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42F38"/>
                </a:solidFill>
                <a:latin typeface="Source Sans 3"/>
                <a:cs typeface="Source Sans 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>
            <a:pPr marL="9398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42F38"/>
                </a:solidFill>
                <a:latin typeface="Source Sans 3"/>
                <a:cs typeface="Source Sans 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>
            <a:pPr marL="9398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415314" y="5898052"/>
            <a:ext cx="411480" cy="958850"/>
          </a:xfrm>
          <a:custGeom>
            <a:avLst/>
            <a:gdLst/>
            <a:ahLst/>
            <a:cxnLst/>
            <a:rect l="l" t="t" r="r" b="b"/>
            <a:pathLst>
              <a:path w="411479" h="958850">
                <a:moveTo>
                  <a:pt x="411482" y="0"/>
                </a:moveTo>
                <a:lnTo>
                  <a:pt x="0" y="0"/>
                </a:lnTo>
                <a:lnTo>
                  <a:pt x="0" y="958717"/>
                </a:lnTo>
                <a:lnTo>
                  <a:pt x="411483" y="958717"/>
                </a:lnTo>
                <a:lnTo>
                  <a:pt x="411482" y="411000"/>
                </a:lnTo>
                <a:lnTo>
                  <a:pt x="60731" y="411000"/>
                </a:lnTo>
                <a:lnTo>
                  <a:pt x="60731" y="60629"/>
                </a:lnTo>
                <a:lnTo>
                  <a:pt x="411482" y="60629"/>
                </a:lnTo>
                <a:lnTo>
                  <a:pt x="411482" y="0"/>
                </a:lnTo>
                <a:close/>
              </a:path>
              <a:path w="411479" h="958850">
                <a:moveTo>
                  <a:pt x="178220" y="60629"/>
                </a:moveTo>
                <a:lnTo>
                  <a:pt x="103087" y="60629"/>
                </a:lnTo>
                <a:lnTo>
                  <a:pt x="103087" y="375255"/>
                </a:lnTo>
                <a:lnTo>
                  <a:pt x="255884" y="375255"/>
                </a:lnTo>
                <a:lnTo>
                  <a:pt x="255884" y="411000"/>
                </a:lnTo>
                <a:lnTo>
                  <a:pt x="321184" y="411000"/>
                </a:lnTo>
                <a:lnTo>
                  <a:pt x="178084" y="234355"/>
                </a:lnTo>
                <a:lnTo>
                  <a:pt x="226418" y="234355"/>
                </a:lnTo>
                <a:lnTo>
                  <a:pt x="262880" y="229724"/>
                </a:lnTo>
                <a:lnTo>
                  <a:pt x="290026" y="216228"/>
                </a:lnTo>
                <a:lnTo>
                  <a:pt x="306966" y="194460"/>
                </a:lnTo>
                <a:lnTo>
                  <a:pt x="312811" y="165015"/>
                </a:lnTo>
                <a:lnTo>
                  <a:pt x="307221" y="135796"/>
                </a:lnTo>
                <a:lnTo>
                  <a:pt x="290841" y="114175"/>
                </a:lnTo>
                <a:lnTo>
                  <a:pt x="264255" y="100760"/>
                </a:lnTo>
                <a:lnTo>
                  <a:pt x="228048" y="96153"/>
                </a:lnTo>
                <a:lnTo>
                  <a:pt x="178220" y="96153"/>
                </a:lnTo>
                <a:lnTo>
                  <a:pt x="178220" y="60629"/>
                </a:lnTo>
                <a:close/>
              </a:path>
              <a:path w="411479" h="958850">
                <a:moveTo>
                  <a:pt x="411482" y="60629"/>
                </a:moveTo>
                <a:lnTo>
                  <a:pt x="232090" y="60629"/>
                </a:lnTo>
                <a:lnTo>
                  <a:pt x="283838" y="67734"/>
                </a:lnTo>
                <a:lnTo>
                  <a:pt x="322440" y="88273"/>
                </a:lnTo>
                <a:lnTo>
                  <a:pt x="346573" y="121087"/>
                </a:lnTo>
                <a:lnTo>
                  <a:pt x="354912" y="165015"/>
                </a:lnTo>
                <a:lnTo>
                  <a:pt x="348148" y="203694"/>
                </a:lnTo>
                <a:lnTo>
                  <a:pt x="328660" y="234750"/>
                </a:lnTo>
                <a:lnTo>
                  <a:pt x="297651" y="256330"/>
                </a:lnTo>
                <a:lnTo>
                  <a:pt x="256325" y="266582"/>
                </a:lnTo>
                <a:lnTo>
                  <a:pt x="372880" y="411000"/>
                </a:lnTo>
                <a:lnTo>
                  <a:pt x="411482" y="411000"/>
                </a:lnTo>
                <a:lnTo>
                  <a:pt x="411482" y="60629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1331447" y="5804001"/>
            <a:ext cx="861060" cy="949325"/>
          </a:xfrm>
          <a:custGeom>
            <a:avLst/>
            <a:gdLst/>
            <a:ahLst/>
            <a:cxnLst/>
            <a:rect l="l" t="t" r="r" b="b"/>
            <a:pathLst>
              <a:path w="861059" h="949325">
                <a:moveTo>
                  <a:pt x="860615" y="0"/>
                </a:moveTo>
                <a:lnTo>
                  <a:pt x="0" y="0"/>
                </a:lnTo>
                <a:lnTo>
                  <a:pt x="0" y="949223"/>
                </a:lnTo>
                <a:lnTo>
                  <a:pt x="860615" y="949223"/>
                </a:lnTo>
                <a:lnTo>
                  <a:pt x="8606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6746405"/>
            <a:ext cx="12192000" cy="111760"/>
          </a:xfrm>
          <a:custGeom>
            <a:avLst/>
            <a:gdLst/>
            <a:ahLst/>
            <a:cxnLst/>
            <a:rect l="l" t="t" r="r" b="b"/>
            <a:pathLst>
              <a:path w="12192000" h="111759">
                <a:moveTo>
                  <a:pt x="12192000" y="0"/>
                </a:moveTo>
                <a:lnTo>
                  <a:pt x="0" y="0"/>
                </a:lnTo>
                <a:lnTo>
                  <a:pt x="0" y="111594"/>
                </a:lnTo>
                <a:lnTo>
                  <a:pt x="12192000" y="111594"/>
                </a:lnTo>
                <a:lnTo>
                  <a:pt x="12192000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8213470" y="1488439"/>
            <a:ext cx="3615054" cy="1577975"/>
          </a:xfrm>
          <a:custGeom>
            <a:avLst/>
            <a:gdLst/>
            <a:ahLst/>
            <a:cxnLst/>
            <a:rect l="l" t="t" r="r" b="b"/>
            <a:pathLst>
              <a:path w="3615054" h="1577975">
                <a:moveTo>
                  <a:pt x="3351784" y="0"/>
                </a:moveTo>
                <a:lnTo>
                  <a:pt x="263017" y="0"/>
                </a:lnTo>
                <a:lnTo>
                  <a:pt x="215732" y="4236"/>
                </a:lnTo>
                <a:lnTo>
                  <a:pt x="171230" y="16450"/>
                </a:lnTo>
                <a:lnTo>
                  <a:pt x="130254" y="35898"/>
                </a:lnTo>
                <a:lnTo>
                  <a:pt x="93547" y="61838"/>
                </a:lnTo>
                <a:lnTo>
                  <a:pt x="61849" y="93525"/>
                </a:lnTo>
                <a:lnTo>
                  <a:pt x="35903" y="130217"/>
                </a:lnTo>
                <a:lnTo>
                  <a:pt x="16451" y="171170"/>
                </a:lnTo>
                <a:lnTo>
                  <a:pt x="4236" y="215642"/>
                </a:lnTo>
                <a:lnTo>
                  <a:pt x="0" y="262889"/>
                </a:lnTo>
                <a:lnTo>
                  <a:pt x="0" y="1314577"/>
                </a:lnTo>
                <a:lnTo>
                  <a:pt x="4236" y="1361824"/>
                </a:lnTo>
                <a:lnTo>
                  <a:pt x="16451" y="1406296"/>
                </a:lnTo>
                <a:lnTo>
                  <a:pt x="35903" y="1447249"/>
                </a:lnTo>
                <a:lnTo>
                  <a:pt x="61849" y="1483941"/>
                </a:lnTo>
                <a:lnTo>
                  <a:pt x="93547" y="1515628"/>
                </a:lnTo>
                <a:lnTo>
                  <a:pt x="130254" y="1541568"/>
                </a:lnTo>
                <a:lnTo>
                  <a:pt x="171230" y="1561016"/>
                </a:lnTo>
                <a:lnTo>
                  <a:pt x="215732" y="1573230"/>
                </a:lnTo>
                <a:lnTo>
                  <a:pt x="263017" y="1577467"/>
                </a:lnTo>
                <a:lnTo>
                  <a:pt x="3351784" y="1577467"/>
                </a:lnTo>
                <a:lnTo>
                  <a:pt x="3399031" y="1573230"/>
                </a:lnTo>
                <a:lnTo>
                  <a:pt x="3443503" y="1561016"/>
                </a:lnTo>
                <a:lnTo>
                  <a:pt x="3484456" y="1541568"/>
                </a:lnTo>
                <a:lnTo>
                  <a:pt x="3521148" y="1515628"/>
                </a:lnTo>
                <a:lnTo>
                  <a:pt x="3552835" y="1483941"/>
                </a:lnTo>
                <a:lnTo>
                  <a:pt x="3578775" y="1447249"/>
                </a:lnTo>
                <a:lnTo>
                  <a:pt x="3598223" y="1406296"/>
                </a:lnTo>
                <a:lnTo>
                  <a:pt x="3610437" y="1361824"/>
                </a:lnTo>
                <a:lnTo>
                  <a:pt x="3614674" y="1314577"/>
                </a:lnTo>
                <a:lnTo>
                  <a:pt x="3614674" y="262889"/>
                </a:lnTo>
                <a:lnTo>
                  <a:pt x="3610437" y="215642"/>
                </a:lnTo>
                <a:lnTo>
                  <a:pt x="3598223" y="171170"/>
                </a:lnTo>
                <a:lnTo>
                  <a:pt x="3578775" y="130217"/>
                </a:lnTo>
                <a:lnTo>
                  <a:pt x="3552835" y="93525"/>
                </a:lnTo>
                <a:lnTo>
                  <a:pt x="3521148" y="61838"/>
                </a:lnTo>
                <a:lnTo>
                  <a:pt x="3484456" y="35898"/>
                </a:lnTo>
                <a:lnTo>
                  <a:pt x="3443503" y="16450"/>
                </a:lnTo>
                <a:lnTo>
                  <a:pt x="3399031" y="4236"/>
                </a:lnTo>
                <a:lnTo>
                  <a:pt x="3351784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8213470" y="1488439"/>
            <a:ext cx="3615054" cy="1577975"/>
          </a:xfrm>
          <a:custGeom>
            <a:avLst/>
            <a:gdLst/>
            <a:ahLst/>
            <a:cxnLst/>
            <a:rect l="l" t="t" r="r" b="b"/>
            <a:pathLst>
              <a:path w="3615054" h="1577975">
                <a:moveTo>
                  <a:pt x="0" y="262889"/>
                </a:moveTo>
                <a:lnTo>
                  <a:pt x="4236" y="215642"/>
                </a:lnTo>
                <a:lnTo>
                  <a:pt x="16451" y="171170"/>
                </a:lnTo>
                <a:lnTo>
                  <a:pt x="35903" y="130217"/>
                </a:lnTo>
                <a:lnTo>
                  <a:pt x="61849" y="93525"/>
                </a:lnTo>
                <a:lnTo>
                  <a:pt x="93547" y="61838"/>
                </a:lnTo>
                <a:lnTo>
                  <a:pt x="130254" y="35898"/>
                </a:lnTo>
                <a:lnTo>
                  <a:pt x="171230" y="16450"/>
                </a:lnTo>
                <a:lnTo>
                  <a:pt x="215732" y="4236"/>
                </a:lnTo>
                <a:lnTo>
                  <a:pt x="263017" y="0"/>
                </a:lnTo>
                <a:lnTo>
                  <a:pt x="3351784" y="0"/>
                </a:lnTo>
                <a:lnTo>
                  <a:pt x="3399031" y="4236"/>
                </a:lnTo>
                <a:lnTo>
                  <a:pt x="3443503" y="16450"/>
                </a:lnTo>
                <a:lnTo>
                  <a:pt x="3484456" y="35898"/>
                </a:lnTo>
                <a:lnTo>
                  <a:pt x="3521148" y="61838"/>
                </a:lnTo>
                <a:lnTo>
                  <a:pt x="3552835" y="93525"/>
                </a:lnTo>
                <a:lnTo>
                  <a:pt x="3578775" y="130217"/>
                </a:lnTo>
                <a:lnTo>
                  <a:pt x="3598223" y="171170"/>
                </a:lnTo>
                <a:lnTo>
                  <a:pt x="3610437" y="215642"/>
                </a:lnTo>
                <a:lnTo>
                  <a:pt x="3614674" y="262889"/>
                </a:lnTo>
                <a:lnTo>
                  <a:pt x="3614674" y="1314577"/>
                </a:lnTo>
                <a:lnTo>
                  <a:pt x="3610437" y="1361824"/>
                </a:lnTo>
                <a:lnTo>
                  <a:pt x="3598223" y="1406296"/>
                </a:lnTo>
                <a:lnTo>
                  <a:pt x="3578775" y="1447249"/>
                </a:lnTo>
                <a:lnTo>
                  <a:pt x="3552835" y="1483941"/>
                </a:lnTo>
                <a:lnTo>
                  <a:pt x="3521148" y="1515628"/>
                </a:lnTo>
                <a:lnTo>
                  <a:pt x="3484456" y="1541568"/>
                </a:lnTo>
                <a:lnTo>
                  <a:pt x="3443503" y="1561016"/>
                </a:lnTo>
                <a:lnTo>
                  <a:pt x="3399031" y="1573230"/>
                </a:lnTo>
                <a:lnTo>
                  <a:pt x="3351784" y="1577467"/>
                </a:lnTo>
                <a:lnTo>
                  <a:pt x="263017" y="1577467"/>
                </a:lnTo>
                <a:lnTo>
                  <a:pt x="215732" y="1573230"/>
                </a:lnTo>
                <a:lnTo>
                  <a:pt x="171230" y="1561016"/>
                </a:lnTo>
                <a:lnTo>
                  <a:pt x="130254" y="1541568"/>
                </a:lnTo>
                <a:lnTo>
                  <a:pt x="93547" y="1515628"/>
                </a:lnTo>
                <a:lnTo>
                  <a:pt x="61849" y="1483941"/>
                </a:lnTo>
                <a:lnTo>
                  <a:pt x="35903" y="1447249"/>
                </a:lnTo>
                <a:lnTo>
                  <a:pt x="16451" y="1406296"/>
                </a:lnTo>
                <a:lnTo>
                  <a:pt x="4236" y="1361824"/>
                </a:lnTo>
                <a:lnTo>
                  <a:pt x="0" y="1314577"/>
                </a:lnTo>
                <a:lnTo>
                  <a:pt x="0" y="262889"/>
                </a:lnTo>
                <a:close/>
              </a:path>
            </a:pathLst>
          </a:custGeom>
          <a:ln w="25400">
            <a:solidFill>
              <a:srgbClr val="04AA9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4286377" y="1517777"/>
            <a:ext cx="3027045" cy="1577975"/>
          </a:xfrm>
          <a:custGeom>
            <a:avLst/>
            <a:gdLst/>
            <a:ahLst/>
            <a:cxnLst/>
            <a:rect l="l" t="t" r="r" b="b"/>
            <a:pathLst>
              <a:path w="3027045" h="1577975">
                <a:moveTo>
                  <a:pt x="2763647" y="0"/>
                </a:moveTo>
                <a:lnTo>
                  <a:pt x="262890" y="0"/>
                </a:lnTo>
                <a:lnTo>
                  <a:pt x="215642" y="4236"/>
                </a:lnTo>
                <a:lnTo>
                  <a:pt x="171170" y="16450"/>
                </a:lnTo>
                <a:lnTo>
                  <a:pt x="130217" y="35898"/>
                </a:lnTo>
                <a:lnTo>
                  <a:pt x="93525" y="61838"/>
                </a:lnTo>
                <a:lnTo>
                  <a:pt x="61838" y="93525"/>
                </a:lnTo>
                <a:lnTo>
                  <a:pt x="35898" y="130217"/>
                </a:lnTo>
                <a:lnTo>
                  <a:pt x="16450" y="171170"/>
                </a:lnTo>
                <a:lnTo>
                  <a:pt x="4236" y="215642"/>
                </a:lnTo>
                <a:lnTo>
                  <a:pt x="0" y="262889"/>
                </a:lnTo>
                <a:lnTo>
                  <a:pt x="0" y="1314449"/>
                </a:lnTo>
                <a:lnTo>
                  <a:pt x="4236" y="1361734"/>
                </a:lnTo>
                <a:lnTo>
                  <a:pt x="16450" y="1406236"/>
                </a:lnTo>
                <a:lnTo>
                  <a:pt x="35898" y="1447212"/>
                </a:lnTo>
                <a:lnTo>
                  <a:pt x="61838" y="1483919"/>
                </a:lnTo>
                <a:lnTo>
                  <a:pt x="93525" y="1515617"/>
                </a:lnTo>
                <a:lnTo>
                  <a:pt x="130217" y="1541563"/>
                </a:lnTo>
                <a:lnTo>
                  <a:pt x="171170" y="1561015"/>
                </a:lnTo>
                <a:lnTo>
                  <a:pt x="215642" y="1573230"/>
                </a:lnTo>
                <a:lnTo>
                  <a:pt x="262890" y="1577467"/>
                </a:lnTo>
                <a:lnTo>
                  <a:pt x="2763647" y="1577467"/>
                </a:lnTo>
                <a:lnTo>
                  <a:pt x="2810894" y="1573230"/>
                </a:lnTo>
                <a:lnTo>
                  <a:pt x="2855366" y="1561015"/>
                </a:lnTo>
                <a:lnTo>
                  <a:pt x="2896319" y="1541563"/>
                </a:lnTo>
                <a:lnTo>
                  <a:pt x="2933011" y="1515617"/>
                </a:lnTo>
                <a:lnTo>
                  <a:pt x="2964698" y="1483919"/>
                </a:lnTo>
                <a:lnTo>
                  <a:pt x="2990638" y="1447212"/>
                </a:lnTo>
                <a:lnTo>
                  <a:pt x="3010086" y="1406236"/>
                </a:lnTo>
                <a:lnTo>
                  <a:pt x="3022300" y="1361734"/>
                </a:lnTo>
                <a:lnTo>
                  <a:pt x="3026537" y="1314449"/>
                </a:lnTo>
                <a:lnTo>
                  <a:pt x="3026537" y="262889"/>
                </a:lnTo>
                <a:lnTo>
                  <a:pt x="3022300" y="215642"/>
                </a:lnTo>
                <a:lnTo>
                  <a:pt x="3010086" y="171170"/>
                </a:lnTo>
                <a:lnTo>
                  <a:pt x="2990638" y="130217"/>
                </a:lnTo>
                <a:lnTo>
                  <a:pt x="2964698" y="93525"/>
                </a:lnTo>
                <a:lnTo>
                  <a:pt x="2933011" y="61838"/>
                </a:lnTo>
                <a:lnTo>
                  <a:pt x="2896319" y="35898"/>
                </a:lnTo>
                <a:lnTo>
                  <a:pt x="2855366" y="16450"/>
                </a:lnTo>
                <a:lnTo>
                  <a:pt x="2810894" y="4236"/>
                </a:lnTo>
                <a:lnTo>
                  <a:pt x="2763647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4286377" y="1517777"/>
            <a:ext cx="3027045" cy="1577975"/>
          </a:xfrm>
          <a:custGeom>
            <a:avLst/>
            <a:gdLst/>
            <a:ahLst/>
            <a:cxnLst/>
            <a:rect l="l" t="t" r="r" b="b"/>
            <a:pathLst>
              <a:path w="3027045" h="1577975">
                <a:moveTo>
                  <a:pt x="0" y="262889"/>
                </a:moveTo>
                <a:lnTo>
                  <a:pt x="4236" y="215642"/>
                </a:lnTo>
                <a:lnTo>
                  <a:pt x="16450" y="171170"/>
                </a:lnTo>
                <a:lnTo>
                  <a:pt x="35898" y="130217"/>
                </a:lnTo>
                <a:lnTo>
                  <a:pt x="61838" y="93525"/>
                </a:lnTo>
                <a:lnTo>
                  <a:pt x="93525" y="61838"/>
                </a:lnTo>
                <a:lnTo>
                  <a:pt x="130217" y="35898"/>
                </a:lnTo>
                <a:lnTo>
                  <a:pt x="171170" y="16450"/>
                </a:lnTo>
                <a:lnTo>
                  <a:pt x="215642" y="4236"/>
                </a:lnTo>
                <a:lnTo>
                  <a:pt x="262890" y="0"/>
                </a:lnTo>
                <a:lnTo>
                  <a:pt x="2763647" y="0"/>
                </a:lnTo>
                <a:lnTo>
                  <a:pt x="2810894" y="4236"/>
                </a:lnTo>
                <a:lnTo>
                  <a:pt x="2855366" y="16450"/>
                </a:lnTo>
                <a:lnTo>
                  <a:pt x="2896319" y="35898"/>
                </a:lnTo>
                <a:lnTo>
                  <a:pt x="2933011" y="61838"/>
                </a:lnTo>
                <a:lnTo>
                  <a:pt x="2964698" y="93525"/>
                </a:lnTo>
                <a:lnTo>
                  <a:pt x="2990638" y="130217"/>
                </a:lnTo>
                <a:lnTo>
                  <a:pt x="3010086" y="171170"/>
                </a:lnTo>
                <a:lnTo>
                  <a:pt x="3022300" y="215642"/>
                </a:lnTo>
                <a:lnTo>
                  <a:pt x="3026537" y="262889"/>
                </a:lnTo>
                <a:lnTo>
                  <a:pt x="3026537" y="1314449"/>
                </a:lnTo>
                <a:lnTo>
                  <a:pt x="3022300" y="1361734"/>
                </a:lnTo>
                <a:lnTo>
                  <a:pt x="3010086" y="1406236"/>
                </a:lnTo>
                <a:lnTo>
                  <a:pt x="2990638" y="1447212"/>
                </a:lnTo>
                <a:lnTo>
                  <a:pt x="2964698" y="1483919"/>
                </a:lnTo>
                <a:lnTo>
                  <a:pt x="2933011" y="1515617"/>
                </a:lnTo>
                <a:lnTo>
                  <a:pt x="2896319" y="1541563"/>
                </a:lnTo>
                <a:lnTo>
                  <a:pt x="2855366" y="1561015"/>
                </a:lnTo>
                <a:lnTo>
                  <a:pt x="2810894" y="1573230"/>
                </a:lnTo>
                <a:lnTo>
                  <a:pt x="2763647" y="1577467"/>
                </a:lnTo>
                <a:lnTo>
                  <a:pt x="262890" y="1577467"/>
                </a:lnTo>
                <a:lnTo>
                  <a:pt x="215642" y="1573230"/>
                </a:lnTo>
                <a:lnTo>
                  <a:pt x="171170" y="1561015"/>
                </a:lnTo>
                <a:lnTo>
                  <a:pt x="130217" y="1541563"/>
                </a:lnTo>
                <a:lnTo>
                  <a:pt x="93525" y="1515617"/>
                </a:lnTo>
                <a:lnTo>
                  <a:pt x="61838" y="1483919"/>
                </a:lnTo>
                <a:lnTo>
                  <a:pt x="35898" y="1447212"/>
                </a:lnTo>
                <a:lnTo>
                  <a:pt x="16450" y="1406236"/>
                </a:lnTo>
                <a:lnTo>
                  <a:pt x="4236" y="1361734"/>
                </a:lnTo>
                <a:lnTo>
                  <a:pt x="0" y="1314449"/>
                </a:lnTo>
                <a:lnTo>
                  <a:pt x="0" y="262889"/>
                </a:lnTo>
                <a:close/>
              </a:path>
            </a:pathLst>
          </a:custGeom>
          <a:ln w="25400">
            <a:solidFill>
              <a:srgbClr val="04AA9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461149" y="1517777"/>
            <a:ext cx="3027045" cy="1611630"/>
          </a:xfrm>
          <a:custGeom>
            <a:avLst/>
            <a:gdLst/>
            <a:ahLst/>
            <a:cxnLst/>
            <a:rect l="l" t="t" r="r" b="b"/>
            <a:pathLst>
              <a:path w="3027045" h="1611630">
                <a:moveTo>
                  <a:pt x="2757919" y="0"/>
                </a:moveTo>
                <a:lnTo>
                  <a:pt x="268592" y="0"/>
                </a:lnTo>
                <a:lnTo>
                  <a:pt x="220313" y="4327"/>
                </a:lnTo>
                <a:lnTo>
                  <a:pt x="174873" y="16805"/>
                </a:lnTo>
                <a:lnTo>
                  <a:pt x="133030" y="36674"/>
                </a:lnTo>
                <a:lnTo>
                  <a:pt x="95543" y="63175"/>
                </a:lnTo>
                <a:lnTo>
                  <a:pt x="63170" y="95550"/>
                </a:lnTo>
                <a:lnTo>
                  <a:pt x="36671" y="133039"/>
                </a:lnTo>
                <a:lnTo>
                  <a:pt x="16804" y="174884"/>
                </a:lnTo>
                <a:lnTo>
                  <a:pt x="4327" y="220325"/>
                </a:lnTo>
                <a:lnTo>
                  <a:pt x="0" y="268604"/>
                </a:lnTo>
                <a:lnTo>
                  <a:pt x="0" y="1343024"/>
                </a:lnTo>
                <a:lnTo>
                  <a:pt x="4327" y="1391299"/>
                </a:lnTo>
                <a:lnTo>
                  <a:pt x="16804" y="1436729"/>
                </a:lnTo>
                <a:lnTo>
                  <a:pt x="36671" y="1478557"/>
                </a:lnTo>
                <a:lnTo>
                  <a:pt x="63170" y="1516026"/>
                </a:lnTo>
                <a:lnTo>
                  <a:pt x="95543" y="1548379"/>
                </a:lnTo>
                <a:lnTo>
                  <a:pt x="133030" y="1574861"/>
                </a:lnTo>
                <a:lnTo>
                  <a:pt x="174873" y="1594713"/>
                </a:lnTo>
                <a:lnTo>
                  <a:pt x="220313" y="1607179"/>
                </a:lnTo>
                <a:lnTo>
                  <a:pt x="268592" y="1611502"/>
                </a:lnTo>
                <a:lnTo>
                  <a:pt x="2757919" y="1611502"/>
                </a:lnTo>
                <a:lnTo>
                  <a:pt x="2806198" y="1607179"/>
                </a:lnTo>
                <a:lnTo>
                  <a:pt x="2851640" y="1594713"/>
                </a:lnTo>
                <a:lnTo>
                  <a:pt x="2893484" y="1574861"/>
                </a:lnTo>
                <a:lnTo>
                  <a:pt x="2930973" y="1548379"/>
                </a:lnTo>
                <a:lnTo>
                  <a:pt x="2963348" y="1516026"/>
                </a:lnTo>
                <a:lnTo>
                  <a:pt x="2989849" y="1478557"/>
                </a:lnTo>
                <a:lnTo>
                  <a:pt x="3009718" y="1436729"/>
                </a:lnTo>
                <a:lnTo>
                  <a:pt x="3022196" y="1391299"/>
                </a:lnTo>
                <a:lnTo>
                  <a:pt x="3026524" y="1343024"/>
                </a:lnTo>
                <a:lnTo>
                  <a:pt x="3026524" y="268604"/>
                </a:lnTo>
                <a:lnTo>
                  <a:pt x="3022196" y="220325"/>
                </a:lnTo>
                <a:lnTo>
                  <a:pt x="3009718" y="174884"/>
                </a:lnTo>
                <a:lnTo>
                  <a:pt x="2989849" y="133039"/>
                </a:lnTo>
                <a:lnTo>
                  <a:pt x="2963348" y="95550"/>
                </a:lnTo>
                <a:lnTo>
                  <a:pt x="2930973" y="63175"/>
                </a:lnTo>
                <a:lnTo>
                  <a:pt x="2893484" y="36674"/>
                </a:lnTo>
                <a:lnTo>
                  <a:pt x="2851640" y="16805"/>
                </a:lnTo>
                <a:lnTo>
                  <a:pt x="2806198" y="4327"/>
                </a:lnTo>
                <a:lnTo>
                  <a:pt x="2757919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461149" y="1517777"/>
            <a:ext cx="3027045" cy="1611630"/>
          </a:xfrm>
          <a:custGeom>
            <a:avLst/>
            <a:gdLst/>
            <a:ahLst/>
            <a:cxnLst/>
            <a:rect l="l" t="t" r="r" b="b"/>
            <a:pathLst>
              <a:path w="3027045" h="1611630">
                <a:moveTo>
                  <a:pt x="0" y="268604"/>
                </a:moveTo>
                <a:lnTo>
                  <a:pt x="4327" y="220325"/>
                </a:lnTo>
                <a:lnTo>
                  <a:pt x="16804" y="174884"/>
                </a:lnTo>
                <a:lnTo>
                  <a:pt x="36671" y="133039"/>
                </a:lnTo>
                <a:lnTo>
                  <a:pt x="63170" y="95550"/>
                </a:lnTo>
                <a:lnTo>
                  <a:pt x="95543" y="63175"/>
                </a:lnTo>
                <a:lnTo>
                  <a:pt x="133030" y="36674"/>
                </a:lnTo>
                <a:lnTo>
                  <a:pt x="174873" y="16805"/>
                </a:lnTo>
                <a:lnTo>
                  <a:pt x="220313" y="4327"/>
                </a:lnTo>
                <a:lnTo>
                  <a:pt x="268592" y="0"/>
                </a:lnTo>
                <a:lnTo>
                  <a:pt x="2757919" y="0"/>
                </a:lnTo>
                <a:lnTo>
                  <a:pt x="2806198" y="4327"/>
                </a:lnTo>
                <a:lnTo>
                  <a:pt x="2851640" y="16805"/>
                </a:lnTo>
                <a:lnTo>
                  <a:pt x="2893484" y="36674"/>
                </a:lnTo>
                <a:lnTo>
                  <a:pt x="2930973" y="63175"/>
                </a:lnTo>
                <a:lnTo>
                  <a:pt x="2963348" y="95550"/>
                </a:lnTo>
                <a:lnTo>
                  <a:pt x="2989849" y="133039"/>
                </a:lnTo>
                <a:lnTo>
                  <a:pt x="3009718" y="174884"/>
                </a:lnTo>
                <a:lnTo>
                  <a:pt x="3022196" y="220325"/>
                </a:lnTo>
                <a:lnTo>
                  <a:pt x="3026524" y="268604"/>
                </a:lnTo>
                <a:lnTo>
                  <a:pt x="3026524" y="1343024"/>
                </a:lnTo>
                <a:lnTo>
                  <a:pt x="3022196" y="1391299"/>
                </a:lnTo>
                <a:lnTo>
                  <a:pt x="3009718" y="1436729"/>
                </a:lnTo>
                <a:lnTo>
                  <a:pt x="2989849" y="1478557"/>
                </a:lnTo>
                <a:lnTo>
                  <a:pt x="2963348" y="1516026"/>
                </a:lnTo>
                <a:lnTo>
                  <a:pt x="2930973" y="1548379"/>
                </a:lnTo>
                <a:lnTo>
                  <a:pt x="2893484" y="1574861"/>
                </a:lnTo>
                <a:lnTo>
                  <a:pt x="2851640" y="1594713"/>
                </a:lnTo>
                <a:lnTo>
                  <a:pt x="2806198" y="1607179"/>
                </a:lnTo>
                <a:lnTo>
                  <a:pt x="2757919" y="1611502"/>
                </a:lnTo>
                <a:lnTo>
                  <a:pt x="268592" y="1611502"/>
                </a:lnTo>
                <a:lnTo>
                  <a:pt x="220313" y="1607179"/>
                </a:lnTo>
                <a:lnTo>
                  <a:pt x="174873" y="1594713"/>
                </a:lnTo>
                <a:lnTo>
                  <a:pt x="133030" y="1574861"/>
                </a:lnTo>
                <a:lnTo>
                  <a:pt x="95543" y="1548379"/>
                </a:lnTo>
                <a:lnTo>
                  <a:pt x="63170" y="1516026"/>
                </a:lnTo>
                <a:lnTo>
                  <a:pt x="36671" y="1478557"/>
                </a:lnTo>
                <a:lnTo>
                  <a:pt x="16804" y="1436729"/>
                </a:lnTo>
                <a:lnTo>
                  <a:pt x="4327" y="1391299"/>
                </a:lnTo>
                <a:lnTo>
                  <a:pt x="0" y="1343024"/>
                </a:lnTo>
                <a:lnTo>
                  <a:pt x="0" y="268604"/>
                </a:lnTo>
                <a:close/>
              </a:path>
            </a:pathLst>
          </a:custGeom>
          <a:ln w="25400">
            <a:solidFill>
              <a:srgbClr val="04AA9E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977" y="1871218"/>
            <a:ext cx="726567" cy="72656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42F38"/>
                </a:solidFill>
                <a:latin typeface="Source Sans 3"/>
                <a:cs typeface="Source Sans 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>
            <a:pPr marL="9398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0705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9961106" y="9119"/>
            <a:ext cx="1250950" cy="6845300"/>
          </a:xfrm>
          <a:custGeom>
            <a:avLst/>
            <a:gdLst/>
            <a:ahLst/>
            <a:cxnLst/>
            <a:rect l="l" t="t" r="r" b="b"/>
            <a:pathLst>
              <a:path w="1250950" h="6845300">
                <a:moveTo>
                  <a:pt x="1250396" y="0"/>
                </a:moveTo>
                <a:lnTo>
                  <a:pt x="0" y="0"/>
                </a:lnTo>
                <a:lnTo>
                  <a:pt x="0" y="6844969"/>
                </a:lnTo>
                <a:lnTo>
                  <a:pt x="1250397" y="6844969"/>
                </a:lnTo>
                <a:lnTo>
                  <a:pt x="1250397" y="5557207"/>
                </a:lnTo>
                <a:lnTo>
                  <a:pt x="975732" y="5557207"/>
                </a:lnTo>
                <a:lnTo>
                  <a:pt x="975563" y="5556995"/>
                </a:lnTo>
                <a:lnTo>
                  <a:pt x="184077" y="5556995"/>
                </a:lnTo>
                <a:lnTo>
                  <a:pt x="184077" y="4478279"/>
                </a:lnTo>
                <a:lnTo>
                  <a:pt x="541141" y="4478279"/>
                </a:lnTo>
                <a:lnTo>
                  <a:pt x="541141" y="4478068"/>
                </a:lnTo>
                <a:lnTo>
                  <a:pt x="1250397" y="4478068"/>
                </a:lnTo>
                <a:lnTo>
                  <a:pt x="1250396" y="0"/>
                </a:lnTo>
                <a:close/>
              </a:path>
              <a:path w="1250950" h="6845300">
                <a:moveTo>
                  <a:pt x="1250397" y="4478068"/>
                </a:moveTo>
                <a:lnTo>
                  <a:pt x="704799" y="4478068"/>
                </a:lnTo>
                <a:lnTo>
                  <a:pt x="761459" y="4480551"/>
                </a:lnTo>
                <a:lnTo>
                  <a:pt x="813960" y="4487911"/>
                </a:lnTo>
                <a:lnTo>
                  <a:pt x="862156" y="4500011"/>
                </a:lnTo>
                <a:lnTo>
                  <a:pt x="905901" y="4516713"/>
                </a:lnTo>
                <a:lnTo>
                  <a:pt x="945048" y="4537881"/>
                </a:lnTo>
                <a:lnTo>
                  <a:pt x="979451" y="4563379"/>
                </a:lnTo>
                <a:lnTo>
                  <a:pt x="1008962" y="4593068"/>
                </a:lnTo>
                <a:lnTo>
                  <a:pt x="1033437" y="4626813"/>
                </a:lnTo>
                <a:lnTo>
                  <a:pt x="1052727" y="4664477"/>
                </a:lnTo>
                <a:lnTo>
                  <a:pt x="1066688" y="4705923"/>
                </a:lnTo>
                <a:lnTo>
                  <a:pt x="1075171" y="4751013"/>
                </a:lnTo>
                <a:lnTo>
                  <a:pt x="1078032" y="4799612"/>
                </a:lnTo>
                <a:lnTo>
                  <a:pt x="1074682" y="4849728"/>
                </a:lnTo>
                <a:lnTo>
                  <a:pt x="1064789" y="4896646"/>
                </a:lnTo>
                <a:lnTo>
                  <a:pt x="1048589" y="4939996"/>
                </a:lnTo>
                <a:lnTo>
                  <a:pt x="1026318" y="4979407"/>
                </a:lnTo>
                <a:lnTo>
                  <a:pt x="998211" y="5014508"/>
                </a:lnTo>
                <a:lnTo>
                  <a:pt x="964504" y="5044928"/>
                </a:lnTo>
                <a:lnTo>
                  <a:pt x="925432" y="5070297"/>
                </a:lnTo>
                <a:lnTo>
                  <a:pt x="881232" y="5090244"/>
                </a:lnTo>
                <a:lnTo>
                  <a:pt x="832139" y="5104399"/>
                </a:lnTo>
                <a:lnTo>
                  <a:pt x="778389" y="5112389"/>
                </a:lnTo>
                <a:lnTo>
                  <a:pt x="778596" y="5112389"/>
                </a:lnTo>
                <a:lnTo>
                  <a:pt x="1132861" y="5557207"/>
                </a:lnTo>
                <a:lnTo>
                  <a:pt x="1250397" y="5557207"/>
                </a:lnTo>
                <a:lnTo>
                  <a:pt x="1250397" y="4478068"/>
                </a:lnTo>
                <a:close/>
              </a:path>
              <a:path w="1250950" h="6845300">
                <a:moveTo>
                  <a:pt x="541141" y="4478279"/>
                </a:moveTo>
                <a:lnTo>
                  <a:pt x="312910" y="4478279"/>
                </a:lnTo>
                <a:lnTo>
                  <a:pt x="312910" y="5447138"/>
                </a:lnTo>
                <a:lnTo>
                  <a:pt x="777145" y="5447138"/>
                </a:lnTo>
                <a:lnTo>
                  <a:pt x="777145" y="5556995"/>
                </a:lnTo>
                <a:lnTo>
                  <a:pt x="975563" y="5556995"/>
                </a:lnTo>
                <a:lnTo>
                  <a:pt x="540415" y="5013201"/>
                </a:lnTo>
                <a:lnTo>
                  <a:pt x="687697" y="5013201"/>
                </a:lnTo>
                <a:lnTo>
                  <a:pt x="746472" y="5009599"/>
                </a:lnTo>
                <a:lnTo>
                  <a:pt x="798506" y="4998945"/>
                </a:lnTo>
                <a:lnTo>
                  <a:pt x="843461" y="4981466"/>
                </a:lnTo>
                <a:lnTo>
                  <a:pt x="880999" y="4957387"/>
                </a:lnTo>
                <a:lnTo>
                  <a:pt x="910783" y="4926936"/>
                </a:lnTo>
                <a:lnTo>
                  <a:pt x="932476" y="4890339"/>
                </a:lnTo>
                <a:lnTo>
                  <a:pt x="945739" y="4847822"/>
                </a:lnTo>
                <a:lnTo>
                  <a:pt x="950235" y="4799612"/>
                </a:lnTo>
                <a:lnTo>
                  <a:pt x="945957" y="4751440"/>
                </a:lnTo>
                <a:lnTo>
                  <a:pt x="933268" y="4709089"/>
                </a:lnTo>
                <a:lnTo>
                  <a:pt x="912385" y="4672743"/>
                </a:lnTo>
                <a:lnTo>
                  <a:pt x="883525" y="4642590"/>
                </a:lnTo>
                <a:lnTo>
                  <a:pt x="846907" y="4618814"/>
                </a:lnTo>
                <a:lnTo>
                  <a:pt x="802747" y="4601601"/>
                </a:lnTo>
                <a:lnTo>
                  <a:pt x="751263" y="4591137"/>
                </a:lnTo>
                <a:lnTo>
                  <a:pt x="692672" y="4587608"/>
                </a:lnTo>
                <a:lnTo>
                  <a:pt x="541141" y="4587608"/>
                </a:lnTo>
                <a:lnTo>
                  <a:pt x="541141" y="4478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42F38"/>
                </a:solidFill>
                <a:latin typeface="Source Sans 3"/>
                <a:cs typeface="Source Sans 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>
            <a:pPr marL="9398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3869833"/>
                </a:moveTo>
                <a:lnTo>
                  <a:pt x="0" y="6857999"/>
                </a:lnTo>
                <a:lnTo>
                  <a:pt x="2434783" y="6857999"/>
                </a:lnTo>
                <a:lnTo>
                  <a:pt x="0" y="3869833"/>
                </a:lnTo>
                <a:close/>
              </a:path>
              <a:path w="12192000" h="6858000">
                <a:moveTo>
                  <a:pt x="12191999" y="0"/>
                </a:moveTo>
                <a:lnTo>
                  <a:pt x="9936748" y="0"/>
                </a:lnTo>
                <a:lnTo>
                  <a:pt x="9934034" y="5031"/>
                </a:lnTo>
                <a:lnTo>
                  <a:pt x="9908323" y="51802"/>
                </a:lnTo>
                <a:lnTo>
                  <a:pt x="9882255" y="98333"/>
                </a:lnTo>
                <a:lnTo>
                  <a:pt x="9855832" y="144623"/>
                </a:lnTo>
                <a:lnTo>
                  <a:pt x="9829053" y="190673"/>
                </a:lnTo>
                <a:lnTo>
                  <a:pt x="9801919" y="236479"/>
                </a:lnTo>
                <a:lnTo>
                  <a:pt x="9774432" y="282042"/>
                </a:lnTo>
                <a:lnTo>
                  <a:pt x="9746592" y="327361"/>
                </a:lnTo>
                <a:lnTo>
                  <a:pt x="9718399" y="372433"/>
                </a:lnTo>
                <a:lnTo>
                  <a:pt x="9689854" y="417259"/>
                </a:lnTo>
                <a:lnTo>
                  <a:pt x="9660959" y="461837"/>
                </a:lnTo>
                <a:lnTo>
                  <a:pt x="9631713" y="506166"/>
                </a:lnTo>
                <a:lnTo>
                  <a:pt x="9602118" y="550245"/>
                </a:lnTo>
                <a:lnTo>
                  <a:pt x="9572174" y="594072"/>
                </a:lnTo>
                <a:lnTo>
                  <a:pt x="9541882" y="637647"/>
                </a:lnTo>
                <a:lnTo>
                  <a:pt x="9511242" y="680969"/>
                </a:lnTo>
                <a:lnTo>
                  <a:pt x="9480256" y="724037"/>
                </a:lnTo>
                <a:lnTo>
                  <a:pt x="9448924" y="766849"/>
                </a:lnTo>
                <a:lnTo>
                  <a:pt x="9417246" y="809404"/>
                </a:lnTo>
                <a:lnTo>
                  <a:pt x="9385224" y="851702"/>
                </a:lnTo>
                <a:lnTo>
                  <a:pt x="9352858" y="893741"/>
                </a:lnTo>
                <a:lnTo>
                  <a:pt x="9320149" y="935520"/>
                </a:lnTo>
                <a:lnTo>
                  <a:pt x="9287097" y="977038"/>
                </a:lnTo>
                <a:lnTo>
                  <a:pt x="9253703" y="1018295"/>
                </a:lnTo>
                <a:lnTo>
                  <a:pt x="9219969" y="1059288"/>
                </a:lnTo>
                <a:lnTo>
                  <a:pt x="9185894" y="1100017"/>
                </a:lnTo>
                <a:lnTo>
                  <a:pt x="9151479" y="1140481"/>
                </a:lnTo>
                <a:lnTo>
                  <a:pt x="9116726" y="1180678"/>
                </a:lnTo>
                <a:lnTo>
                  <a:pt x="9081634" y="1220608"/>
                </a:lnTo>
                <a:lnTo>
                  <a:pt x="9046205" y="1260270"/>
                </a:lnTo>
                <a:lnTo>
                  <a:pt x="9010439" y="1299661"/>
                </a:lnTo>
                <a:lnTo>
                  <a:pt x="8974337" y="1338783"/>
                </a:lnTo>
                <a:lnTo>
                  <a:pt x="8937900" y="1377632"/>
                </a:lnTo>
                <a:lnTo>
                  <a:pt x="8901128" y="1416209"/>
                </a:lnTo>
                <a:lnTo>
                  <a:pt x="8864022" y="1454512"/>
                </a:lnTo>
                <a:lnTo>
                  <a:pt x="8826583" y="1492540"/>
                </a:lnTo>
                <a:lnTo>
                  <a:pt x="8788811" y="1530291"/>
                </a:lnTo>
                <a:lnTo>
                  <a:pt x="8750707" y="1567766"/>
                </a:lnTo>
                <a:lnTo>
                  <a:pt x="8712272" y="1604962"/>
                </a:lnTo>
                <a:lnTo>
                  <a:pt x="8673507" y="1641879"/>
                </a:lnTo>
                <a:lnTo>
                  <a:pt x="8634412" y="1678516"/>
                </a:lnTo>
                <a:lnTo>
                  <a:pt x="8594988" y="1714871"/>
                </a:lnTo>
                <a:lnTo>
                  <a:pt x="8555236" y="1750944"/>
                </a:lnTo>
                <a:lnTo>
                  <a:pt x="8515156" y="1786733"/>
                </a:lnTo>
                <a:lnTo>
                  <a:pt x="8474750" y="1822237"/>
                </a:lnTo>
                <a:lnTo>
                  <a:pt x="8434017" y="1857455"/>
                </a:lnTo>
                <a:lnTo>
                  <a:pt x="8392959" y="1892387"/>
                </a:lnTo>
                <a:lnTo>
                  <a:pt x="8351575" y="1927031"/>
                </a:lnTo>
                <a:lnTo>
                  <a:pt x="8309868" y="1961385"/>
                </a:lnTo>
                <a:lnTo>
                  <a:pt x="8267838" y="1995449"/>
                </a:lnTo>
                <a:lnTo>
                  <a:pt x="8225485" y="2029223"/>
                </a:lnTo>
                <a:lnTo>
                  <a:pt x="8182810" y="2062703"/>
                </a:lnTo>
                <a:lnTo>
                  <a:pt x="8139814" y="2095891"/>
                </a:lnTo>
                <a:lnTo>
                  <a:pt x="8096497" y="2128784"/>
                </a:lnTo>
                <a:lnTo>
                  <a:pt x="8052861" y="2161381"/>
                </a:lnTo>
                <a:lnTo>
                  <a:pt x="8008905" y="2193682"/>
                </a:lnTo>
                <a:lnTo>
                  <a:pt x="7964631" y="2225685"/>
                </a:lnTo>
                <a:lnTo>
                  <a:pt x="7920040" y="2257390"/>
                </a:lnTo>
                <a:lnTo>
                  <a:pt x="7875131" y="2288794"/>
                </a:lnTo>
                <a:lnTo>
                  <a:pt x="7829907" y="2319898"/>
                </a:lnTo>
                <a:lnTo>
                  <a:pt x="7784366" y="2350699"/>
                </a:lnTo>
                <a:lnTo>
                  <a:pt x="7738511" y="2381198"/>
                </a:lnTo>
                <a:lnTo>
                  <a:pt x="7692342" y="2411392"/>
                </a:lnTo>
                <a:lnTo>
                  <a:pt x="7645859" y="2441281"/>
                </a:lnTo>
                <a:lnTo>
                  <a:pt x="7599064" y="2470863"/>
                </a:lnTo>
                <a:lnTo>
                  <a:pt x="7551957" y="2500138"/>
                </a:lnTo>
                <a:lnTo>
                  <a:pt x="7504538" y="2529105"/>
                </a:lnTo>
                <a:lnTo>
                  <a:pt x="7456809" y="2557761"/>
                </a:lnTo>
                <a:lnTo>
                  <a:pt x="7408770" y="2586108"/>
                </a:lnTo>
                <a:lnTo>
                  <a:pt x="7360421" y="2614142"/>
                </a:lnTo>
                <a:lnTo>
                  <a:pt x="7311765" y="2641864"/>
                </a:lnTo>
                <a:lnTo>
                  <a:pt x="7213529" y="2696364"/>
                </a:lnTo>
                <a:lnTo>
                  <a:pt x="7114068" y="2749600"/>
                </a:lnTo>
                <a:lnTo>
                  <a:pt x="7013387" y="2801562"/>
                </a:lnTo>
                <a:lnTo>
                  <a:pt x="6911492" y="2852243"/>
                </a:lnTo>
                <a:lnTo>
                  <a:pt x="6808389" y="2901634"/>
                </a:lnTo>
                <a:lnTo>
                  <a:pt x="6704083" y="2949725"/>
                </a:lnTo>
                <a:lnTo>
                  <a:pt x="6598581" y="2996509"/>
                </a:lnTo>
                <a:lnTo>
                  <a:pt x="6491887" y="3041976"/>
                </a:lnTo>
                <a:lnTo>
                  <a:pt x="6384007" y="3086119"/>
                </a:lnTo>
                <a:lnTo>
                  <a:pt x="6274948" y="3128928"/>
                </a:lnTo>
                <a:lnTo>
                  <a:pt x="6164714" y="3170394"/>
                </a:lnTo>
                <a:lnTo>
                  <a:pt x="6053311" y="3210509"/>
                </a:lnTo>
                <a:lnTo>
                  <a:pt x="5940746" y="3249265"/>
                </a:lnTo>
                <a:lnTo>
                  <a:pt x="5827023" y="3286652"/>
                </a:lnTo>
                <a:lnTo>
                  <a:pt x="5712149" y="3322663"/>
                </a:lnTo>
                <a:lnTo>
                  <a:pt x="5596129" y="3357288"/>
                </a:lnTo>
                <a:lnTo>
                  <a:pt x="5478969" y="3390518"/>
                </a:lnTo>
                <a:lnTo>
                  <a:pt x="5360673" y="3422346"/>
                </a:lnTo>
                <a:lnTo>
                  <a:pt x="5241250" y="3452762"/>
                </a:lnTo>
                <a:lnTo>
                  <a:pt x="5120702" y="3481757"/>
                </a:lnTo>
                <a:lnTo>
                  <a:pt x="4999038" y="3509324"/>
                </a:lnTo>
                <a:lnTo>
                  <a:pt x="4876261" y="3535454"/>
                </a:lnTo>
                <a:lnTo>
                  <a:pt x="4752378" y="3560137"/>
                </a:lnTo>
                <a:lnTo>
                  <a:pt x="4627394" y="3583365"/>
                </a:lnTo>
                <a:lnTo>
                  <a:pt x="4437868" y="3615460"/>
                </a:lnTo>
                <a:lnTo>
                  <a:pt x="4245897" y="3644233"/>
                </a:lnTo>
                <a:lnTo>
                  <a:pt x="4051500" y="3669655"/>
                </a:lnTo>
                <a:lnTo>
                  <a:pt x="3854698" y="3691696"/>
                </a:lnTo>
                <a:lnTo>
                  <a:pt x="3655508" y="3710328"/>
                </a:lnTo>
                <a:lnTo>
                  <a:pt x="6209389" y="6857999"/>
                </a:lnTo>
                <a:lnTo>
                  <a:pt x="12191999" y="6857999"/>
                </a:lnTo>
                <a:lnTo>
                  <a:pt x="12191999" y="0"/>
                </a:lnTo>
                <a:close/>
              </a:path>
              <a:path w="12192000" h="6858000">
                <a:moveTo>
                  <a:pt x="6202452" y="0"/>
                </a:moveTo>
                <a:lnTo>
                  <a:pt x="0" y="0"/>
                </a:lnTo>
                <a:lnTo>
                  <a:pt x="0" y="1389901"/>
                </a:lnTo>
                <a:lnTo>
                  <a:pt x="1486002" y="1389901"/>
                </a:lnTo>
                <a:lnTo>
                  <a:pt x="1723240" y="1387677"/>
                </a:lnTo>
                <a:lnTo>
                  <a:pt x="1956468" y="1381020"/>
                </a:lnTo>
                <a:lnTo>
                  <a:pt x="2128736" y="1373132"/>
                </a:lnTo>
                <a:lnTo>
                  <a:pt x="2298714" y="1362773"/>
                </a:lnTo>
                <a:lnTo>
                  <a:pt x="2466387" y="1349953"/>
                </a:lnTo>
                <a:lnTo>
                  <a:pt x="2631741" y="1334680"/>
                </a:lnTo>
                <a:lnTo>
                  <a:pt x="2794761" y="1316965"/>
                </a:lnTo>
                <a:lnTo>
                  <a:pt x="2955433" y="1296816"/>
                </a:lnTo>
                <a:lnTo>
                  <a:pt x="3113742" y="1274244"/>
                </a:lnTo>
                <a:lnTo>
                  <a:pt x="3269673" y="1249258"/>
                </a:lnTo>
                <a:lnTo>
                  <a:pt x="3423211" y="1221867"/>
                </a:lnTo>
                <a:lnTo>
                  <a:pt x="3574343" y="1192081"/>
                </a:lnTo>
                <a:lnTo>
                  <a:pt x="3723054" y="1159910"/>
                </a:lnTo>
                <a:lnTo>
                  <a:pt x="3820841" y="1137142"/>
                </a:lnTo>
                <a:lnTo>
                  <a:pt x="3917542" y="1113320"/>
                </a:lnTo>
                <a:lnTo>
                  <a:pt x="4013151" y="1088449"/>
                </a:lnTo>
                <a:lnTo>
                  <a:pt x="4107665" y="1062529"/>
                </a:lnTo>
                <a:lnTo>
                  <a:pt x="4201079" y="1035565"/>
                </a:lnTo>
                <a:lnTo>
                  <a:pt x="4293388" y="1007560"/>
                </a:lnTo>
                <a:lnTo>
                  <a:pt x="4384589" y="978515"/>
                </a:lnTo>
                <a:lnTo>
                  <a:pt x="4474676" y="948433"/>
                </a:lnTo>
                <a:lnTo>
                  <a:pt x="4563646" y="917319"/>
                </a:lnTo>
                <a:lnTo>
                  <a:pt x="4651495" y="885173"/>
                </a:lnTo>
                <a:lnTo>
                  <a:pt x="4738218" y="852000"/>
                </a:lnTo>
                <a:lnTo>
                  <a:pt x="4823810" y="817802"/>
                </a:lnTo>
                <a:lnTo>
                  <a:pt x="4908267" y="782582"/>
                </a:lnTo>
                <a:lnTo>
                  <a:pt x="4991586" y="746342"/>
                </a:lnTo>
                <a:lnTo>
                  <a:pt x="5073761" y="709086"/>
                </a:lnTo>
                <a:lnTo>
                  <a:pt x="5154789" y="670816"/>
                </a:lnTo>
                <a:lnTo>
                  <a:pt x="5234665" y="631536"/>
                </a:lnTo>
                <a:lnTo>
                  <a:pt x="5274169" y="611517"/>
                </a:lnTo>
                <a:lnTo>
                  <a:pt x="5313384" y="591247"/>
                </a:lnTo>
                <a:lnTo>
                  <a:pt x="5352309" y="570725"/>
                </a:lnTo>
                <a:lnTo>
                  <a:pt x="5390943" y="549953"/>
                </a:lnTo>
                <a:lnTo>
                  <a:pt x="5429286" y="528930"/>
                </a:lnTo>
                <a:lnTo>
                  <a:pt x="5467337" y="507656"/>
                </a:lnTo>
                <a:lnTo>
                  <a:pt x="5505095" y="486133"/>
                </a:lnTo>
                <a:lnTo>
                  <a:pt x="5542561" y="464360"/>
                </a:lnTo>
                <a:lnTo>
                  <a:pt x="5579734" y="442338"/>
                </a:lnTo>
                <a:lnTo>
                  <a:pt x="5616612" y="420067"/>
                </a:lnTo>
                <a:lnTo>
                  <a:pt x="5653196" y="397548"/>
                </a:lnTo>
                <a:lnTo>
                  <a:pt x="5689485" y="374780"/>
                </a:lnTo>
                <a:lnTo>
                  <a:pt x="5725479" y="351765"/>
                </a:lnTo>
                <a:lnTo>
                  <a:pt x="5761176" y="328502"/>
                </a:lnTo>
                <a:lnTo>
                  <a:pt x="5796577" y="304993"/>
                </a:lnTo>
                <a:lnTo>
                  <a:pt x="5831680" y="281236"/>
                </a:lnTo>
                <a:lnTo>
                  <a:pt x="5866486" y="257233"/>
                </a:lnTo>
                <a:lnTo>
                  <a:pt x="5900993" y="232984"/>
                </a:lnTo>
                <a:lnTo>
                  <a:pt x="5935202" y="208490"/>
                </a:lnTo>
                <a:lnTo>
                  <a:pt x="5969111" y="183750"/>
                </a:lnTo>
                <a:lnTo>
                  <a:pt x="6002721" y="158765"/>
                </a:lnTo>
                <a:lnTo>
                  <a:pt x="6036030" y="133535"/>
                </a:lnTo>
                <a:lnTo>
                  <a:pt x="6069037" y="108062"/>
                </a:lnTo>
                <a:lnTo>
                  <a:pt x="6101744" y="82344"/>
                </a:lnTo>
                <a:lnTo>
                  <a:pt x="6134148" y="56383"/>
                </a:lnTo>
                <a:lnTo>
                  <a:pt x="6166250" y="30178"/>
                </a:lnTo>
                <a:lnTo>
                  <a:pt x="6198049" y="3731"/>
                </a:lnTo>
                <a:lnTo>
                  <a:pt x="6202452" y="0"/>
                </a:lnTo>
                <a:close/>
              </a:path>
            </a:pathLst>
          </a:custGeom>
          <a:solidFill>
            <a:srgbClr val="FFFFFF">
              <a:alpha val="8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0586708" y="0"/>
            <a:ext cx="1072515" cy="2260600"/>
          </a:xfrm>
          <a:custGeom>
            <a:avLst/>
            <a:gdLst/>
            <a:ahLst/>
            <a:cxnLst/>
            <a:rect l="l" t="t" r="r" b="b"/>
            <a:pathLst>
              <a:path w="1072515" h="2260600">
                <a:moveTo>
                  <a:pt x="1072386" y="0"/>
                </a:moveTo>
                <a:lnTo>
                  <a:pt x="0" y="0"/>
                </a:lnTo>
                <a:lnTo>
                  <a:pt x="0" y="2260005"/>
                </a:lnTo>
                <a:lnTo>
                  <a:pt x="1072387" y="2260005"/>
                </a:lnTo>
                <a:lnTo>
                  <a:pt x="1072387" y="2099300"/>
                </a:lnTo>
                <a:lnTo>
                  <a:pt x="836923" y="2099300"/>
                </a:lnTo>
                <a:lnTo>
                  <a:pt x="836729" y="2099062"/>
                </a:lnTo>
                <a:lnTo>
                  <a:pt x="158220" y="2099062"/>
                </a:lnTo>
                <a:lnTo>
                  <a:pt x="158220" y="1190180"/>
                </a:lnTo>
                <a:lnTo>
                  <a:pt x="1072387" y="1190180"/>
                </a:lnTo>
                <a:lnTo>
                  <a:pt x="1072386" y="0"/>
                </a:lnTo>
                <a:close/>
              </a:path>
              <a:path w="1072515" h="2260600">
                <a:moveTo>
                  <a:pt x="1072387" y="1190180"/>
                </a:moveTo>
                <a:lnTo>
                  <a:pt x="606113" y="1190180"/>
                </a:lnTo>
                <a:lnTo>
                  <a:pt x="662574" y="1193114"/>
                </a:lnTo>
                <a:lnTo>
                  <a:pt x="715259" y="1201997"/>
                </a:lnTo>
                <a:lnTo>
                  <a:pt x="762574" y="1216561"/>
                </a:lnTo>
                <a:lnTo>
                  <a:pt x="804298" y="1236609"/>
                </a:lnTo>
                <a:lnTo>
                  <a:pt x="840209" y="1261942"/>
                </a:lnTo>
                <a:lnTo>
                  <a:pt x="870086" y="1292363"/>
                </a:lnTo>
                <a:lnTo>
                  <a:pt x="893709" y="1327676"/>
                </a:lnTo>
                <a:lnTo>
                  <a:pt x="910856" y="1367681"/>
                </a:lnTo>
                <a:lnTo>
                  <a:pt x="921306" y="1412182"/>
                </a:lnTo>
                <a:lnTo>
                  <a:pt x="924839" y="1460981"/>
                </a:lnTo>
                <a:lnTo>
                  <a:pt x="921355" y="1506969"/>
                </a:lnTo>
                <a:lnTo>
                  <a:pt x="921298" y="1507731"/>
                </a:lnTo>
                <a:lnTo>
                  <a:pt x="910859" y="1551114"/>
                </a:lnTo>
                <a:lnTo>
                  <a:pt x="893801" y="1590701"/>
                </a:lnTo>
                <a:lnTo>
                  <a:pt x="870399" y="1626063"/>
                </a:lnTo>
                <a:lnTo>
                  <a:pt x="840931" y="1656773"/>
                </a:lnTo>
                <a:lnTo>
                  <a:pt x="805674" y="1682402"/>
                </a:lnTo>
                <a:lnTo>
                  <a:pt x="764904" y="1702522"/>
                </a:lnTo>
                <a:lnTo>
                  <a:pt x="718900" y="1716704"/>
                </a:lnTo>
                <a:lnTo>
                  <a:pt x="667913" y="1724521"/>
                </a:lnTo>
                <a:lnTo>
                  <a:pt x="971613" y="2099300"/>
                </a:lnTo>
                <a:lnTo>
                  <a:pt x="1072387" y="2099300"/>
                </a:lnTo>
                <a:lnTo>
                  <a:pt x="1072387" y="1190180"/>
                </a:lnTo>
                <a:close/>
              </a:path>
              <a:path w="1072515" h="2260600">
                <a:moveTo>
                  <a:pt x="464392" y="1190180"/>
                </a:moveTo>
                <a:lnTo>
                  <a:pt x="268667" y="1190180"/>
                </a:lnTo>
                <a:lnTo>
                  <a:pt x="268667" y="2006558"/>
                </a:lnTo>
                <a:lnTo>
                  <a:pt x="666629" y="2006558"/>
                </a:lnTo>
                <a:lnTo>
                  <a:pt x="666629" y="2099062"/>
                </a:lnTo>
                <a:lnTo>
                  <a:pt x="836729" y="2099062"/>
                </a:lnTo>
                <a:lnTo>
                  <a:pt x="464012" y="1640896"/>
                </a:lnTo>
                <a:lnTo>
                  <a:pt x="589979" y="1640896"/>
                </a:lnTo>
                <a:lnTo>
                  <a:pt x="647097" y="1636936"/>
                </a:lnTo>
                <a:lnTo>
                  <a:pt x="696621" y="1625248"/>
                </a:lnTo>
                <a:lnTo>
                  <a:pt x="738115" y="1606119"/>
                </a:lnTo>
                <a:lnTo>
                  <a:pt x="771146" y="1579838"/>
                </a:lnTo>
                <a:lnTo>
                  <a:pt x="795277" y="1546692"/>
                </a:lnTo>
                <a:lnTo>
                  <a:pt x="810075" y="1506969"/>
                </a:lnTo>
                <a:lnTo>
                  <a:pt x="815102" y="1460981"/>
                </a:lnTo>
                <a:lnTo>
                  <a:pt x="810311" y="1415007"/>
                </a:lnTo>
                <a:lnTo>
                  <a:pt x="796121" y="1375461"/>
                </a:lnTo>
                <a:lnTo>
                  <a:pt x="772820" y="1342562"/>
                </a:lnTo>
                <a:lnTo>
                  <a:pt x="740695" y="1316552"/>
                </a:lnTo>
                <a:lnTo>
                  <a:pt x="700031" y="1297674"/>
                </a:lnTo>
                <a:lnTo>
                  <a:pt x="651116" y="1286169"/>
                </a:lnTo>
                <a:lnTo>
                  <a:pt x="594233" y="1282280"/>
                </a:lnTo>
                <a:lnTo>
                  <a:pt x="464392" y="1282280"/>
                </a:lnTo>
                <a:lnTo>
                  <a:pt x="464392" y="119018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>
            <a:pPr marL="9398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415314" y="5898052"/>
            <a:ext cx="411480" cy="958850"/>
          </a:xfrm>
          <a:custGeom>
            <a:avLst/>
            <a:gdLst/>
            <a:ahLst/>
            <a:cxnLst/>
            <a:rect l="l" t="t" r="r" b="b"/>
            <a:pathLst>
              <a:path w="411479" h="958850">
                <a:moveTo>
                  <a:pt x="411482" y="0"/>
                </a:moveTo>
                <a:lnTo>
                  <a:pt x="0" y="0"/>
                </a:lnTo>
                <a:lnTo>
                  <a:pt x="0" y="958717"/>
                </a:lnTo>
                <a:lnTo>
                  <a:pt x="411483" y="958717"/>
                </a:lnTo>
                <a:lnTo>
                  <a:pt x="411482" y="411000"/>
                </a:lnTo>
                <a:lnTo>
                  <a:pt x="60731" y="411000"/>
                </a:lnTo>
                <a:lnTo>
                  <a:pt x="60731" y="60629"/>
                </a:lnTo>
                <a:lnTo>
                  <a:pt x="411482" y="60629"/>
                </a:lnTo>
                <a:lnTo>
                  <a:pt x="411482" y="0"/>
                </a:lnTo>
                <a:close/>
              </a:path>
              <a:path w="411479" h="958850">
                <a:moveTo>
                  <a:pt x="178220" y="60629"/>
                </a:moveTo>
                <a:lnTo>
                  <a:pt x="103087" y="60629"/>
                </a:lnTo>
                <a:lnTo>
                  <a:pt x="103087" y="375255"/>
                </a:lnTo>
                <a:lnTo>
                  <a:pt x="255884" y="375255"/>
                </a:lnTo>
                <a:lnTo>
                  <a:pt x="255884" y="411000"/>
                </a:lnTo>
                <a:lnTo>
                  <a:pt x="321184" y="411000"/>
                </a:lnTo>
                <a:lnTo>
                  <a:pt x="178084" y="234355"/>
                </a:lnTo>
                <a:lnTo>
                  <a:pt x="226418" y="234355"/>
                </a:lnTo>
                <a:lnTo>
                  <a:pt x="262880" y="229724"/>
                </a:lnTo>
                <a:lnTo>
                  <a:pt x="290026" y="216228"/>
                </a:lnTo>
                <a:lnTo>
                  <a:pt x="306966" y="194460"/>
                </a:lnTo>
                <a:lnTo>
                  <a:pt x="312811" y="165015"/>
                </a:lnTo>
                <a:lnTo>
                  <a:pt x="307221" y="135796"/>
                </a:lnTo>
                <a:lnTo>
                  <a:pt x="290841" y="114175"/>
                </a:lnTo>
                <a:lnTo>
                  <a:pt x="264255" y="100760"/>
                </a:lnTo>
                <a:lnTo>
                  <a:pt x="228048" y="96153"/>
                </a:lnTo>
                <a:lnTo>
                  <a:pt x="178220" y="96153"/>
                </a:lnTo>
                <a:lnTo>
                  <a:pt x="178220" y="60629"/>
                </a:lnTo>
                <a:close/>
              </a:path>
              <a:path w="411479" h="958850">
                <a:moveTo>
                  <a:pt x="411482" y="60629"/>
                </a:moveTo>
                <a:lnTo>
                  <a:pt x="232090" y="60629"/>
                </a:lnTo>
                <a:lnTo>
                  <a:pt x="283838" y="67734"/>
                </a:lnTo>
                <a:lnTo>
                  <a:pt x="322440" y="88273"/>
                </a:lnTo>
                <a:lnTo>
                  <a:pt x="346573" y="121087"/>
                </a:lnTo>
                <a:lnTo>
                  <a:pt x="354912" y="165015"/>
                </a:lnTo>
                <a:lnTo>
                  <a:pt x="348148" y="203694"/>
                </a:lnTo>
                <a:lnTo>
                  <a:pt x="328660" y="234750"/>
                </a:lnTo>
                <a:lnTo>
                  <a:pt x="297651" y="256330"/>
                </a:lnTo>
                <a:lnTo>
                  <a:pt x="256325" y="266582"/>
                </a:lnTo>
                <a:lnTo>
                  <a:pt x="372880" y="411000"/>
                </a:lnTo>
                <a:lnTo>
                  <a:pt x="411482" y="411000"/>
                </a:lnTo>
                <a:lnTo>
                  <a:pt x="411482" y="60629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1331447" y="5804001"/>
            <a:ext cx="861060" cy="949325"/>
          </a:xfrm>
          <a:custGeom>
            <a:avLst/>
            <a:gdLst/>
            <a:ahLst/>
            <a:cxnLst/>
            <a:rect l="l" t="t" r="r" b="b"/>
            <a:pathLst>
              <a:path w="861059" h="949325">
                <a:moveTo>
                  <a:pt x="860615" y="0"/>
                </a:moveTo>
                <a:lnTo>
                  <a:pt x="0" y="0"/>
                </a:lnTo>
                <a:lnTo>
                  <a:pt x="0" y="949223"/>
                </a:lnTo>
                <a:lnTo>
                  <a:pt x="860615" y="949223"/>
                </a:lnTo>
                <a:lnTo>
                  <a:pt x="8606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6746405"/>
            <a:ext cx="12192000" cy="111760"/>
          </a:xfrm>
          <a:custGeom>
            <a:avLst/>
            <a:gdLst/>
            <a:ahLst/>
            <a:cxnLst/>
            <a:rect l="l" t="t" r="r" b="b"/>
            <a:pathLst>
              <a:path w="12192000" h="111759">
                <a:moveTo>
                  <a:pt x="12192000" y="0"/>
                </a:moveTo>
                <a:lnTo>
                  <a:pt x="0" y="0"/>
                </a:lnTo>
                <a:lnTo>
                  <a:pt x="0" y="111594"/>
                </a:lnTo>
                <a:lnTo>
                  <a:pt x="12192000" y="111594"/>
                </a:lnTo>
                <a:lnTo>
                  <a:pt x="12192000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1023" y="127761"/>
            <a:ext cx="10746105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42F38"/>
                </a:solidFill>
                <a:latin typeface="Source Sans 3"/>
                <a:cs typeface="Source Sans 3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77304" y="1636013"/>
            <a:ext cx="5476875" cy="1464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949938" y="6553301"/>
            <a:ext cx="202438" cy="169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>
            <a:pPr marL="9398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jpg"/><Relationship Id="rId9" Type="http://schemas.openxmlformats.org/officeDocument/2006/relationships/image" Target="../media/image19.png"/><Relationship Id="rId10" Type="http://schemas.openxmlformats.org/officeDocument/2006/relationships/image" Target="../media/image20.jpg"/><Relationship Id="rId11" Type="http://schemas.openxmlformats.org/officeDocument/2006/relationships/image" Target="../media/image21.png"/><Relationship Id="rId12" Type="http://schemas.openxmlformats.org/officeDocument/2006/relationships/image" Target="../media/image2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jpg"/><Relationship Id="rId4" Type="http://schemas.openxmlformats.org/officeDocument/2006/relationships/image" Target="../media/image25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30.jpg"/><Relationship Id="rId4" Type="http://schemas.openxmlformats.org/officeDocument/2006/relationships/image" Target="../media/image31.png"/><Relationship Id="rId5" Type="http://schemas.openxmlformats.org/officeDocument/2006/relationships/image" Target="../media/image32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Relationship Id="rId3" Type="http://schemas.openxmlformats.org/officeDocument/2006/relationships/image" Target="../media/image46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Relationship Id="rId10" Type="http://schemas.openxmlformats.org/officeDocument/2006/relationships/image" Target="../media/image55.png"/><Relationship Id="rId11" Type="http://schemas.openxmlformats.org/officeDocument/2006/relationships/image" Target="../media/image56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Relationship Id="rId3" Type="http://schemas.openxmlformats.org/officeDocument/2006/relationships/hyperlink" Target="mailto:advisory@lr.org" TargetMode="External"/><Relationship Id="rId4" Type="http://schemas.openxmlformats.org/officeDocument/2006/relationships/hyperlink" Target="mailto:Emil.Shivachev@lr.org" TargetMode="External"/><Relationship Id="rId5" Type="http://schemas.openxmlformats.org/officeDocument/2006/relationships/hyperlink" Target="mailto:Olympia.Tsitonaki@lr.org" TargetMode="External"/><Relationship Id="rId6" Type="http://schemas.openxmlformats.org/officeDocument/2006/relationships/hyperlink" Target="mailto:Iason.Kontochristos@lr.org" TargetMode="External"/><Relationship Id="rId7" Type="http://schemas.openxmlformats.org/officeDocument/2006/relationships/image" Target="../media/image63.png"/><Relationship Id="rId8" Type="http://schemas.openxmlformats.org/officeDocument/2006/relationships/hyperlink" Target="https://www.lr.org/advisory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83934" y="3234308"/>
            <a:ext cx="5080635" cy="1040765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12700" marR="5080">
              <a:lnSpc>
                <a:spcPts val="3670"/>
              </a:lnSpc>
              <a:spcBef>
                <a:spcPts val="760"/>
              </a:spcBef>
            </a:pPr>
            <a:r>
              <a:rPr dirty="0" sz="3600" b="1">
                <a:solidFill>
                  <a:srgbClr val="0D4664"/>
                </a:solidFill>
                <a:latin typeface="Source Sans 3"/>
                <a:cs typeface="Source Sans 3"/>
              </a:rPr>
              <a:t>Onboard</a:t>
            </a:r>
            <a:r>
              <a:rPr dirty="0" sz="3600" spc="-110" b="1">
                <a:solidFill>
                  <a:srgbClr val="0D4664"/>
                </a:solidFill>
                <a:latin typeface="Source Sans 3"/>
                <a:cs typeface="Source Sans 3"/>
              </a:rPr>
              <a:t> </a:t>
            </a:r>
            <a:r>
              <a:rPr dirty="0" sz="3600" b="1">
                <a:solidFill>
                  <a:srgbClr val="0D4664"/>
                </a:solidFill>
                <a:latin typeface="Source Sans 3"/>
                <a:cs typeface="Source Sans 3"/>
              </a:rPr>
              <a:t>Carbon</a:t>
            </a:r>
            <a:r>
              <a:rPr dirty="0" sz="3600" spc="-105" b="1">
                <a:solidFill>
                  <a:srgbClr val="0D4664"/>
                </a:solidFill>
                <a:latin typeface="Source Sans 3"/>
                <a:cs typeface="Source Sans 3"/>
              </a:rPr>
              <a:t> </a:t>
            </a:r>
            <a:r>
              <a:rPr dirty="0" sz="3600" spc="-10" b="1">
                <a:solidFill>
                  <a:srgbClr val="0D4664"/>
                </a:solidFill>
                <a:latin typeface="Source Sans 3"/>
                <a:cs typeface="Source Sans 3"/>
              </a:rPr>
              <a:t>Capture </a:t>
            </a:r>
            <a:r>
              <a:rPr dirty="0" sz="3600" b="1">
                <a:solidFill>
                  <a:srgbClr val="0D4664"/>
                </a:solidFill>
                <a:latin typeface="Source Sans 3"/>
                <a:cs typeface="Source Sans 3"/>
              </a:rPr>
              <a:t>and</a:t>
            </a:r>
            <a:r>
              <a:rPr dirty="0" sz="3600" spc="-70" b="1">
                <a:solidFill>
                  <a:srgbClr val="0D4664"/>
                </a:solidFill>
                <a:latin typeface="Source Sans 3"/>
                <a:cs typeface="Source Sans 3"/>
              </a:rPr>
              <a:t> </a:t>
            </a:r>
            <a:r>
              <a:rPr dirty="0" sz="3600" b="1">
                <a:solidFill>
                  <a:srgbClr val="0D4664"/>
                </a:solidFill>
                <a:latin typeface="Source Sans 3"/>
                <a:cs typeface="Source Sans 3"/>
              </a:rPr>
              <a:t>Storage</a:t>
            </a:r>
            <a:r>
              <a:rPr dirty="0" sz="3600" spc="-50" b="1">
                <a:solidFill>
                  <a:srgbClr val="0D4664"/>
                </a:solidFill>
                <a:latin typeface="Source Sans 3"/>
                <a:cs typeface="Source Sans 3"/>
              </a:rPr>
              <a:t> </a:t>
            </a:r>
            <a:r>
              <a:rPr dirty="0" sz="3600" spc="-10" b="1">
                <a:solidFill>
                  <a:srgbClr val="0D4664"/>
                </a:solidFill>
                <a:latin typeface="Source Sans 3"/>
                <a:cs typeface="Source Sans 3"/>
              </a:rPr>
              <a:t>Assessment</a:t>
            </a:r>
            <a:endParaRPr sz="3600">
              <a:latin typeface="Source Sans 3"/>
              <a:cs typeface="Source Sans 3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848600" y="0"/>
            <a:ext cx="4343400" cy="6858000"/>
            <a:chOff x="7848600" y="0"/>
            <a:chExt cx="43434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76941" y="0"/>
              <a:ext cx="1615058" cy="2421890"/>
            </a:xfrm>
            <a:prstGeom prst="rect">
              <a:avLst/>
            </a:prstGeom>
          </p:spPr>
        </p:pic>
        <p:pic>
          <p:nvPicPr>
            <p:cNvPr id="5" name="object 5" descr="A black and orange sign with white text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75442" y="213868"/>
              <a:ext cx="1516506" cy="1994153"/>
            </a:xfrm>
            <a:prstGeom prst="rect">
              <a:avLst/>
            </a:prstGeom>
          </p:spPr>
        </p:pic>
        <p:pic>
          <p:nvPicPr>
            <p:cNvPr id="6" name="object 6" descr="Stay updated with ICS news, events, publications and academy | International  Chamber of Shippin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48600" y="5754230"/>
              <a:ext cx="4343400" cy="110376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083934" y="4812029"/>
            <a:ext cx="2477135" cy="576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0D4664"/>
                </a:solidFill>
                <a:latin typeface="Source Sans 3"/>
                <a:cs typeface="Source Sans 3"/>
              </a:rPr>
              <a:t>Webinar</a:t>
            </a:r>
            <a:r>
              <a:rPr dirty="0" sz="2000" spc="-40" b="1">
                <a:solidFill>
                  <a:srgbClr val="0D4664"/>
                </a:solidFill>
                <a:latin typeface="Source Sans 3"/>
                <a:cs typeface="Source Sans 3"/>
              </a:rPr>
              <a:t> </a:t>
            </a:r>
            <a:r>
              <a:rPr dirty="0" sz="2000" spc="-10" b="1">
                <a:solidFill>
                  <a:srgbClr val="0D4664"/>
                </a:solidFill>
                <a:latin typeface="Source Sans 3"/>
                <a:cs typeface="Source Sans 3"/>
              </a:rPr>
              <a:t>Presentation</a:t>
            </a:r>
            <a:endParaRPr sz="20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600">
                <a:solidFill>
                  <a:srgbClr val="0D4664"/>
                </a:solidFill>
                <a:latin typeface="Source Sans 3"/>
                <a:cs typeface="Source Sans 3"/>
              </a:rPr>
              <a:t>7</a:t>
            </a:r>
            <a:r>
              <a:rPr dirty="0" sz="1600" spc="-5">
                <a:solidFill>
                  <a:srgbClr val="0D4664"/>
                </a:solidFill>
                <a:latin typeface="Source Sans 3"/>
                <a:cs typeface="Source Sans 3"/>
              </a:rPr>
              <a:t> </a:t>
            </a:r>
            <a:r>
              <a:rPr dirty="0" sz="1600">
                <a:solidFill>
                  <a:srgbClr val="0D4664"/>
                </a:solidFill>
                <a:latin typeface="Source Sans 3"/>
                <a:cs typeface="Source Sans 3"/>
              </a:rPr>
              <a:t>May</a:t>
            </a:r>
            <a:r>
              <a:rPr dirty="0" sz="1600" spc="-5">
                <a:solidFill>
                  <a:srgbClr val="0D4664"/>
                </a:solidFill>
                <a:latin typeface="Source Sans 3"/>
                <a:cs typeface="Source Sans 3"/>
              </a:rPr>
              <a:t> </a:t>
            </a:r>
            <a:r>
              <a:rPr dirty="0" sz="1600" spc="-20">
                <a:solidFill>
                  <a:srgbClr val="0D4664"/>
                </a:solidFill>
                <a:latin typeface="Source Sans 3"/>
                <a:cs typeface="Source Sans 3"/>
              </a:rPr>
              <a:t>2026</a:t>
            </a:r>
            <a:endParaRPr sz="1600">
              <a:latin typeface="Source Sans 3"/>
              <a:cs typeface="Source Sans 3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>
                <a:solidFill>
                  <a:srgbClr val="FF5A28"/>
                </a:solidFill>
              </a:rPr>
              <a:t>Agenda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6659" y="1988311"/>
            <a:ext cx="5361305" cy="2403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69265" algn="l"/>
              </a:tabLst>
            </a:pPr>
            <a:r>
              <a:rPr dirty="0" sz="2400">
                <a:latin typeface="Source Sans 3"/>
                <a:cs typeface="Source Sans 3"/>
              </a:rPr>
              <a:t>Description</a:t>
            </a:r>
            <a:r>
              <a:rPr dirty="0" sz="2400" spc="-45">
                <a:latin typeface="Source Sans 3"/>
                <a:cs typeface="Source Sans 3"/>
              </a:rPr>
              <a:t> </a:t>
            </a:r>
            <a:r>
              <a:rPr dirty="0" sz="2400">
                <a:latin typeface="Source Sans 3"/>
                <a:cs typeface="Source Sans 3"/>
              </a:rPr>
              <a:t>of</a:t>
            </a:r>
            <a:r>
              <a:rPr dirty="0" sz="2400" spc="-50">
                <a:latin typeface="Source Sans 3"/>
                <a:cs typeface="Source Sans 3"/>
              </a:rPr>
              <a:t> </a:t>
            </a:r>
            <a:r>
              <a:rPr dirty="0" sz="2400">
                <a:latin typeface="Source Sans 3"/>
                <a:cs typeface="Source Sans 3"/>
              </a:rPr>
              <a:t>oCCS</a:t>
            </a:r>
            <a:r>
              <a:rPr dirty="0" sz="2400" spc="-20">
                <a:latin typeface="Source Sans 3"/>
                <a:cs typeface="Source Sans 3"/>
              </a:rPr>
              <a:t> </a:t>
            </a:r>
            <a:r>
              <a:rPr dirty="0" sz="2400" spc="-10">
                <a:latin typeface="Source Sans 3"/>
                <a:cs typeface="Source Sans 3"/>
              </a:rPr>
              <a:t>Technologies</a:t>
            </a:r>
            <a:endParaRPr sz="2400">
              <a:latin typeface="Source Sans 3"/>
              <a:cs typeface="Source Sans 3"/>
            </a:endParaRPr>
          </a:p>
          <a:p>
            <a:pPr marL="469265" indent="-456565">
              <a:lnSpc>
                <a:spcPct val="100000"/>
              </a:lnSpc>
              <a:spcBef>
                <a:spcPts val="2400"/>
              </a:spcBef>
              <a:buAutoNum type="arabicPeriod"/>
              <a:tabLst>
                <a:tab pos="469265" algn="l"/>
              </a:tabLst>
            </a:pPr>
            <a:r>
              <a:rPr dirty="0" sz="2400">
                <a:latin typeface="Source Sans 3"/>
                <a:cs typeface="Source Sans 3"/>
              </a:rPr>
              <a:t>Presentation</a:t>
            </a:r>
            <a:r>
              <a:rPr dirty="0" sz="2400" spc="-20">
                <a:latin typeface="Source Sans 3"/>
                <a:cs typeface="Source Sans 3"/>
              </a:rPr>
              <a:t> </a:t>
            </a:r>
            <a:r>
              <a:rPr dirty="0" sz="2400">
                <a:latin typeface="Source Sans 3"/>
                <a:cs typeface="Source Sans 3"/>
              </a:rPr>
              <a:t>of</a:t>
            </a:r>
            <a:r>
              <a:rPr dirty="0" sz="2400" spc="-35">
                <a:latin typeface="Source Sans 3"/>
                <a:cs typeface="Source Sans 3"/>
              </a:rPr>
              <a:t> </a:t>
            </a:r>
            <a:r>
              <a:rPr dirty="0" sz="2400">
                <a:latin typeface="Source Sans 3"/>
                <a:cs typeface="Source Sans 3"/>
              </a:rPr>
              <a:t>the</a:t>
            </a:r>
            <a:r>
              <a:rPr dirty="0" sz="2400" spc="-40">
                <a:latin typeface="Source Sans 3"/>
                <a:cs typeface="Source Sans 3"/>
              </a:rPr>
              <a:t> </a:t>
            </a:r>
            <a:r>
              <a:rPr dirty="0" sz="2400">
                <a:latin typeface="Source Sans 3"/>
                <a:cs typeface="Source Sans 3"/>
              </a:rPr>
              <a:t>Disposal</a:t>
            </a:r>
            <a:r>
              <a:rPr dirty="0" sz="2400" spc="-35">
                <a:latin typeface="Source Sans 3"/>
                <a:cs typeface="Source Sans 3"/>
              </a:rPr>
              <a:t> </a:t>
            </a:r>
            <a:r>
              <a:rPr dirty="0" sz="2400" spc="-10">
                <a:latin typeface="Source Sans 3"/>
                <a:cs typeface="Source Sans 3"/>
              </a:rPr>
              <a:t>Pathways</a:t>
            </a:r>
            <a:endParaRPr sz="2400">
              <a:latin typeface="Source Sans 3"/>
              <a:cs typeface="Source Sans 3"/>
            </a:endParaRPr>
          </a:p>
          <a:p>
            <a:pPr marL="469265" indent="-456565">
              <a:lnSpc>
                <a:spcPct val="100000"/>
              </a:lnSpc>
              <a:spcBef>
                <a:spcPts val="2400"/>
              </a:spcBef>
              <a:buAutoNum type="arabicPeriod"/>
              <a:tabLst>
                <a:tab pos="469265" algn="l"/>
              </a:tabLst>
            </a:pPr>
            <a:r>
              <a:rPr dirty="0" sz="2400">
                <a:latin typeface="Source Sans 3"/>
                <a:cs typeface="Source Sans 3"/>
              </a:rPr>
              <a:t>Review</a:t>
            </a:r>
            <a:r>
              <a:rPr dirty="0" sz="2400" spc="-25">
                <a:latin typeface="Source Sans 3"/>
                <a:cs typeface="Source Sans 3"/>
              </a:rPr>
              <a:t> </a:t>
            </a:r>
            <a:r>
              <a:rPr dirty="0" sz="2400">
                <a:latin typeface="Source Sans 3"/>
                <a:cs typeface="Source Sans 3"/>
              </a:rPr>
              <a:t>of</a:t>
            </a:r>
            <a:r>
              <a:rPr dirty="0" sz="2400" spc="-10">
                <a:latin typeface="Source Sans 3"/>
                <a:cs typeface="Source Sans 3"/>
              </a:rPr>
              <a:t> </a:t>
            </a:r>
            <a:r>
              <a:rPr dirty="0" sz="2400">
                <a:latin typeface="Source Sans 3"/>
                <a:cs typeface="Source Sans 3"/>
              </a:rPr>
              <a:t>the</a:t>
            </a:r>
            <a:r>
              <a:rPr dirty="0" sz="2400" spc="-35">
                <a:latin typeface="Source Sans 3"/>
                <a:cs typeface="Source Sans 3"/>
              </a:rPr>
              <a:t> </a:t>
            </a:r>
            <a:r>
              <a:rPr dirty="0" sz="2400">
                <a:latin typeface="Source Sans 3"/>
                <a:cs typeface="Source Sans 3"/>
              </a:rPr>
              <a:t>Regulatory</a:t>
            </a:r>
            <a:r>
              <a:rPr dirty="0" sz="2400" spc="-25">
                <a:latin typeface="Source Sans 3"/>
                <a:cs typeface="Source Sans 3"/>
              </a:rPr>
              <a:t> </a:t>
            </a:r>
            <a:r>
              <a:rPr dirty="0" sz="2400" spc="-10">
                <a:latin typeface="Source Sans 3"/>
                <a:cs typeface="Source Sans 3"/>
              </a:rPr>
              <a:t>framework</a:t>
            </a:r>
            <a:endParaRPr sz="2400">
              <a:latin typeface="Source Sans 3"/>
              <a:cs typeface="Source Sans 3"/>
            </a:endParaRPr>
          </a:p>
          <a:p>
            <a:pPr marL="469265" indent="-456565">
              <a:lnSpc>
                <a:spcPct val="100000"/>
              </a:lnSpc>
              <a:spcBef>
                <a:spcPts val="2400"/>
              </a:spcBef>
              <a:buAutoNum type="arabicPeriod"/>
              <a:tabLst>
                <a:tab pos="469265" algn="l"/>
              </a:tabLst>
            </a:pPr>
            <a:r>
              <a:rPr dirty="0" sz="2400">
                <a:latin typeface="Source Sans 3"/>
                <a:cs typeface="Source Sans 3"/>
              </a:rPr>
              <a:t>Conclusion</a:t>
            </a:r>
            <a:r>
              <a:rPr dirty="0" sz="2400" spc="-25">
                <a:latin typeface="Source Sans 3"/>
                <a:cs typeface="Source Sans 3"/>
              </a:rPr>
              <a:t> </a:t>
            </a:r>
            <a:r>
              <a:rPr dirty="0" sz="2400">
                <a:latin typeface="Source Sans 3"/>
                <a:cs typeface="Source Sans 3"/>
              </a:rPr>
              <a:t>&amp;</a:t>
            </a:r>
            <a:r>
              <a:rPr dirty="0" sz="2400" spc="-40">
                <a:latin typeface="Source Sans 3"/>
                <a:cs typeface="Source Sans 3"/>
              </a:rPr>
              <a:t> </a:t>
            </a:r>
            <a:r>
              <a:rPr dirty="0" sz="2400">
                <a:latin typeface="Source Sans 3"/>
                <a:cs typeface="Source Sans 3"/>
              </a:rPr>
              <a:t>Key</a:t>
            </a:r>
            <a:r>
              <a:rPr dirty="0" sz="2400" spc="-40">
                <a:latin typeface="Source Sans 3"/>
                <a:cs typeface="Source Sans 3"/>
              </a:rPr>
              <a:t> </a:t>
            </a:r>
            <a:r>
              <a:rPr dirty="0" sz="2400" spc="-10">
                <a:latin typeface="Source Sans 3"/>
                <a:cs typeface="Source Sans 3"/>
              </a:rPr>
              <a:t>Findings</a:t>
            </a:r>
            <a:endParaRPr sz="2400">
              <a:latin typeface="Source Sans 3"/>
              <a:cs typeface="Source Sans 3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368667" y="0"/>
            <a:ext cx="4823460" cy="6858000"/>
            <a:chOff x="7368667" y="0"/>
            <a:chExt cx="4823460" cy="6858000"/>
          </a:xfrm>
        </p:grpSpPr>
        <p:pic>
          <p:nvPicPr>
            <p:cNvPr id="5" name="object 5" descr="A black and orange sign with white text  AI-generated content may be incorrect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13095" y="7675"/>
              <a:ext cx="979044" cy="13815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8667" y="0"/>
              <a:ext cx="4823333" cy="685799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85879" y="3345734"/>
            <a:ext cx="1085673" cy="1078103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Why</a:t>
            </a:r>
            <a:r>
              <a:rPr dirty="0" spc="5"/>
              <a:t> </a:t>
            </a:r>
            <a:r>
              <a:rPr dirty="0"/>
              <a:t>Onboard</a:t>
            </a:r>
            <a:r>
              <a:rPr dirty="0" spc="-5"/>
              <a:t> </a:t>
            </a:r>
            <a:r>
              <a:rPr dirty="0"/>
              <a:t>Carbon</a:t>
            </a:r>
            <a:r>
              <a:rPr dirty="0" spc="-30"/>
              <a:t> </a:t>
            </a:r>
            <a:r>
              <a:rPr dirty="0" spc="-10"/>
              <a:t>Capture?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1023" y="723138"/>
            <a:ext cx="771144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5A28"/>
                </a:solidFill>
                <a:latin typeface="Source Sans 3"/>
                <a:cs typeface="Source Sans 3"/>
              </a:rPr>
              <a:t>A</a:t>
            </a:r>
            <a:r>
              <a:rPr dirty="0" sz="20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>
                <a:solidFill>
                  <a:srgbClr val="FF5A28"/>
                </a:solidFill>
                <a:latin typeface="Source Sans 3"/>
                <a:cs typeface="Source Sans 3"/>
              </a:rPr>
              <a:t>transitional</a:t>
            </a:r>
            <a:r>
              <a:rPr dirty="0" sz="20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>
                <a:solidFill>
                  <a:srgbClr val="FF5A28"/>
                </a:solidFill>
                <a:latin typeface="Source Sans 3"/>
                <a:cs typeface="Source Sans 3"/>
              </a:rPr>
              <a:t>option</a:t>
            </a:r>
            <a:r>
              <a:rPr dirty="0" sz="2000" spc="-5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>
                <a:solidFill>
                  <a:srgbClr val="FF5A28"/>
                </a:solidFill>
                <a:latin typeface="Source Sans 3"/>
                <a:cs typeface="Source Sans 3"/>
              </a:rPr>
              <a:t>under</a:t>
            </a:r>
            <a:r>
              <a:rPr dirty="0" sz="20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>
                <a:solidFill>
                  <a:srgbClr val="FF5A28"/>
                </a:solidFill>
                <a:latin typeface="Source Sans 3"/>
                <a:cs typeface="Source Sans 3"/>
              </a:rPr>
              <a:t>increasing</a:t>
            </a:r>
            <a:r>
              <a:rPr dirty="0" sz="20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>
                <a:solidFill>
                  <a:srgbClr val="FF5A28"/>
                </a:solidFill>
                <a:latin typeface="Source Sans 3"/>
                <a:cs typeface="Source Sans 3"/>
              </a:rPr>
              <a:t>regulatory</a:t>
            </a:r>
            <a:r>
              <a:rPr dirty="0" sz="2000" spc="-3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>
                <a:solidFill>
                  <a:srgbClr val="FF5A28"/>
                </a:solidFill>
                <a:latin typeface="Source Sans 3"/>
                <a:cs typeface="Source Sans 3"/>
              </a:rPr>
              <a:t>and</a:t>
            </a:r>
            <a:r>
              <a:rPr dirty="0" sz="20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>
                <a:solidFill>
                  <a:srgbClr val="FF5A28"/>
                </a:solidFill>
                <a:latin typeface="Source Sans 3"/>
                <a:cs typeface="Source Sans 3"/>
              </a:rPr>
              <a:t>carbon</a:t>
            </a:r>
            <a:r>
              <a:rPr dirty="0" sz="2000" spc="-3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 spc="-10">
                <a:solidFill>
                  <a:srgbClr val="FF5A28"/>
                </a:solidFill>
                <a:latin typeface="Source Sans 3"/>
                <a:cs typeface="Source Sans 3"/>
              </a:rPr>
              <a:t>constraints</a:t>
            </a:r>
            <a:endParaRPr sz="2000">
              <a:latin typeface="Source Sans 3"/>
              <a:cs typeface="Source Sans 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46630" y="1440925"/>
            <a:ext cx="3319145" cy="78232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1600" b="1">
                <a:latin typeface="Source Sans 3"/>
                <a:cs typeface="Source Sans 3"/>
              </a:rPr>
              <a:t>DECARBONISATION</a:t>
            </a:r>
            <a:r>
              <a:rPr dirty="0" sz="1600" spc="-65" b="1">
                <a:latin typeface="Source Sans 3"/>
                <a:cs typeface="Source Sans 3"/>
              </a:rPr>
              <a:t> </a:t>
            </a:r>
            <a:r>
              <a:rPr dirty="0" sz="1600" spc="-25" b="1">
                <a:latin typeface="Source Sans 3"/>
                <a:cs typeface="Source Sans 3"/>
              </a:rPr>
              <a:t>GAP</a:t>
            </a:r>
            <a:endParaRPr sz="1600">
              <a:latin typeface="Source Sans 3"/>
              <a:cs typeface="Source Sans 3"/>
            </a:endParaRPr>
          </a:p>
          <a:p>
            <a:pPr marL="12700" marR="5080">
              <a:lnSpc>
                <a:spcPct val="100000"/>
              </a:lnSpc>
              <a:spcBef>
                <a:spcPts val="320"/>
              </a:spcBef>
            </a:pPr>
            <a:r>
              <a:rPr dirty="0" sz="1400">
                <a:latin typeface="Source Sans 3"/>
                <a:cs typeface="Source Sans 3"/>
              </a:rPr>
              <a:t>Shipping</a:t>
            </a:r>
            <a:r>
              <a:rPr dirty="0" sz="1400" spc="125">
                <a:latin typeface="Source Sans 3"/>
                <a:cs typeface="Source Sans 3"/>
              </a:rPr>
              <a:t>  </a:t>
            </a:r>
            <a:r>
              <a:rPr dirty="0" sz="1400">
                <a:latin typeface="Source Sans 3"/>
                <a:cs typeface="Source Sans 3"/>
              </a:rPr>
              <a:t>is</a:t>
            </a:r>
            <a:r>
              <a:rPr dirty="0" sz="1400" spc="125">
                <a:latin typeface="Source Sans 3"/>
                <a:cs typeface="Source Sans 3"/>
              </a:rPr>
              <a:t>  </a:t>
            </a:r>
            <a:r>
              <a:rPr dirty="0" sz="1400">
                <a:latin typeface="Source Sans 3"/>
                <a:cs typeface="Source Sans 3"/>
              </a:rPr>
              <a:t>a</a:t>
            </a:r>
            <a:r>
              <a:rPr dirty="0" sz="1400" spc="125">
                <a:latin typeface="Source Sans 3"/>
                <a:cs typeface="Source Sans 3"/>
              </a:rPr>
              <a:t>  </a:t>
            </a:r>
            <a:r>
              <a:rPr dirty="0" sz="1400">
                <a:latin typeface="Source Sans 3"/>
                <a:cs typeface="Source Sans 3"/>
              </a:rPr>
              <a:t>hard</a:t>
            </a:r>
            <a:r>
              <a:rPr dirty="0" sz="1400" spc="125">
                <a:latin typeface="Source Sans 3"/>
                <a:cs typeface="Source Sans 3"/>
              </a:rPr>
              <a:t>  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125">
                <a:latin typeface="Source Sans 3"/>
                <a:cs typeface="Source Sans 3"/>
              </a:rPr>
              <a:t>  </a:t>
            </a:r>
            <a:r>
              <a:rPr dirty="0" sz="1400">
                <a:latin typeface="Source Sans 3"/>
                <a:cs typeface="Source Sans 3"/>
              </a:rPr>
              <a:t>abate</a:t>
            </a:r>
            <a:r>
              <a:rPr dirty="0" sz="1400" spc="130">
                <a:latin typeface="Source Sans 3"/>
                <a:cs typeface="Source Sans 3"/>
              </a:rPr>
              <a:t>  </a:t>
            </a:r>
            <a:r>
              <a:rPr dirty="0" sz="1400">
                <a:latin typeface="Source Sans 3"/>
                <a:cs typeface="Source Sans 3"/>
              </a:rPr>
              <a:t>sector</a:t>
            </a:r>
            <a:r>
              <a:rPr dirty="0" sz="1400" spc="120">
                <a:latin typeface="Source Sans 3"/>
                <a:cs typeface="Source Sans 3"/>
              </a:rPr>
              <a:t>  </a:t>
            </a:r>
            <a:r>
              <a:rPr dirty="0" sz="1400" spc="-25">
                <a:latin typeface="Source Sans 3"/>
                <a:cs typeface="Source Sans 3"/>
              </a:rPr>
              <a:t>and </a:t>
            </a:r>
            <a:r>
              <a:rPr dirty="0" sz="1400">
                <a:latin typeface="Source Sans 3"/>
                <a:cs typeface="Source Sans 3"/>
              </a:rPr>
              <a:t>vessels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will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continue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emit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well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into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2030s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46630" y="5007381"/>
            <a:ext cx="3576320" cy="1057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3340" marR="1136650" indent="-41275">
              <a:lnSpc>
                <a:spcPct val="115599"/>
              </a:lnSpc>
              <a:spcBef>
                <a:spcPts val="100"/>
              </a:spcBef>
            </a:pPr>
            <a:r>
              <a:rPr dirty="0" sz="1600" b="1">
                <a:latin typeface="Source Sans 3"/>
                <a:cs typeface="Source Sans 3"/>
              </a:rPr>
              <a:t>REGULATORY</a:t>
            </a:r>
            <a:r>
              <a:rPr dirty="0" sz="1600" spc="-45" b="1">
                <a:latin typeface="Source Sans 3"/>
                <a:cs typeface="Source Sans 3"/>
              </a:rPr>
              <a:t> </a:t>
            </a:r>
            <a:r>
              <a:rPr dirty="0" sz="1600" b="1">
                <a:latin typeface="Source Sans 3"/>
                <a:cs typeface="Source Sans 3"/>
              </a:rPr>
              <a:t>AND</a:t>
            </a:r>
            <a:r>
              <a:rPr dirty="0" sz="1600" spc="-35" b="1">
                <a:latin typeface="Source Sans 3"/>
                <a:cs typeface="Source Sans 3"/>
              </a:rPr>
              <a:t> </a:t>
            </a:r>
            <a:r>
              <a:rPr dirty="0" sz="1600" spc="-10" b="1">
                <a:latin typeface="Source Sans 3"/>
                <a:cs typeface="Source Sans 3"/>
              </a:rPr>
              <a:t>CARBON </a:t>
            </a:r>
            <a:r>
              <a:rPr dirty="0" sz="1600" b="1">
                <a:latin typeface="Source Sans 3"/>
                <a:cs typeface="Source Sans 3"/>
              </a:rPr>
              <a:t>COST</a:t>
            </a:r>
            <a:r>
              <a:rPr dirty="0" sz="1600" spc="-20" b="1">
                <a:latin typeface="Source Sans 3"/>
                <a:cs typeface="Source Sans 3"/>
              </a:rPr>
              <a:t> </a:t>
            </a:r>
            <a:r>
              <a:rPr dirty="0" sz="1600" spc="-10" b="1">
                <a:latin typeface="Source Sans 3"/>
                <a:cs typeface="Source Sans 3"/>
              </a:rPr>
              <a:t>PRESSURE</a:t>
            </a:r>
            <a:endParaRPr sz="1600">
              <a:latin typeface="Source Sans 3"/>
              <a:cs typeface="Source Sans 3"/>
            </a:endParaRPr>
          </a:p>
          <a:p>
            <a:pPr marL="12700" marR="5080">
              <a:lnSpc>
                <a:spcPct val="100000"/>
              </a:lnSpc>
              <a:spcBef>
                <a:spcPts val="320"/>
              </a:spcBef>
            </a:pPr>
            <a:r>
              <a:rPr dirty="0" sz="1400">
                <a:latin typeface="Source Sans 3"/>
                <a:cs typeface="Source Sans 3"/>
              </a:rPr>
              <a:t>Increasing</a:t>
            </a:r>
            <a:r>
              <a:rPr dirty="0" sz="1400" spc="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exposure</a:t>
            </a:r>
            <a:r>
              <a:rPr dirty="0" sz="1400" spc="6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5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carbon</a:t>
            </a:r>
            <a:r>
              <a:rPr dirty="0" sz="1400" spc="6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pricing</a:t>
            </a:r>
            <a:r>
              <a:rPr dirty="0" sz="1400" spc="5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drive</a:t>
            </a:r>
            <a:r>
              <a:rPr dirty="0" sz="1400" spc="60">
                <a:latin typeface="Source Sans 3"/>
                <a:cs typeface="Source Sans 3"/>
              </a:rPr>
              <a:t> </a:t>
            </a:r>
            <a:r>
              <a:rPr dirty="0" sz="1400" spc="-25">
                <a:latin typeface="Source Sans 3"/>
                <a:cs typeface="Source Sans 3"/>
              </a:rPr>
              <a:t>the </a:t>
            </a:r>
            <a:r>
              <a:rPr dirty="0" sz="1400">
                <a:latin typeface="Source Sans 3"/>
                <a:cs typeface="Source Sans 3"/>
              </a:rPr>
              <a:t>need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emissions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reductions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options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84593" y="1347116"/>
            <a:ext cx="3495675" cy="78232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600" b="1">
                <a:latin typeface="Source Sans 3"/>
                <a:cs typeface="Source Sans 3"/>
              </a:rPr>
              <a:t>FUEL</a:t>
            </a:r>
            <a:r>
              <a:rPr dirty="0" sz="1600" spc="-40" b="1">
                <a:latin typeface="Source Sans 3"/>
                <a:cs typeface="Source Sans 3"/>
              </a:rPr>
              <a:t> </a:t>
            </a:r>
            <a:r>
              <a:rPr dirty="0" sz="1600" spc="-10" b="1">
                <a:latin typeface="Source Sans 3"/>
                <a:cs typeface="Source Sans 3"/>
              </a:rPr>
              <a:t>UNCERTAINTY</a:t>
            </a:r>
            <a:endParaRPr sz="16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1400">
                <a:latin typeface="Source Sans 3"/>
                <a:cs typeface="Source Sans 3"/>
              </a:rPr>
              <a:t>Alternative</a:t>
            </a:r>
            <a:r>
              <a:rPr dirty="0" sz="1400" spc="-6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fuels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face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limitations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availability,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10">
                <a:latin typeface="Source Sans 3"/>
                <a:cs typeface="Source Sans 3"/>
              </a:rPr>
              <a:t>infrastructure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cost</a:t>
            </a:r>
            <a:r>
              <a:rPr dirty="0" sz="1400" spc="2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volatility.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52818" y="4940030"/>
            <a:ext cx="3917315" cy="78232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1600" spc="-10" b="1">
                <a:latin typeface="Source Sans 3"/>
                <a:cs typeface="Source Sans 3"/>
              </a:rPr>
              <a:t>FLEXIBILITY</a:t>
            </a:r>
            <a:endParaRPr sz="1600">
              <a:latin typeface="Source Sans 3"/>
              <a:cs typeface="Source Sans 3"/>
            </a:endParaRPr>
          </a:p>
          <a:p>
            <a:pPr marL="12700" marR="5080">
              <a:lnSpc>
                <a:spcPct val="100000"/>
              </a:lnSpc>
              <a:spcBef>
                <a:spcPts val="320"/>
              </a:spcBef>
            </a:pPr>
            <a:r>
              <a:rPr dirty="0" sz="1400">
                <a:latin typeface="Source Sans 3"/>
                <a:cs typeface="Source Sans 3"/>
              </a:rPr>
              <a:t>Potential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pathway</a:t>
            </a:r>
            <a:r>
              <a:rPr dirty="0" sz="1400" spc="-7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reduce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reported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emissions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 spc="-25">
                <a:latin typeface="Source Sans 3"/>
                <a:cs typeface="Source Sans 3"/>
              </a:rPr>
              <a:t>and </a:t>
            </a:r>
            <a:r>
              <a:rPr dirty="0" sz="1400">
                <a:latin typeface="Source Sans 3"/>
                <a:cs typeface="Source Sans 3"/>
              </a:rPr>
              <a:t>carbon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costs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34300" y="3115421"/>
            <a:ext cx="3941445" cy="99568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algn="just" marL="38100">
              <a:lnSpc>
                <a:spcPct val="100000"/>
              </a:lnSpc>
              <a:spcBef>
                <a:spcPts val="455"/>
              </a:spcBef>
            </a:pPr>
            <a:r>
              <a:rPr dirty="0" sz="1600" b="1">
                <a:latin typeface="Source Sans 3"/>
                <a:cs typeface="Source Sans 3"/>
              </a:rPr>
              <a:t>EMERGING</a:t>
            </a:r>
            <a:r>
              <a:rPr dirty="0" sz="1600" spc="-15" b="1">
                <a:latin typeface="Source Sans 3"/>
                <a:cs typeface="Source Sans 3"/>
              </a:rPr>
              <a:t> </a:t>
            </a:r>
            <a:r>
              <a:rPr dirty="0" sz="1600" b="1">
                <a:latin typeface="Source Sans 3"/>
                <a:cs typeface="Source Sans 3"/>
              </a:rPr>
              <a:t>CO</a:t>
            </a:r>
            <a:r>
              <a:rPr dirty="0" baseline="-21164" sz="1575" b="1">
                <a:latin typeface="Source Sans 3"/>
                <a:cs typeface="Source Sans 3"/>
              </a:rPr>
              <a:t>2</a:t>
            </a:r>
            <a:r>
              <a:rPr dirty="0" baseline="-21164" sz="1575" spc="135" b="1">
                <a:latin typeface="Source Sans 3"/>
                <a:cs typeface="Source Sans 3"/>
              </a:rPr>
              <a:t> </a:t>
            </a:r>
            <a:r>
              <a:rPr dirty="0" sz="1600" b="1">
                <a:latin typeface="Source Sans 3"/>
                <a:cs typeface="Source Sans 3"/>
              </a:rPr>
              <a:t>VALUE</a:t>
            </a:r>
            <a:r>
              <a:rPr dirty="0" sz="1600" spc="-30" b="1">
                <a:latin typeface="Source Sans 3"/>
                <a:cs typeface="Source Sans 3"/>
              </a:rPr>
              <a:t> </a:t>
            </a:r>
            <a:r>
              <a:rPr dirty="0" sz="1600" spc="-10" b="1">
                <a:latin typeface="Source Sans 3"/>
                <a:cs typeface="Source Sans 3"/>
              </a:rPr>
              <a:t>CHAINS</a:t>
            </a:r>
            <a:endParaRPr sz="1600">
              <a:latin typeface="Source Sans 3"/>
              <a:cs typeface="Source Sans 3"/>
            </a:endParaRPr>
          </a:p>
          <a:p>
            <a:pPr algn="just" marL="38100" marR="30480">
              <a:lnSpc>
                <a:spcPct val="100000"/>
              </a:lnSpc>
              <a:spcBef>
                <a:spcPts val="320"/>
              </a:spcBef>
            </a:pPr>
            <a:r>
              <a:rPr dirty="0" sz="1400">
                <a:latin typeface="Source Sans 3"/>
                <a:cs typeface="Source Sans 3"/>
              </a:rPr>
              <a:t>A</a:t>
            </a:r>
            <a:r>
              <a:rPr dirty="0" sz="1400" spc="40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fledging</a:t>
            </a:r>
            <a:r>
              <a:rPr dirty="0" sz="1400" spc="39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</a:t>
            </a:r>
            <a:r>
              <a:rPr dirty="0" baseline="-21604" sz="1350">
                <a:latin typeface="Source Sans 3"/>
                <a:cs typeface="Source Sans 3"/>
              </a:rPr>
              <a:t>2</a:t>
            </a:r>
            <a:r>
              <a:rPr dirty="0" baseline="-21604" sz="1350" spc="240">
                <a:latin typeface="Source Sans 3"/>
                <a:cs typeface="Source Sans 3"/>
              </a:rPr>
              <a:t>  </a:t>
            </a:r>
            <a:r>
              <a:rPr dirty="0" sz="1400">
                <a:latin typeface="Source Sans 3"/>
                <a:cs typeface="Source Sans 3"/>
              </a:rPr>
              <a:t>transport,</a:t>
            </a:r>
            <a:r>
              <a:rPr dirty="0" sz="1400" spc="409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storage</a:t>
            </a:r>
            <a:r>
              <a:rPr dirty="0" sz="1400" spc="40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39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utilisation </a:t>
            </a:r>
            <a:r>
              <a:rPr dirty="0" sz="1400">
                <a:latin typeface="Source Sans 3"/>
                <a:cs typeface="Source Sans 3"/>
              </a:rPr>
              <a:t>market</a:t>
            </a:r>
            <a:r>
              <a:rPr dirty="0" sz="1400" spc="254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is</a:t>
            </a:r>
            <a:r>
              <a:rPr dirty="0" sz="1400" spc="2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taking</a:t>
            </a:r>
            <a:r>
              <a:rPr dirty="0" sz="1400" spc="2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shape,</a:t>
            </a:r>
            <a:r>
              <a:rPr dirty="0" sz="1400" spc="26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supported</a:t>
            </a:r>
            <a:r>
              <a:rPr dirty="0" sz="1400" spc="26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by</a:t>
            </a:r>
            <a:r>
              <a:rPr dirty="0" sz="1400" spc="25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operational </a:t>
            </a:r>
            <a:r>
              <a:rPr dirty="0" sz="1400">
                <a:latin typeface="Source Sans 3"/>
                <a:cs typeface="Source Sans 3"/>
              </a:rPr>
              <a:t>CCS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facilities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US/EU.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50736" y="2307248"/>
            <a:ext cx="501015" cy="873760"/>
          </a:xfrm>
          <a:custGeom>
            <a:avLst/>
            <a:gdLst/>
            <a:ahLst/>
            <a:cxnLst/>
            <a:rect l="l" t="t" r="r" b="b"/>
            <a:pathLst>
              <a:path w="501015" h="873760">
                <a:moveTo>
                  <a:pt x="437310" y="65070"/>
                </a:moveTo>
                <a:lnTo>
                  <a:pt x="0" y="864322"/>
                </a:lnTo>
                <a:lnTo>
                  <a:pt x="16637" y="873466"/>
                </a:lnTo>
                <a:lnTo>
                  <a:pt x="454052" y="74246"/>
                </a:lnTo>
                <a:lnTo>
                  <a:pt x="444754" y="71334"/>
                </a:lnTo>
                <a:lnTo>
                  <a:pt x="437310" y="65070"/>
                </a:lnTo>
                <a:close/>
              </a:path>
              <a:path w="501015" h="873760">
                <a:moveTo>
                  <a:pt x="500122" y="33361"/>
                </a:moveTo>
                <a:lnTo>
                  <a:pt x="454660" y="33361"/>
                </a:lnTo>
                <a:lnTo>
                  <a:pt x="471424" y="42505"/>
                </a:lnTo>
                <a:lnTo>
                  <a:pt x="454052" y="74246"/>
                </a:lnTo>
                <a:lnTo>
                  <a:pt x="459170" y="75848"/>
                </a:lnTo>
                <a:lnTo>
                  <a:pt x="473694" y="74493"/>
                </a:lnTo>
                <a:lnTo>
                  <a:pt x="486669" y="67780"/>
                </a:lnTo>
                <a:lnTo>
                  <a:pt x="496443" y="56221"/>
                </a:lnTo>
                <a:lnTo>
                  <a:pt x="500903" y="41786"/>
                </a:lnTo>
                <a:lnTo>
                  <a:pt x="500187" y="34061"/>
                </a:lnTo>
                <a:lnTo>
                  <a:pt x="500122" y="33361"/>
                </a:lnTo>
                <a:close/>
              </a:path>
              <a:path w="501015" h="873760">
                <a:moveTo>
                  <a:pt x="454660" y="33361"/>
                </a:moveTo>
                <a:lnTo>
                  <a:pt x="437310" y="65070"/>
                </a:lnTo>
                <a:lnTo>
                  <a:pt x="444754" y="71334"/>
                </a:lnTo>
                <a:lnTo>
                  <a:pt x="454052" y="74246"/>
                </a:lnTo>
                <a:lnTo>
                  <a:pt x="471424" y="42505"/>
                </a:lnTo>
                <a:lnTo>
                  <a:pt x="454660" y="33361"/>
                </a:lnTo>
                <a:close/>
              </a:path>
              <a:path w="501015" h="873760">
                <a:moveTo>
                  <a:pt x="466842" y="0"/>
                </a:moveTo>
                <a:lnTo>
                  <a:pt x="452294" y="1325"/>
                </a:lnTo>
                <a:lnTo>
                  <a:pt x="439342" y="8032"/>
                </a:lnTo>
                <a:lnTo>
                  <a:pt x="429641" y="19645"/>
                </a:lnTo>
                <a:lnTo>
                  <a:pt x="425108" y="34061"/>
                </a:lnTo>
                <a:lnTo>
                  <a:pt x="426434" y="48585"/>
                </a:lnTo>
                <a:lnTo>
                  <a:pt x="433141" y="61561"/>
                </a:lnTo>
                <a:lnTo>
                  <a:pt x="437310" y="65070"/>
                </a:lnTo>
                <a:lnTo>
                  <a:pt x="454660" y="33361"/>
                </a:lnTo>
                <a:lnTo>
                  <a:pt x="500122" y="33361"/>
                </a:lnTo>
                <a:lnTo>
                  <a:pt x="499554" y="27233"/>
                </a:lnTo>
                <a:lnTo>
                  <a:pt x="492871" y="14251"/>
                </a:lnTo>
                <a:lnTo>
                  <a:pt x="481330" y="4532"/>
                </a:lnTo>
                <a:lnTo>
                  <a:pt x="466842" y="0"/>
                </a:lnTo>
                <a:close/>
              </a:path>
            </a:pathLst>
          </a:custGeom>
          <a:solidFill>
            <a:srgbClr val="FFDE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705218" y="3773042"/>
            <a:ext cx="647700" cy="76200"/>
          </a:xfrm>
          <a:custGeom>
            <a:avLst/>
            <a:gdLst/>
            <a:ahLst/>
            <a:cxnLst/>
            <a:rect l="l" t="t" r="r" b="b"/>
            <a:pathLst>
              <a:path w="647700" h="76200">
                <a:moveTo>
                  <a:pt x="609473" y="0"/>
                </a:moveTo>
                <a:lnTo>
                  <a:pt x="594625" y="2988"/>
                </a:lnTo>
                <a:lnTo>
                  <a:pt x="582517" y="11144"/>
                </a:lnTo>
                <a:lnTo>
                  <a:pt x="574361" y="23252"/>
                </a:lnTo>
                <a:lnTo>
                  <a:pt x="571373" y="38099"/>
                </a:lnTo>
                <a:lnTo>
                  <a:pt x="574361" y="52947"/>
                </a:lnTo>
                <a:lnTo>
                  <a:pt x="582517" y="65055"/>
                </a:lnTo>
                <a:lnTo>
                  <a:pt x="594625" y="73211"/>
                </a:lnTo>
                <a:lnTo>
                  <a:pt x="609473" y="76199"/>
                </a:lnTo>
                <a:lnTo>
                  <a:pt x="624320" y="73211"/>
                </a:lnTo>
                <a:lnTo>
                  <a:pt x="636428" y="65055"/>
                </a:lnTo>
                <a:lnTo>
                  <a:pt x="644584" y="52947"/>
                </a:lnTo>
                <a:lnTo>
                  <a:pt x="645655" y="47624"/>
                </a:lnTo>
                <a:lnTo>
                  <a:pt x="609473" y="47624"/>
                </a:lnTo>
                <a:lnTo>
                  <a:pt x="609473" y="28574"/>
                </a:lnTo>
                <a:lnTo>
                  <a:pt x="645655" y="28574"/>
                </a:lnTo>
                <a:lnTo>
                  <a:pt x="644584" y="23252"/>
                </a:lnTo>
                <a:lnTo>
                  <a:pt x="636428" y="11144"/>
                </a:lnTo>
                <a:lnTo>
                  <a:pt x="624320" y="2988"/>
                </a:lnTo>
                <a:lnTo>
                  <a:pt x="609473" y="0"/>
                </a:lnTo>
                <a:close/>
              </a:path>
              <a:path w="647700" h="76200">
                <a:moveTo>
                  <a:pt x="573290" y="28574"/>
                </a:moveTo>
                <a:lnTo>
                  <a:pt x="0" y="28574"/>
                </a:lnTo>
                <a:lnTo>
                  <a:pt x="0" y="47624"/>
                </a:lnTo>
                <a:lnTo>
                  <a:pt x="573290" y="47624"/>
                </a:lnTo>
                <a:lnTo>
                  <a:pt x="571373" y="38099"/>
                </a:lnTo>
                <a:lnTo>
                  <a:pt x="573290" y="28574"/>
                </a:lnTo>
                <a:close/>
              </a:path>
              <a:path w="647700" h="76200">
                <a:moveTo>
                  <a:pt x="645655" y="28574"/>
                </a:moveTo>
                <a:lnTo>
                  <a:pt x="609473" y="28574"/>
                </a:lnTo>
                <a:lnTo>
                  <a:pt x="609473" y="47624"/>
                </a:lnTo>
                <a:lnTo>
                  <a:pt x="645655" y="47624"/>
                </a:lnTo>
                <a:lnTo>
                  <a:pt x="647573" y="38099"/>
                </a:lnTo>
                <a:lnTo>
                  <a:pt x="645655" y="28574"/>
                </a:lnTo>
                <a:close/>
              </a:path>
            </a:pathLst>
          </a:custGeom>
          <a:solidFill>
            <a:srgbClr val="FFDE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151117" y="4659757"/>
            <a:ext cx="500380" cy="710565"/>
          </a:xfrm>
          <a:custGeom>
            <a:avLst/>
            <a:gdLst/>
            <a:ahLst/>
            <a:cxnLst/>
            <a:rect l="l" t="t" r="r" b="b"/>
            <a:pathLst>
              <a:path w="500379" h="710564">
                <a:moveTo>
                  <a:pt x="434416" y="648286"/>
                </a:moveTo>
                <a:lnTo>
                  <a:pt x="430629" y="652160"/>
                </a:lnTo>
                <a:lnTo>
                  <a:pt x="425392" y="665319"/>
                </a:lnTo>
                <a:lnTo>
                  <a:pt x="425303" y="680354"/>
                </a:lnTo>
                <a:lnTo>
                  <a:pt x="431165" y="694309"/>
                </a:lnTo>
                <a:lnTo>
                  <a:pt x="441975" y="704877"/>
                </a:lnTo>
                <a:lnTo>
                  <a:pt x="455549" y="710279"/>
                </a:lnTo>
                <a:lnTo>
                  <a:pt x="469990" y="710279"/>
                </a:lnTo>
                <a:lnTo>
                  <a:pt x="484124" y="704342"/>
                </a:lnTo>
                <a:lnTo>
                  <a:pt x="494692" y="693477"/>
                </a:lnTo>
                <a:lnTo>
                  <a:pt x="500094" y="679910"/>
                </a:lnTo>
                <a:lnTo>
                  <a:pt x="500085" y="678180"/>
                </a:lnTo>
                <a:lnTo>
                  <a:pt x="454787" y="678180"/>
                </a:lnTo>
                <a:lnTo>
                  <a:pt x="434416" y="648286"/>
                </a:lnTo>
                <a:close/>
              </a:path>
              <a:path w="500379" h="710564">
                <a:moveTo>
                  <a:pt x="450192" y="637532"/>
                </a:moveTo>
                <a:lnTo>
                  <a:pt x="441198" y="641350"/>
                </a:lnTo>
                <a:lnTo>
                  <a:pt x="434416" y="648286"/>
                </a:lnTo>
                <a:lnTo>
                  <a:pt x="454787" y="678180"/>
                </a:lnTo>
                <a:lnTo>
                  <a:pt x="470535" y="667385"/>
                </a:lnTo>
                <a:lnTo>
                  <a:pt x="450192" y="637532"/>
                </a:lnTo>
                <a:close/>
              </a:path>
              <a:path w="500379" h="710564">
                <a:moveTo>
                  <a:pt x="469898" y="635434"/>
                </a:moveTo>
                <a:lnTo>
                  <a:pt x="455134" y="635434"/>
                </a:lnTo>
                <a:lnTo>
                  <a:pt x="450192" y="637532"/>
                </a:lnTo>
                <a:lnTo>
                  <a:pt x="470535" y="667385"/>
                </a:lnTo>
                <a:lnTo>
                  <a:pt x="454787" y="678180"/>
                </a:lnTo>
                <a:lnTo>
                  <a:pt x="500085" y="678180"/>
                </a:lnTo>
                <a:lnTo>
                  <a:pt x="500018" y="665319"/>
                </a:lnTo>
                <a:lnTo>
                  <a:pt x="494157" y="651383"/>
                </a:lnTo>
                <a:lnTo>
                  <a:pt x="483292" y="640796"/>
                </a:lnTo>
                <a:lnTo>
                  <a:pt x="469898" y="635434"/>
                </a:lnTo>
                <a:close/>
              </a:path>
              <a:path w="500379" h="710564">
                <a:moveTo>
                  <a:pt x="15748" y="0"/>
                </a:moveTo>
                <a:lnTo>
                  <a:pt x="0" y="10795"/>
                </a:lnTo>
                <a:lnTo>
                  <a:pt x="434416" y="648286"/>
                </a:lnTo>
                <a:lnTo>
                  <a:pt x="441198" y="641350"/>
                </a:lnTo>
                <a:lnTo>
                  <a:pt x="450192" y="637532"/>
                </a:lnTo>
                <a:lnTo>
                  <a:pt x="15748" y="0"/>
                </a:lnTo>
                <a:close/>
              </a:path>
            </a:pathLst>
          </a:custGeom>
          <a:solidFill>
            <a:srgbClr val="FFDE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260977" y="3773042"/>
            <a:ext cx="813435" cy="76200"/>
          </a:xfrm>
          <a:custGeom>
            <a:avLst/>
            <a:gdLst/>
            <a:ahLst/>
            <a:cxnLst/>
            <a:rect l="l" t="t" r="r" b="b"/>
            <a:pathLst>
              <a:path w="813435" h="76200">
                <a:moveTo>
                  <a:pt x="38099" y="0"/>
                </a:moveTo>
                <a:lnTo>
                  <a:pt x="23252" y="2988"/>
                </a:lnTo>
                <a:lnTo>
                  <a:pt x="11144" y="11144"/>
                </a:lnTo>
                <a:lnTo>
                  <a:pt x="2988" y="23252"/>
                </a:lnTo>
                <a:lnTo>
                  <a:pt x="0" y="38099"/>
                </a:lnTo>
                <a:lnTo>
                  <a:pt x="2988" y="52947"/>
                </a:lnTo>
                <a:lnTo>
                  <a:pt x="11144" y="65055"/>
                </a:lnTo>
                <a:lnTo>
                  <a:pt x="23252" y="73211"/>
                </a:lnTo>
                <a:lnTo>
                  <a:pt x="38099" y="76199"/>
                </a:lnTo>
                <a:lnTo>
                  <a:pt x="52947" y="73211"/>
                </a:lnTo>
                <a:lnTo>
                  <a:pt x="65055" y="65055"/>
                </a:lnTo>
                <a:lnTo>
                  <a:pt x="73211" y="52947"/>
                </a:lnTo>
                <a:lnTo>
                  <a:pt x="74282" y="47624"/>
                </a:lnTo>
                <a:lnTo>
                  <a:pt x="38099" y="47624"/>
                </a:lnTo>
                <a:lnTo>
                  <a:pt x="38099" y="28574"/>
                </a:lnTo>
                <a:lnTo>
                  <a:pt x="74282" y="28574"/>
                </a:lnTo>
                <a:lnTo>
                  <a:pt x="73211" y="23252"/>
                </a:lnTo>
                <a:lnTo>
                  <a:pt x="65055" y="11144"/>
                </a:lnTo>
                <a:lnTo>
                  <a:pt x="52947" y="2988"/>
                </a:lnTo>
                <a:lnTo>
                  <a:pt x="38099" y="0"/>
                </a:lnTo>
                <a:close/>
              </a:path>
              <a:path w="813435" h="76200">
                <a:moveTo>
                  <a:pt x="74282" y="28574"/>
                </a:moveTo>
                <a:lnTo>
                  <a:pt x="38099" y="28574"/>
                </a:lnTo>
                <a:lnTo>
                  <a:pt x="38099" y="47624"/>
                </a:lnTo>
                <a:lnTo>
                  <a:pt x="74282" y="47624"/>
                </a:lnTo>
                <a:lnTo>
                  <a:pt x="76199" y="38099"/>
                </a:lnTo>
                <a:lnTo>
                  <a:pt x="74282" y="28574"/>
                </a:lnTo>
                <a:close/>
              </a:path>
              <a:path w="813435" h="76200">
                <a:moveTo>
                  <a:pt x="813053" y="28574"/>
                </a:moveTo>
                <a:lnTo>
                  <a:pt x="74282" y="28574"/>
                </a:lnTo>
                <a:lnTo>
                  <a:pt x="76199" y="38099"/>
                </a:lnTo>
                <a:lnTo>
                  <a:pt x="74282" y="47624"/>
                </a:lnTo>
                <a:lnTo>
                  <a:pt x="813053" y="47624"/>
                </a:lnTo>
                <a:lnTo>
                  <a:pt x="813053" y="28574"/>
                </a:lnTo>
                <a:close/>
              </a:path>
            </a:pathLst>
          </a:custGeom>
          <a:solidFill>
            <a:srgbClr val="FFDE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648834" y="4524121"/>
            <a:ext cx="622300" cy="789305"/>
          </a:xfrm>
          <a:custGeom>
            <a:avLst/>
            <a:gdLst/>
            <a:ahLst/>
            <a:cxnLst/>
            <a:rect l="l" t="t" r="r" b="b"/>
            <a:pathLst>
              <a:path w="622300" h="789304">
                <a:moveTo>
                  <a:pt x="32924" y="713247"/>
                </a:moveTo>
                <a:lnTo>
                  <a:pt x="19046" y="717817"/>
                </a:lnTo>
                <a:lnTo>
                  <a:pt x="7620" y="727709"/>
                </a:lnTo>
                <a:lnTo>
                  <a:pt x="940" y="741332"/>
                </a:lnTo>
                <a:lnTo>
                  <a:pt x="0" y="755919"/>
                </a:lnTo>
                <a:lnTo>
                  <a:pt x="4583" y="769768"/>
                </a:lnTo>
                <a:lnTo>
                  <a:pt x="14478" y="781176"/>
                </a:lnTo>
                <a:lnTo>
                  <a:pt x="28027" y="787929"/>
                </a:lnTo>
                <a:lnTo>
                  <a:pt x="42576" y="788908"/>
                </a:lnTo>
                <a:lnTo>
                  <a:pt x="56411" y="784338"/>
                </a:lnTo>
                <a:lnTo>
                  <a:pt x="67818" y="774445"/>
                </a:lnTo>
                <a:lnTo>
                  <a:pt x="74570" y="760876"/>
                </a:lnTo>
                <a:lnTo>
                  <a:pt x="74836" y="756919"/>
                </a:lnTo>
                <a:lnTo>
                  <a:pt x="45339" y="756919"/>
                </a:lnTo>
                <a:lnTo>
                  <a:pt x="30226" y="745235"/>
                </a:lnTo>
                <a:lnTo>
                  <a:pt x="52355" y="716633"/>
                </a:lnTo>
                <a:lnTo>
                  <a:pt x="47517" y="714226"/>
                </a:lnTo>
                <a:lnTo>
                  <a:pt x="32924" y="713247"/>
                </a:lnTo>
                <a:close/>
              </a:path>
              <a:path w="622300" h="789304">
                <a:moveTo>
                  <a:pt x="52355" y="716633"/>
                </a:moveTo>
                <a:lnTo>
                  <a:pt x="30226" y="745235"/>
                </a:lnTo>
                <a:lnTo>
                  <a:pt x="45339" y="756919"/>
                </a:lnTo>
                <a:lnTo>
                  <a:pt x="67455" y="728334"/>
                </a:lnTo>
                <a:lnTo>
                  <a:pt x="61087" y="720978"/>
                </a:lnTo>
                <a:lnTo>
                  <a:pt x="52355" y="716633"/>
                </a:lnTo>
                <a:close/>
              </a:path>
              <a:path w="622300" h="789304">
                <a:moveTo>
                  <a:pt x="67455" y="728334"/>
                </a:moveTo>
                <a:lnTo>
                  <a:pt x="45339" y="756919"/>
                </a:lnTo>
                <a:lnTo>
                  <a:pt x="74836" y="756919"/>
                </a:lnTo>
                <a:lnTo>
                  <a:pt x="75549" y="746283"/>
                </a:lnTo>
                <a:lnTo>
                  <a:pt x="70979" y="732405"/>
                </a:lnTo>
                <a:lnTo>
                  <a:pt x="67455" y="728334"/>
                </a:lnTo>
                <a:close/>
              </a:path>
              <a:path w="622300" h="789304">
                <a:moveTo>
                  <a:pt x="606806" y="0"/>
                </a:moveTo>
                <a:lnTo>
                  <a:pt x="52355" y="716633"/>
                </a:lnTo>
                <a:lnTo>
                  <a:pt x="61087" y="720978"/>
                </a:lnTo>
                <a:lnTo>
                  <a:pt x="67455" y="728334"/>
                </a:lnTo>
                <a:lnTo>
                  <a:pt x="621919" y="11683"/>
                </a:lnTo>
                <a:lnTo>
                  <a:pt x="606806" y="0"/>
                </a:lnTo>
                <a:close/>
              </a:path>
            </a:pathLst>
          </a:custGeom>
          <a:solidFill>
            <a:srgbClr val="FFDE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648771" y="2369200"/>
            <a:ext cx="672465" cy="850900"/>
          </a:xfrm>
          <a:custGeom>
            <a:avLst/>
            <a:gdLst/>
            <a:ahLst/>
            <a:cxnLst/>
            <a:rect l="l" t="t" r="r" b="b"/>
            <a:pathLst>
              <a:path w="672464" h="850900">
                <a:moveTo>
                  <a:pt x="67480" y="60583"/>
                </a:moveTo>
                <a:lnTo>
                  <a:pt x="61150" y="67929"/>
                </a:lnTo>
                <a:lnTo>
                  <a:pt x="52461" y="72224"/>
                </a:lnTo>
                <a:lnTo>
                  <a:pt x="656907" y="850630"/>
                </a:lnTo>
                <a:lnTo>
                  <a:pt x="671893" y="838946"/>
                </a:lnTo>
                <a:lnTo>
                  <a:pt x="67480" y="60583"/>
                </a:lnTo>
                <a:close/>
              </a:path>
              <a:path w="672464" h="850900">
                <a:moveTo>
                  <a:pt x="42576" y="0"/>
                </a:moveTo>
                <a:lnTo>
                  <a:pt x="27983" y="978"/>
                </a:lnTo>
                <a:lnTo>
                  <a:pt x="14414" y="7731"/>
                </a:lnTo>
                <a:lnTo>
                  <a:pt x="4540" y="19157"/>
                </a:lnTo>
                <a:lnTo>
                  <a:pt x="0" y="33035"/>
                </a:lnTo>
                <a:lnTo>
                  <a:pt x="984" y="47628"/>
                </a:lnTo>
                <a:lnTo>
                  <a:pt x="7683" y="61198"/>
                </a:lnTo>
                <a:lnTo>
                  <a:pt x="19163" y="71072"/>
                </a:lnTo>
                <a:lnTo>
                  <a:pt x="33035" y="75612"/>
                </a:lnTo>
                <a:lnTo>
                  <a:pt x="47599" y="74628"/>
                </a:lnTo>
                <a:lnTo>
                  <a:pt x="52461" y="72224"/>
                </a:lnTo>
                <a:lnTo>
                  <a:pt x="30289" y="43672"/>
                </a:lnTo>
                <a:lnTo>
                  <a:pt x="45275" y="31988"/>
                </a:lnTo>
                <a:lnTo>
                  <a:pt x="74901" y="31988"/>
                </a:lnTo>
                <a:lnTo>
                  <a:pt x="74634" y="28013"/>
                </a:lnTo>
                <a:lnTo>
                  <a:pt x="67881" y="14462"/>
                </a:lnTo>
                <a:lnTo>
                  <a:pt x="56455" y="4570"/>
                </a:lnTo>
                <a:lnTo>
                  <a:pt x="42576" y="0"/>
                </a:lnTo>
                <a:close/>
              </a:path>
              <a:path w="672464" h="850900">
                <a:moveTo>
                  <a:pt x="45275" y="31988"/>
                </a:moveTo>
                <a:lnTo>
                  <a:pt x="30289" y="43672"/>
                </a:lnTo>
                <a:lnTo>
                  <a:pt x="52461" y="72224"/>
                </a:lnTo>
                <a:lnTo>
                  <a:pt x="61150" y="67929"/>
                </a:lnTo>
                <a:lnTo>
                  <a:pt x="67480" y="60583"/>
                </a:lnTo>
                <a:lnTo>
                  <a:pt x="45275" y="31988"/>
                </a:lnTo>
                <a:close/>
              </a:path>
              <a:path w="672464" h="850900">
                <a:moveTo>
                  <a:pt x="74901" y="31988"/>
                </a:moveTo>
                <a:lnTo>
                  <a:pt x="45275" y="31988"/>
                </a:lnTo>
                <a:lnTo>
                  <a:pt x="67480" y="60583"/>
                </a:lnTo>
                <a:lnTo>
                  <a:pt x="71042" y="56449"/>
                </a:lnTo>
                <a:lnTo>
                  <a:pt x="75612" y="42576"/>
                </a:lnTo>
                <a:lnTo>
                  <a:pt x="74971" y="33035"/>
                </a:lnTo>
                <a:lnTo>
                  <a:pt x="74901" y="31988"/>
                </a:lnTo>
                <a:close/>
              </a:path>
            </a:pathLst>
          </a:custGeom>
          <a:solidFill>
            <a:srgbClr val="FFDE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579526" y="3166983"/>
            <a:ext cx="3319145" cy="120904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455"/>
              </a:spcBef>
            </a:pPr>
            <a:r>
              <a:rPr dirty="0" sz="1600" b="1">
                <a:latin typeface="Source Sans 3"/>
                <a:cs typeface="Source Sans 3"/>
              </a:rPr>
              <a:t>MIDLIFE</a:t>
            </a:r>
            <a:r>
              <a:rPr dirty="0" sz="1600" spc="-40" b="1">
                <a:latin typeface="Source Sans 3"/>
                <a:cs typeface="Source Sans 3"/>
              </a:rPr>
              <a:t> </a:t>
            </a:r>
            <a:r>
              <a:rPr dirty="0" sz="1600" spc="-10" b="1">
                <a:latin typeface="Source Sans 3"/>
                <a:cs typeface="Source Sans 3"/>
              </a:rPr>
              <a:t>VESSELS</a:t>
            </a:r>
            <a:endParaRPr sz="1600">
              <a:latin typeface="Source Sans 3"/>
              <a:cs typeface="Source Sans 3"/>
            </a:endParaRPr>
          </a:p>
          <a:p>
            <a:pPr algn="just" marL="12700" marR="5080">
              <a:lnSpc>
                <a:spcPct val="100000"/>
              </a:lnSpc>
              <a:spcBef>
                <a:spcPts val="320"/>
              </a:spcBef>
            </a:pPr>
            <a:r>
              <a:rPr dirty="0" sz="1400">
                <a:latin typeface="Source Sans 3"/>
                <a:cs typeface="Source Sans 3"/>
              </a:rPr>
              <a:t>Vessels</a:t>
            </a:r>
            <a:r>
              <a:rPr dirty="0" sz="1400" spc="2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will</a:t>
            </a:r>
            <a:r>
              <a:rPr dirty="0" sz="1400" spc="254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remain</a:t>
            </a:r>
            <a:r>
              <a:rPr dirty="0" sz="1400" spc="2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operational</a:t>
            </a:r>
            <a:r>
              <a:rPr dirty="0" sz="1400" spc="2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during</a:t>
            </a:r>
            <a:r>
              <a:rPr dirty="0" sz="1400" spc="245">
                <a:latin typeface="Source Sans 3"/>
                <a:cs typeface="Source Sans 3"/>
              </a:rPr>
              <a:t> </a:t>
            </a:r>
            <a:r>
              <a:rPr dirty="0" sz="1400" spc="-25">
                <a:latin typeface="Source Sans 3"/>
                <a:cs typeface="Source Sans 3"/>
              </a:rPr>
              <a:t>the </a:t>
            </a:r>
            <a:r>
              <a:rPr dirty="0" sz="1400">
                <a:latin typeface="Source Sans 3"/>
                <a:cs typeface="Source Sans 3"/>
              </a:rPr>
              <a:t>most</a:t>
            </a:r>
            <a:r>
              <a:rPr dirty="0" sz="1400" spc="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stringent</a:t>
            </a:r>
            <a:r>
              <a:rPr dirty="0" sz="1400" spc="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regulatory</a:t>
            </a:r>
            <a:r>
              <a:rPr dirty="0" sz="1400" spc="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periods</a:t>
            </a:r>
            <a:r>
              <a:rPr dirty="0" sz="1400" spc="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with</a:t>
            </a:r>
            <a:r>
              <a:rPr dirty="0" sz="1400" spc="3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early </a:t>
            </a:r>
            <a:r>
              <a:rPr dirty="0" sz="1400">
                <a:latin typeface="Source Sans 3"/>
                <a:cs typeface="Source Sans 3"/>
              </a:rPr>
              <a:t>replacement</a:t>
            </a:r>
            <a:r>
              <a:rPr dirty="0" sz="1400" spc="3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or</a:t>
            </a:r>
            <a:r>
              <a:rPr dirty="0" sz="1400" spc="3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fuel</a:t>
            </a:r>
            <a:r>
              <a:rPr dirty="0" sz="1400" spc="3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conversion</a:t>
            </a:r>
            <a:r>
              <a:rPr dirty="0" sz="1400" spc="3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not</a:t>
            </a:r>
            <a:r>
              <a:rPr dirty="0" sz="1400" spc="33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being </a:t>
            </a:r>
            <a:r>
              <a:rPr dirty="0" sz="1400">
                <a:latin typeface="Source Sans 3"/>
                <a:cs typeface="Source Sans 3"/>
              </a:rPr>
              <a:t>economically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viable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87932" y="2676220"/>
            <a:ext cx="5761990" cy="203898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solidFill>
                  <a:srgbClr val="FFFFFF"/>
                </a:solidFill>
              </a:rPr>
              <a:t>Onboard</a:t>
            </a:r>
            <a:r>
              <a:rPr dirty="0" sz="4400" spc="-20">
                <a:solidFill>
                  <a:srgbClr val="FFFFFF"/>
                </a:solidFill>
              </a:rPr>
              <a:t> </a:t>
            </a:r>
            <a:r>
              <a:rPr dirty="0" sz="4400" spc="-10">
                <a:solidFill>
                  <a:srgbClr val="FFFFFF"/>
                </a:solidFill>
              </a:rPr>
              <a:t>Carbon </a:t>
            </a:r>
            <a:r>
              <a:rPr dirty="0" sz="4400">
                <a:solidFill>
                  <a:srgbClr val="FFFFFF"/>
                </a:solidFill>
              </a:rPr>
              <a:t>Capture</a:t>
            </a:r>
            <a:r>
              <a:rPr dirty="0" sz="4400" spc="-25">
                <a:solidFill>
                  <a:srgbClr val="FFFFFF"/>
                </a:solidFill>
              </a:rPr>
              <a:t> </a:t>
            </a:r>
            <a:r>
              <a:rPr dirty="0" sz="4400">
                <a:solidFill>
                  <a:srgbClr val="FFFFFF"/>
                </a:solidFill>
              </a:rPr>
              <a:t>and</a:t>
            </a:r>
            <a:r>
              <a:rPr dirty="0" sz="4400" spc="-20">
                <a:solidFill>
                  <a:srgbClr val="FFFFFF"/>
                </a:solidFill>
              </a:rPr>
              <a:t> </a:t>
            </a:r>
            <a:r>
              <a:rPr dirty="0" sz="4400" spc="-10">
                <a:solidFill>
                  <a:srgbClr val="FFFFFF"/>
                </a:solidFill>
              </a:rPr>
              <a:t>Storage </a:t>
            </a:r>
            <a:r>
              <a:rPr dirty="0" sz="4400">
                <a:solidFill>
                  <a:srgbClr val="FFFFFF"/>
                </a:solidFill>
              </a:rPr>
              <a:t>Technologies</a:t>
            </a:r>
            <a:r>
              <a:rPr dirty="0" sz="4400" spc="-70">
                <a:solidFill>
                  <a:srgbClr val="FFFFFF"/>
                </a:solidFill>
              </a:rPr>
              <a:t> </a:t>
            </a:r>
            <a:r>
              <a:rPr dirty="0" sz="4400" spc="-10">
                <a:solidFill>
                  <a:srgbClr val="FFFFFF"/>
                </a:solidFill>
              </a:rPr>
              <a:t>Overview</a:t>
            </a:r>
            <a:endParaRPr sz="4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72303"/>
            <a:ext cx="12192635" cy="1885950"/>
            <a:chOff x="0" y="4972303"/>
            <a:chExt cx="12192635" cy="1885950"/>
          </a:xfrm>
        </p:grpSpPr>
        <p:sp>
          <p:nvSpPr>
            <p:cNvPr id="3" name="object 3"/>
            <p:cNvSpPr/>
            <p:nvPr/>
          </p:nvSpPr>
          <p:spPr>
            <a:xfrm>
              <a:off x="11415314" y="5898051"/>
              <a:ext cx="411480" cy="958850"/>
            </a:xfrm>
            <a:custGeom>
              <a:avLst/>
              <a:gdLst/>
              <a:ahLst/>
              <a:cxnLst/>
              <a:rect l="l" t="t" r="r" b="b"/>
              <a:pathLst>
                <a:path w="411479" h="958850">
                  <a:moveTo>
                    <a:pt x="411482" y="0"/>
                  </a:moveTo>
                  <a:lnTo>
                    <a:pt x="0" y="0"/>
                  </a:lnTo>
                  <a:lnTo>
                    <a:pt x="0" y="958717"/>
                  </a:lnTo>
                  <a:lnTo>
                    <a:pt x="411483" y="958717"/>
                  </a:lnTo>
                  <a:lnTo>
                    <a:pt x="411482" y="411000"/>
                  </a:lnTo>
                  <a:lnTo>
                    <a:pt x="60731" y="411000"/>
                  </a:lnTo>
                  <a:lnTo>
                    <a:pt x="60731" y="60629"/>
                  </a:lnTo>
                  <a:lnTo>
                    <a:pt x="411482" y="60629"/>
                  </a:lnTo>
                  <a:lnTo>
                    <a:pt x="411482" y="0"/>
                  </a:lnTo>
                  <a:close/>
                </a:path>
                <a:path w="411479" h="958850">
                  <a:moveTo>
                    <a:pt x="178220" y="60629"/>
                  </a:moveTo>
                  <a:lnTo>
                    <a:pt x="103087" y="60629"/>
                  </a:lnTo>
                  <a:lnTo>
                    <a:pt x="103087" y="375255"/>
                  </a:lnTo>
                  <a:lnTo>
                    <a:pt x="255884" y="375255"/>
                  </a:lnTo>
                  <a:lnTo>
                    <a:pt x="255884" y="411000"/>
                  </a:lnTo>
                  <a:lnTo>
                    <a:pt x="321184" y="411000"/>
                  </a:lnTo>
                  <a:lnTo>
                    <a:pt x="178084" y="234355"/>
                  </a:lnTo>
                  <a:lnTo>
                    <a:pt x="226418" y="234355"/>
                  </a:lnTo>
                  <a:lnTo>
                    <a:pt x="262880" y="229724"/>
                  </a:lnTo>
                  <a:lnTo>
                    <a:pt x="290026" y="216228"/>
                  </a:lnTo>
                  <a:lnTo>
                    <a:pt x="306966" y="194460"/>
                  </a:lnTo>
                  <a:lnTo>
                    <a:pt x="312811" y="165015"/>
                  </a:lnTo>
                  <a:lnTo>
                    <a:pt x="307221" y="135796"/>
                  </a:lnTo>
                  <a:lnTo>
                    <a:pt x="290841" y="114175"/>
                  </a:lnTo>
                  <a:lnTo>
                    <a:pt x="264255" y="100760"/>
                  </a:lnTo>
                  <a:lnTo>
                    <a:pt x="228048" y="96153"/>
                  </a:lnTo>
                  <a:lnTo>
                    <a:pt x="178220" y="96153"/>
                  </a:lnTo>
                  <a:lnTo>
                    <a:pt x="178220" y="60629"/>
                  </a:lnTo>
                  <a:close/>
                </a:path>
                <a:path w="411479" h="958850">
                  <a:moveTo>
                    <a:pt x="411482" y="60629"/>
                  </a:moveTo>
                  <a:lnTo>
                    <a:pt x="232090" y="60629"/>
                  </a:lnTo>
                  <a:lnTo>
                    <a:pt x="283838" y="67734"/>
                  </a:lnTo>
                  <a:lnTo>
                    <a:pt x="322440" y="88273"/>
                  </a:lnTo>
                  <a:lnTo>
                    <a:pt x="346573" y="121087"/>
                  </a:lnTo>
                  <a:lnTo>
                    <a:pt x="354912" y="165015"/>
                  </a:lnTo>
                  <a:lnTo>
                    <a:pt x="348148" y="203694"/>
                  </a:lnTo>
                  <a:lnTo>
                    <a:pt x="328660" y="234750"/>
                  </a:lnTo>
                  <a:lnTo>
                    <a:pt x="297651" y="256330"/>
                  </a:lnTo>
                  <a:lnTo>
                    <a:pt x="256325" y="266582"/>
                  </a:lnTo>
                  <a:lnTo>
                    <a:pt x="372880" y="411000"/>
                  </a:lnTo>
                  <a:lnTo>
                    <a:pt x="411482" y="411000"/>
                  </a:lnTo>
                  <a:lnTo>
                    <a:pt x="411482" y="60629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331447" y="5804001"/>
              <a:ext cx="861060" cy="949325"/>
            </a:xfrm>
            <a:custGeom>
              <a:avLst/>
              <a:gdLst/>
              <a:ahLst/>
              <a:cxnLst/>
              <a:rect l="l" t="t" r="r" b="b"/>
              <a:pathLst>
                <a:path w="861059" h="949325">
                  <a:moveTo>
                    <a:pt x="860615" y="0"/>
                  </a:moveTo>
                  <a:lnTo>
                    <a:pt x="0" y="0"/>
                  </a:lnTo>
                  <a:lnTo>
                    <a:pt x="0" y="949223"/>
                  </a:lnTo>
                  <a:lnTo>
                    <a:pt x="860615" y="949223"/>
                  </a:lnTo>
                  <a:lnTo>
                    <a:pt x="8606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4985003"/>
              <a:ext cx="12192000" cy="1873250"/>
            </a:xfrm>
            <a:custGeom>
              <a:avLst/>
              <a:gdLst/>
              <a:ahLst/>
              <a:cxnLst/>
              <a:rect l="l" t="t" r="r" b="b"/>
              <a:pathLst>
                <a:path w="12192000" h="1873250">
                  <a:moveTo>
                    <a:pt x="3857879" y="125730"/>
                  </a:moveTo>
                  <a:lnTo>
                    <a:pt x="3847998" y="76784"/>
                  </a:lnTo>
                  <a:lnTo>
                    <a:pt x="3821061" y="36817"/>
                  </a:lnTo>
                  <a:lnTo>
                    <a:pt x="3781094" y="9880"/>
                  </a:lnTo>
                  <a:lnTo>
                    <a:pt x="3732149" y="0"/>
                  </a:lnTo>
                  <a:lnTo>
                    <a:pt x="2496566" y="0"/>
                  </a:lnTo>
                  <a:lnTo>
                    <a:pt x="2447607" y="9880"/>
                  </a:lnTo>
                  <a:lnTo>
                    <a:pt x="2407640" y="36817"/>
                  </a:lnTo>
                  <a:lnTo>
                    <a:pt x="2380704" y="76784"/>
                  </a:lnTo>
                  <a:lnTo>
                    <a:pt x="2370836" y="125730"/>
                  </a:lnTo>
                  <a:lnTo>
                    <a:pt x="2370836" y="628891"/>
                  </a:lnTo>
                  <a:lnTo>
                    <a:pt x="2380704" y="677862"/>
                  </a:lnTo>
                  <a:lnTo>
                    <a:pt x="2407640" y="717842"/>
                  </a:lnTo>
                  <a:lnTo>
                    <a:pt x="2447607" y="744791"/>
                  </a:lnTo>
                  <a:lnTo>
                    <a:pt x="2496566" y="754672"/>
                  </a:lnTo>
                  <a:lnTo>
                    <a:pt x="3732149" y="754672"/>
                  </a:lnTo>
                  <a:lnTo>
                    <a:pt x="3781094" y="744791"/>
                  </a:lnTo>
                  <a:lnTo>
                    <a:pt x="3821061" y="717842"/>
                  </a:lnTo>
                  <a:lnTo>
                    <a:pt x="3847998" y="677862"/>
                  </a:lnTo>
                  <a:lnTo>
                    <a:pt x="3857879" y="628891"/>
                  </a:lnTo>
                  <a:lnTo>
                    <a:pt x="3857879" y="125730"/>
                  </a:lnTo>
                  <a:close/>
                </a:path>
                <a:path w="12192000" h="1873250">
                  <a:moveTo>
                    <a:pt x="12192000" y="1761401"/>
                  </a:moveTo>
                  <a:lnTo>
                    <a:pt x="0" y="1761401"/>
                  </a:lnTo>
                  <a:lnTo>
                    <a:pt x="0" y="1872996"/>
                  </a:lnTo>
                  <a:lnTo>
                    <a:pt x="12192000" y="1872996"/>
                  </a:lnTo>
                  <a:lnTo>
                    <a:pt x="12192000" y="1761401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370835" y="4985003"/>
              <a:ext cx="1487170" cy="755015"/>
            </a:xfrm>
            <a:custGeom>
              <a:avLst/>
              <a:gdLst/>
              <a:ahLst/>
              <a:cxnLst/>
              <a:rect l="l" t="t" r="r" b="b"/>
              <a:pathLst>
                <a:path w="1487170" h="755014">
                  <a:moveTo>
                    <a:pt x="0" y="125730"/>
                  </a:moveTo>
                  <a:lnTo>
                    <a:pt x="9876" y="76777"/>
                  </a:lnTo>
                  <a:lnTo>
                    <a:pt x="36814" y="36814"/>
                  </a:lnTo>
                  <a:lnTo>
                    <a:pt x="76777" y="9876"/>
                  </a:lnTo>
                  <a:lnTo>
                    <a:pt x="125730" y="0"/>
                  </a:lnTo>
                  <a:lnTo>
                    <a:pt x="1361313" y="0"/>
                  </a:lnTo>
                  <a:lnTo>
                    <a:pt x="1410265" y="9876"/>
                  </a:lnTo>
                  <a:lnTo>
                    <a:pt x="1450228" y="36814"/>
                  </a:lnTo>
                  <a:lnTo>
                    <a:pt x="1477166" y="76777"/>
                  </a:lnTo>
                  <a:lnTo>
                    <a:pt x="1487043" y="125730"/>
                  </a:lnTo>
                  <a:lnTo>
                    <a:pt x="1487043" y="628891"/>
                  </a:lnTo>
                  <a:lnTo>
                    <a:pt x="1477166" y="677851"/>
                  </a:lnTo>
                  <a:lnTo>
                    <a:pt x="1450228" y="717832"/>
                  </a:lnTo>
                  <a:lnTo>
                    <a:pt x="1410265" y="744787"/>
                  </a:lnTo>
                  <a:lnTo>
                    <a:pt x="1361313" y="754672"/>
                  </a:lnTo>
                  <a:lnTo>
                    <a:pt x="125730" y="754672"/>
                  </a:lnTo>
                  <a:lnTo>
                    <a:pt x="76777" y="744787"/>
                  </a:lnTo>
                  <a:lnTo>
                    <a:pt x="36814" y="717832"/>
                  </a:lnTo>
                  <a:lnTo>
                    <a:pt x="9876" y="677851"/>
                  </a:lnTo>
                  <a:lnTo>
                    <a:pt x="0" y="628891"/>
                  </a:lnTo>
                  <a:lnTo>
                    <a:pt x="0" y="125730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Marine</a:t>
            </a:r>
            <a:r>
              <a:rPr dirty="0" spc="-55"/>
              <a:t> </a:t>
            </a:r>
            <a:r>
              <a:rPr dirty="0"/>
              <a:t>Carbon</a:t>
            </a:r>
            <a:r>
              <a:rPr dirty="0" spc="-50"/>
              <a:t> </a:t>
            </a:r>
            <a:r>
              <a:rPr dirty="0"/>
              <a:t>Capture</a:t>
            </a:r>
            <a:r>
              <a:rPr dirty="0" spc="-55"/>
              <a:t> </a:t>
            </a:r>
            <a:r>
              <a:rPr dirty="0" spc="-10"/>
              <a:t>System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412238" y="5126863"/>
            <a:ext cx="140589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6680" marR="5080" indent="-94615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FFFFFF"/>
                </a:solidFill>
                <a:latin typeface="Source Sans 3"/>
                <a:cs typeface="Source Sans 3"/>
              </a:rPr>
              <a:t>Thermo-Catalytic Decomposition</a:t>
            </a:r>
            <a:endParaRPr sz="1400">
              <a:latin typeface="Source Sans 3"/>
              <a:cs typeface="Source Sans 3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253007" y="3684651"/>
            <a:ext cx="2294255" cy="927735"/>
            <a:chOff x="1253007" y="3684651"/>
            <a:chExt cx="2294255" cy="927735"/>
          </a:xfrm>
        </p:grpSpPr>
        <p:sp>
          <p:nvSpPr>
            <p:cNvPr id="10" name="object 10"/>
            <p:cNvSpPr/>
            <p:nvPr/>
          </p:nvSpPr>
          <p:spPr>
            <a:xfrm>
              <a:off x="1265707" y="4589526"/>
              <a:ext cx="1849120" cy="10160"/>
            </a:xfrm>
            <a:custGeom>
              <a:avLst/>
              <a:gdLst/>
              <a:ahLst/>
              <a:cxnLst/>
              <a:rect l="l" t="t" r="r" b="b"/>
              <a:pathLst>
                <a:path w="1849120" h="10160">
                  <a:moveTo>
                    <a:pt x="1848586" y="0"/>
                  </a:moveTo>
                  <a:lnTo>
                    <a:pt x="0" y="10033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206877" y="3684651"/>
              <a:ext cx="340360" cy="76200"/>
            </a:xfrm>
            <a:custGeom>
              <a:avLst/>
              <a:gdLst/>
              <a:ahLst/>
              <a:cxnLst/>
              <a:rect l="l" t="t" r="r" b="b"/>
              <a:pathLst>
                <a:path w="340360" h="76200">
                  <a:moveTo>
                    <a:pt x="340360" y="25400"/>
                  </a:moveTo>
                  <a:lnTo>
                    <a:pt x="137160" y="25400"/>
                  </a:lnTo>
                  <a:lnTo>
                    <a:pt x="137160" y="50800"/>
                  </a:lnTo>
                  <a:lnTo>
                    <a:pt x="340360" y="50800"/>
                  </a:lnTo>
                  <a:lnTo>
                    <a:pt x="340360" y="25400"/>
                  </a:lnTo>
                  <a:close/>
                </a:path>
                <a:path w="340360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594353" y="3605021"/>
            <a:ext cx="62547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solidFill>
                  <a:srgbClr val="C00000"/>
                </a:solidFill>
                <a:latin typeface="Source Sans 3"/>
                <a:cs typeface="Source Sans 3"/>
              </a:rPr>
              <a:t>Fuel</a:t>
            </a:r>
            <a:r>
              <a:rPr dirty="0" sz="1050" spc="-10" b="1">
                <a:solidFill>
                  <a:srgbClr val="C00000"/>
                </a:solidFill>
                <a:latin typeface="Source Sans 3"/>
                <a:cs typeface="Source Sans 3"/>
              </a:rPr>
              <a:t> </a:t>
            </a:r>
            <a:r>
              <a:rPr dirty="0" sz="1050" spc="-20" b="1">
                <a:solidFill>
                  <a:srgbClr val="C00000"/>
                </a:solidFill>
                <a:latin typeface="Source Sans 3"/>
                <a:cs typeface="Source Sans 3"/>
              </a:rPr>
              <a:t>Input</a:t>
            </a:r>
            <a:endParaRPr sz="1050">
              <a:latin typeface="Source Sans 3"/>
              <a:cs typeface="Source Sans 3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81482" y="2874517"/>
            <a:ext cx="8964295" cy="3107055"/>
            <a:chOff x="181482" y="2874517"/>
            <a:chExt cx="8964295" cy="3107055"/>
          </a:xfrm>
        </p:grpSpPr>
        <p:sp>
          <p:nvSpPr>
            <p:cNvPr id="14" name="object 14"/>
            <p:cNvSpPr/>
            <p:nvPr/>
          </p:nvSpPr>
          <p:spPr>
            <a:xfrm>
              <a:off x="187832" y="2880867"/>
              <a:ext cx="4230370" cy="3094355"/>
            </a:xfrm>
            <a:custGeom>
              <a:avLst/>
              <a:gdLst/>
              <a:ahLst/>
              <a:cxnLst/>
              <a:rect l="l" t="t" r="r" b="b"/>
              <a:pathLst>
                <a:path w="4230370" h="3094354">
                  <a:moveTo>
                    <a:pt x="0" y="515620"/>
                  </a:moveTo>
                  <a:lnTo>
                    <a:pt x="2107" y="468693"/>
                  </a:lnTo>
                  <a:lnTo>
                    <a:pt x="8308" y="422945"/>
                  </a:lnTo>
                  <a:lnTo>
                    <a:pt x="18420" y="378559"/>
                  </a:lnTo>
                  <a:lnTo>
                    <a:pt x="32261" y="335717"/>
                  </a:lnTo>
                  <a:lnTo>
                    <a:pt x="49650" y="294601"/>
                  </a:lnTo>
                  <a:lnTo>
                    <a:pt x="70404" y="255392"/>
                  </a:lnTo>
                  <a:lnTo>
                    <a:pt x="94341" y="218273"/>
                  </a:lnTo>
                  <a:lnTo>
                    <a:pt x="121279" y="183427"/>
                  </a:lnTo>
                  <a:lnTo>
                    <a:pt x="151036" y="151034"/>
                  </a:lnTo>
                  <a:lnTo>
                    <a:pt x="183430" y="121278"/>
                  </a:lnTo>
                  <a:lnTo>
                    <a:pt x="218279" y="94341"/>
                  </a:lnTo>
                  <a:lnTo>
                    <a:pt x="255401" y="70405"/>
                  </a:lnTo>
                  <a:lnTo>
                    <a:pt x="294614" y="49651"/>
                  </a:lnTo>
                  <a:lnTo>
                    <a:pt x="335736" y="32262"/>
                  </a:lnTo>
                  <a:lnTo>
                    <a:pt x="378584" y="18420"/>
                  </a:lnTo>
                  <a:lnTo>
                    <a:pt x="422978" y="8308"/>
                  </a:lnTo>
                  <a:lnTo>
                    <a:pt x="468734" y="2107"/>
                  </a:lnTo>
                  <a:lnTo>
                    <a:pt x="515670" y="0"/>
                  </a:lnTo>
                  <a:lnTo>
                    <a:pt x="3714369" y="0"/>
                  </a:lnTo>
                  <a:lnTo>
                    <a:pt x="3761295" y="2107"/>
                  </a:lnTo>
                  <a:lnTo>
                    <a:pt x="3807043" y="8308"/>
                  </a:lnTo>
                  <a:lnTo>
                    <a:pt x="3851429" y="18420"/>
                  </a:lnTo>
                  <a:lnTo>
                    <a:pt x="3894271" y="32262"/>
                  </a:lnTo>
                  <a:lnTo>
                    <a:pt x="3935387" y="49651"/>
                  </a:lnTo>
                  <a:lnTo>
                    <a:pt x="3974596" y="70405"/>
                  </a:lnTo>
                  <a:lnTo>
                    <a:pt x="4011715" y="94341"/>
                  </a:lnTo>
                  <a:lnTo>
                    <a:pt x="4046561" y="121278"/>
                  </a:lnTo>
                  <a:lnTo>
                    <a:pt x="4078954" y="151034"/>
                  </a:lnTo>
                  <a:lnTo>
                    <a:pt x="4108710" y="183427"/>
                  </a:lnTo>
                  <a:lnTo>
                    <a:pt x="4135647" y="218273"/>
                  </a:lnTo>
                  <a:lnTo>
                    <a:pt x="4159583" y="255392"/>
                  </a:lnTo>
                  <a:lnTo>
                    <a:pt x="4180337" y="294601"/>
                  </a:lnTo>
                  <a:lnTo>
                    <a:pt x="4197726" y="335717"/>
                  </a:lnTo>
                  <a:lnTo>
                    <a:pt x="4211568" y="378559"/>
                  </a:lnTo>
                  <a:lnTo>
                    <a:pt x="4221680" y="422945"/>
                  </a:lnTo>
                  <a:lnTo>
                    <a:pt x="4227881" y="468693"/>
                  </a:lnTo>
                  <a:lnTo>
                    <a:pt x="4229989" y="515620"/>
                  </a:lnTo>
                  <a:lnTo>
                    <a:pt x="4229989" y="2578354"/>
                  </a:lnTo>
                  <a:lnTo>
                    <a:pt x="4227881" y="2625282"/>
                  </a:lnTo>
                  <a:lnTo>
                    <a:pt x="4221680" y="2671031"/>
                  </a:lnTo>
                  <a:lnTo>
                    <a:pt x="4211568" y="2715419"/>
                  </a:lnTo>
                  <a:lnTo>
                    <a:pt x="4197726" y="2758263"/>
                  </a:lnTo>
                  <a:lnTo>
                    <a:pt x="4180337" y="2799380"/>
                  </a:lnTo>
                  <a:lnTo>
                    <a:pt x="4159583" y="2838590"/>
                  </a:lnTo>
                  <a:lnTo>
                    <a:pt x="4135647" y="2875710"/>
                  </a:lnTo>
                  <a:lnTo>
                    <a:pt x="4108710" y="2910557"/>
                  </a:lnTo>
                  <a:lnTo>
                    <a:pt x="4078954" y="2942950"/>
                  </a:lnTo>
                  <a:lnTo>
                    <a:pt x="4046561" y="2972706"/>
                  </a:lnTo>
                  <a:lnTo>
                    <a:pt x="4011715" y="2999644"/>
                  </a:lnTo>
                  <a:lnTo>
                    <a:pt x="3974596" y="3023581"/>
                  </a:lnTo>
                  <a:lnTo>
                    <a:pt x="3935387" y="3044335"/>
                  </a:lnTo>
                  <a:lnTo>
                    <a:pt x="3894271" y="3061724"/>
                  </a:lnTo>
                  <a:lnTo>
                    <a:pt x="3851429" y="3075565"/>
                  </a:lnTo>
                  <a:lnTo>
                    <a:pt x="3807043" y="3085678"/>
                  </a:lnTo>
                  <a:lnTo>
                    <a:pt x="3761295" y="3091879"/>
                  </a:lnTo>
                  <a:lnTo>
                    <a:pt x="3714369" y="3093986"/>
                  </a:lnTo>
                  <a:lnTo>
                    <a:pt x="515670" y="3093986"/>
                  </a:lnTo>
                  <a:lnTo>
                    <a:pt x="468734" y="3091879"/>
                  </a:lnTo>
                  <a:lnTo>
                    <a:pt x="422978" y="3085678"/>
                  </a:lnTo>
                  <a:lnTo>
                    <a:pt x="378584" y="3075565"/>
                  </a:lnTo>
                  <a:lnTo>
                    <a:pt x="335736" y="3061724"/>
                  </a:lnTo>
                  <a:lnTo>
                    <a:pt x="294614" y="3044335"/>
                  </a:lnTo>
                  <a:lnTo>
                    <a:pt x="255401" y="3023581"/>
                  </a:lnTo>
                  <a:lnTo>
                    <a:pt x="218279" y="2999644"/>
                  </a:lnTo>
                  <a:lnTo>
                    <a:pt x="183430" y="2972706"/>
                  </a:lnTo>
                  <a:lnTo>
                    <a:pt x="151036" y="2942950"/>
                  </a:lnTo>
                  <a:lnTo>
                    <a:pt x="121279" y="2910557"/>
                  </a:lnTo>
                  <a:lnTo>
                    <a:pt x="94341" y="2875710"/>
                  </a:lnTo>
                  <a:lnTo>
                    <a:pt x="70404" y="2838590"/>
                  </a:lnTo>
                  <a:lnTo>
                    <a:pt x="49650" y="2799380"/>
                  </a:lnTo>
                  <a:lnTo>
                    <a:pt x="32261" y="2758263"/>
                  </a:lnTo>
                  <a:lnTo>
                    <a:pt x="18420" y="2715419"/>
                  </a:lnTo>
                  <a:lnTo>
                    <a:pt x="8308" y="2671031"/>
                  </a:lnTo>
                  <a:lnTo>
                    <a:pt x="2107" y="2625282"/>
                  </a:lnTo>
                  <a:lnTo>
                    <a:pt x="0" y="2578354"/>
                  </a:lnTo>
                  <a:lnTo>
                    <a:pt x="0" y="515620"/>
                  </a:lnTo>
                  <a:close/>
                </a:path>
              </a:pathLst>
            </a:custGeom>
            <a:ln w="12700">
              <a:solidFill>
                <a:srgbClr val="04AA9E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123049" y="3086480"/>
              <a:ext cx="2009775" cy="1169670"/>
            </a:xfrm>
            <a:custGeom>
              <a:avLst/>
              <a:gdLst/>
              <a:ahLst/>
              <a:cxnLst/>
              <a:rect l="l" t="t" r="r" b="b"/>
              <a:pathLst>
                <a:path w="2009775" h="1169670">
                  <a:moveTo>
                    <a:pt x="1814702" y="0"/>
                  </a:moveTo>
                  <a:lnTo>
                    <a:pt x="194818" y="0"/>
                  </a:lnTo>
                  <a:lnTo>
                    <a:pt x="150156" y="5146"/>
                  </a:lnTo>
                  <a:lnTo>
                    <a:pt x="109153" y="19806"/>
                  </a:lnTo>
                  <a:lnTo>
                    <a:pt x="72980" y="42807"/>
                  </a:lnTo>
                  <a:lnTo>
                    <a:pt x="42807" y="72980"/>
                  </a:lnTo>
                  <a:lnTo>
                    <a:pt x="19806" y="109153"/>
                  </a:lnTo>
                  <a:lnTo>
                    <a:pt x="5146" y="150156"/>
                  </a:lnTo>
                  <a:lnTo>
                    <a:pt x="0" y="194817"/>
                  </a:lnTo>
                  <a:lnTo>
                    <a:pt x="0" y="974343"/>
                  </a:lnTo>
                  <a:lnTo>
                    <a:pt x="5146" y="1019005"/>
                  </a:lnTo>
                  <a:lnTo>
                    <a:pt x="19806" y="1060008"/>
                  </a:lnTo>
                  <a:lnTo>
                    <a:pt x="42807" y="1096181"/>
                  </a:lnTo>
                  <a:lnTo>
                    <a:pt x="72980" y="1126354"/>
                  </a:lnTo>
                  <a:lnTo>
                    <a:pt x="109153" y="1149355"/>
                  </a:lnTo>
                  <a:lnTo>
                    <a:pt x="150156" y="1164015"/>
                  </a:lnTo>
                  <a:lnTo>
                    <a:pt x="194818" y="1169161"/>
                  </a:lnTo>
                  <a:lnTo>
                    <a:pt x="1814702" y="1169161"/>
                  </a:lnTo>
                  <a:lnTo>
                    <a:pt x="1859364" y="1164015"/>
                  </a:lnTo>
                  <a:lnTo>
                    <a:pt x="1900367" y="1149355"/>
                  </a:lnTo>
                  <a:lnTo>
                    <a:pt x="1936540" y="1126354"/>
                  </a:lnTo>
                  <a:lnTo>
                    <a:pt x="1966713" y="1096181"/>
                  </a:lnTo>
                  <a:lnTo>
                    <a:pt x="1989714" y="1060008"/>
                  </a:lnTo>
                  <a:lnTo>
                    <a:pt x="2004374" y="1019005"/>
                  </a:lnTo>
                  <a:lnTo>
                    <a:pt x="2009520" y="974343"/>
                  </a:lnTo>
                  <a:lnTo>
                    <a:pt x="2009520" y="194817"/>
                  </a:lnTo>
                  <a:lnTo>
                    <a:pt x="2004374" y="150156"/>
                  </a:lnTo>
                  <a:lnTo>
                    <a:pt x="1989714" y="109153"/>
                  </a:lnTo>
                  <a:lnTo>
                    <a:pt x="1966713" y="72980"/>
                  </a:lnTo>
                  <a:lnTo>
                    <a:pt x="1936540" y="42807"/>
                  </a:lnTo>
                  <a:lnTo>
                    <a:pt x="1900367" y="19806"/>
                  </a:lnTo>
                  <a:lnTo>
                    <a:pt x="1859364" y="5146"/>
                  </a:lnTo>
                  <a:lnTo>
                    <a:pt x="1814702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123049" y="3086480"/>
              <a:ext cx="2009775" cy="1169670"/>
            </a:xfrm>
            <a:custGeom>
              <a:avLst/>
              <a:gdLst/>
              <a:ahLst/>
              <a:cxnLst/>
              <a:rect l="l" t="t" r="r" b="b"/>
              <a:pathLst>
                <a:path w="2009775" h="1169670">
                  <a:moveTo>
                    <a:pt x="0" y="194817"/>
                  </a:moveTo>
                  <a:lnTo>
                    <a:pt x="5146" y="150156"/>
                  </a:lnTo>
                  <a:lnTo>
                    <a:pt x="19806" y="109153"/>
                  </a:lnTo>
                  <a:lnTo>
                    <a:pt x="42807" y="72980"/>
                  </a:lnTo>
                  <a:lnTo>
                    <a:pt x="72980" y="42807"/>
                  </a:lnTo>
                  <a:lnTo>
                    <a:pt x="109153" y="19806"/>
                  </a:lnTo>
                  <a:lnTo>
                    <a:pt x="150156" y="5146"/>
                  </a:lnTo>
                  <a:lnTo>
                    <a:pt x="194818" y="0"/>
                  </a:lnTo>
                  <a:lnTo>
                    <a:pt x="1814702" y="0"/>
                  </a:lnTo>
                  <a:lnTo>
                    <a:pt x="1859364" y="5146"/>
                  </a:lnTo>
                  <a:lnTo>
                    <a:pt x="1900367" y="19806"/>
                  </a:lnTo>
                  <a:lnTo>
                    <a:pt x="1936540" y="42807"/>
                  </a:lnTo>
                  <a:lnTo>
                    <a:pt x="1966713" y="72980"/>
                  </a:lnTo>
                  <a:lnTo>
                    <a:pt x="1989714" y="109153"/>
                  </a:lnTo>
                  <a:lnTo>
                    <a:pt x="2004374" y="150156"/>
                  </a:lnTo>
                  <a:lnTo>
                    <a:pt x="2009520" y="194817"/>
                  </a:lnTo>
                  <a:lnTo>
                    <a:pt x="2009520" y="974343"/>
                  </a:lnTo>
                  <a:lnTo>
                    <a:pt x="2004374" y="1019005"/>
                  </a:lnTo>
                  <a:lnTo>
                    <a:pt x="1989714" y="1060008"/>
                  </a:lnTo>
                  <a:lnTo>
                    <a:pt x="1966713" y="1096181"/>
                  </a:lnTo>
                  <a:lnTo>
                    <a:pt x="1936540" y="1126354"/>
                  </a:lnTo>
                  <a:lnTo>
                    <a:pt x="1900367" y="1149355"/>
                  </a:lnTo>
                  <a:lnTo>
                    <a:pt x="1859364" y="1164015"/>
                  </a:lnTo>
                  <a:lnTo>
                    <a:pt x="1814702" y="1169161"/>
                  </a:lnTo>
                  <a:lnTo>
                    <a:pt x="194818" y="1169161"/>
                  </a:lnTo>
                  <a:lnTo>
                    <a:pt x="150156" y="1164015"/>
                  </a:lnTo>
                  <a:lnTo>
                    <a:pt x="109153" y="1149355"/>
                  </a:lnTo>
                  <a:lnTo>
                    <a:pt x="72980" y="1126354"/>
                  </a:lnTo>
                  <a:lnTo>
                    <a:pt x="42807" y="1096181"/>
                  </a:lnTo>
                  <a:lnTo>
                    <a:pt x="19806" y="1060008"/>
                  </a:lnTo>
                  <a:lnTo>
                    <a:pt x="5146" y="1019005"/>
                  </a:lnTo>
                  <a:lnTo>
                    <a:pt x="0" y="974343"/>
                  </a:lnTo>
                  <a:lnTo>
                    <a:pt x="0" y="194817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7240651" y="3517519"/>
            <a:ext cx="177736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solidFill>
                  <a:srgbClr val="FFFFFF"/>
                </a:solidFill>
                <a:latin typeface="Source Sans 3"/>
                <a:cs typeface="Source Sans 3"/>
              </a:rPr>
              <a:t>Post-</a:t>
            </a:r>
            <a:r>
              <a:rPr dirty="0" sz="1800" spc="-10" b="1">
                <a:solidFill>
                  <a:srgbClr val="FFFFFF"/>
                </a:solidFill>
                <a:latin typeface="Source Sans 3"/>
                <a:cs typeface="Source Sans 3"/>
              </a:rPr>
              <a:t>Combustion</a:t>
            </a:r>
            <a:endParaRPr sz="1800">
              <a:latin typeface="Source Sans 3"/>
              <a:cs typeface="Source Sans 3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825238" y="4942204"/>
            <a:ext cx="1002030" cy="780415"/>
            <a:chOff x="4825238" y="4942204"/>
            <a:chExt cx="1002030" cy="780415"/>
          </a:xfrm>
        </p:grpSpPr>
        <p:sp>
          <p:nvSpPr>
            <p:cNvPr id="19" name="object 19"/>
            <p:cNvSpPr/>
            <p:nvPr/>
          </p:nvSpPr>
          <p:spPr>
            <a:xfrm>
              <a:off x="4837938" y="4954904"/>
              <a:ext cx="976630" cy="755015"/>
            </a:xfrm>
            <a:custGeom>
              <a:avLst/>
              <a:gdLst/>
              <a:ahLst/>
              <a:cxnLst/>
              <a:rect l="l" t="t" r="r" b="b"/>
              <a:pathLst>
                <a:path w="976629" h="755014">
                  <a:moveTo>
                    <a:pt x="850772" y="0"/>
                  </a:moveTo>
                  <a:lnTo>
                    <a:pt x="125730" y="0"/>
                  </a:lnTo>
                  <a:lnTo>
                    <a:pt x="76777" y="9896"/>
                  </a:lnTo>
                  <a:lnTo>
                    <a:pt x="36814" y="36877"/>
                  </a:lnTo>
                  <a:lnTo>
                    <a:pt x="9876" y="76884"/>
                  </a:lnTo>
                  <a:lnTo>
                    <a:pt x="0" y="125857"/>
                  </a:lnTo>
                  <a:lnTo>
                    <a:pt x="0" y="628904"/>
                  </a:lnTo>
                  <a:lnTo>
                    <a:pt x="9876" y="677879"/>
                  </a:lnTo>
                  <a:lnTo>
                    <a:pt x="36814" y="717867"/>
                  </a:lnTo>
                  <a:lnTo>
                    <a:pt x="76777" y="744825"/>
                  </a:lnTo>
                  <a:lnTo>
                    <a:pt x="125730" y="754710"/>
                  </a:lnTo>
                  <a:lnTo>
                    <a:pt x="850772" y="754710"/>
                  </a:lnTo>
                  <a:lnTo>
                    <a:pt x="899725" y="744825"/>
                  </a:lnTo>
                  <a:lnTo>
                    <a:pt x="939688" y="717867"/>
                  </a:lnTo>
                  <a:lnTo>
                    <a:pt x="966626" y="677879"/>
                  </a:lnTo>
                  <a:lnTo>
                    <a:pt x="976503" y="628904"/>
                  </a:lnTo>
                  <a:lnTo>
                    <a:pt x="976503" y="125857"/>
                  </a:lnTo>
                  <a:lnTo>
                    <a:pt x="966626" y="76884"/>
                  </a:lnTo>
                  <a:lnTo>
                    <a:pt x="939688" y="36877"/>
                  </a:lnTo>
                  <a:lnTo>
                    <a:pt x="899725" y="9896"/>
                  </a:lnTo>
                  <a:lnTo>
                    <a:pt x="850772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837938" y="4954904"/>
              <a:ext cx="976630" cy="755015"/>
            </a:xfrm>
            <a:custGeom>
              <a:avLst/>
              <a:gdLst/>
              <a:ahLst/>
              <a:cxnLst/>
              <a:rect l="l" t="t" r="r" b="b"/>
              <a:pathLst>
                <a:path w="976629" h="755014">
                  <a:moveTo>
                    <a:pt x="0" y="125857"/>
                  </a:moveTo>
                  <a:lnTo>
                    <a:pt x="9876" y="76884"/>
                  </a:lnTo>
                  <a:lnTo>
                    <a:pt x="36814" y="36877"/>
                  </a:lnTo>
                  <a:lnTo>
                    <a:pt x="76777" y="9896"/>
                  </a:lnTo>
                  <a:lnTo>
                    <a:pt x="125730" y="0"/>
                  </a:lnTo>
                  <a:lnTo>
                    <a:pt x="850772" y="0"/>
                  </a:lnTo>
                  <a:lnTo>
                    <a:pt x="899725" y="9896"/>
                  </a:lnTo>
                  <a:lnTo>
                    <a:pt x="939688" y="36877"/>
                  </a:lnTo>
                  <a:lnTo>
                    <a:pt x="966626" y="76884"/>
                  </a:lnTo>
                  <a:lnTo>
                    <a:pt x="976503" y="125857"/>
                  </a:lnTo>
                  <a:lnTo>
                    <a:pt x="976503" y="628904"/>
                  </a:lnTo>
                  <a:lnTo>
                    <a:pt x="966626" y="677879"/>
                  </a:lnTo>
                  <a:lnTo>
                    <a:pt x="939688" y="717867"/>
                  </a:lnTo>
                  <a:lnTo>
                    <a:pt x="899725" y="744825"/>
                  </a:lnTo>
                  <a:lnTo>
                    <a:pt x="850772" y="754710"/>
                  </a:lnTo>
                  <a:lnTo>
                    <a:pt x="125730" y="754710"/>
                  </a:lnTo>
                  <a:lnTo>
                    <a:pt x="76777" y="744825"/>
                  </a:lnTo>
                  <a:lnTo>
                    <a:pt x="36814" y="717867"/>
                  </a:lnTo>
                  <a:lnTo>
                    <a:pt x="9876" y="677879"/>
                  </a:lnTo>
                  <a:lnTo>
                    <a:pt x="0" y="628904"/>
                  </a:lnTo>
                  <a:lnTo>
                    <a:pt x="0" y="125857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4876927" y="4936616"/>
            <a:ext cx="900430" cy="775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FFFFFF"/>
                </a:solidFill>
                <a:latin typeface="Source Sans 3"/>
                <a:cs typeface="Source Sans 3"/>
              </a:rPr>
              <a:t>Chemical Absorption</a:t>
            </a:r>
            <a:endParaRPr sz="1400">
              <a:latin typeface="Source Sans 3"/>
              <a:cs typeface="Source Sans 3"/>
            </a:endParaRPr>
          </a:p>
          <a:p>
            <a:pPr algn="ctr" marL="635">
              <a:lnSpc>
                <a:spcPct val="100000"/>
              </a:lnSpc>
              <a:spcBef>
                <a:spcPts val="15"/>
              </a:spcBef>
            </a:pPr>
            <a:r>
              <a:rPr dirty="0" sz="1050" spc="-10">
                <a:solidFill>
                  <a:srgbClr val="FFFFFF"/>
                </a:solidFill>
                <a:latin typeface="Source Sans 3"/>
                <a:cs typeface="Source Sans 3"/>
              </a:rPr>
              <a:t>(chemical</a:t>
            </a:r>
            <a:endParaRPr sz="1050">
              <a:latin typeface="Source Sans 3"/>
              <a:cs typeface="Source Sans 3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050" spc="-10">
                <a:solidFill>
                  <a:srgbClr val="FFFFFF"/>
                </a:solidFill>
                <a:latin typeface="Source Sans 3"/>
                <a:cs typeface="Source Sans 3"/>
              </a:rPr>
              <a:t>solvents)</a:t>
            </a:r>
            <a:endParaRPr sz="1050">
              <a:latin typeface="Source Sans 3"/>
              <a:cs typeface="Source Sans 3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254496" y="4942204"/>
            <a:ext cx="1002030" cy="780415"/>
            <a:chOff x="6254496" y="4942204"/>
            <a:chExt cx="1002030" cy="780415"/>
          </a:xfrm>
        </p:grpSpPr>
        <p:sp>
          <p:nvSpPr>
            <p:cNvPr id="23" name="object 23"/>
            <p:cNvSpPr/>
            <p:nvPr/>
          </p:nvSpPr>
          <p:spPr>
            <a:xfrm>
              <a:off x="6267196" y="4954904"/>
              <a:ext cx="976630" cy="755015"/>
            </a:xfrm>
            <a:custGeom>
              <a:avLst/>
              <a:gdLst/>
              <a:ahLst/>
              <a:cxnLst/>
              <a:rect l="l" t="t" r="r" b="b"/>
              <a:pathLst>
                <a:path w="976629" h="755014">
                  <a:moveTo>
                    <a:pt x="850900" y="0"/>
                  </a:moveTo>
                  <a:lnTo>
                    <a:pt x="125857" y="0"/>
                  </a:lnTo>
                  <a:lnTo>
                    <a:pt x="76884" y="9896"/>
                  </a:lnTo>
                  <a:lnTo>
                    <a:pt x="36877" y="36877"/>
                  </a:lnTo>
                  <a:lnTo>
                    <a:pt x="9896" y="76884"/>
                  </a:lnTo>
                  <a:lnTo>
                    <a:pt x="0" y="125857"/>
                  </a:lnTo>
                  <a:lnTo>
                    <a:pt x="0" y="628904"/>
                  </a:lnTo>
                  <a:lnTo>
                    <a:pt x="9896" y="677879"/>
                  </a:lnTo>
                  <a:lnTo>
                    <a:pt x="36877" y="717867"/>
                  </a:lnTo>
                  <a:lnTo>
                    <a:pt x="76884" y="744825"/>
                  </a:lnTo>
                  <a:lnTo>
                    <a:pt x="125857" y="754710"/>
                  </a:lnTo>
                  <a:lnTo>
                    <a:pt x="850900" y="754710"/>
                  </a:lnTo>
                  <a:lnTo>
                    <a:pt x="899852" y="744825"/>
                  </a:lnTo>
                  <a:lnTo>
                    <a:pt x="939815" y="717867"/>
                  </a:lnTo>
                  <a:lnTo>
                    <a:pt x="966753" y="677879"/>
                  </a:lnTo>
                  <a:lnTo>
                    <a:pt x="976630" y="628904"/>
                  </a:lnTo>
                  <a:lnTo>
                    <a:pt x="976630" y="125857"/>
                  </a:lnTo>
                  <a:lnTo>
                    <a:pt x="966753" y="76884"/>
                  </a:lnTo>
                  <a:lnTo>
                    <a:pt x="939815" y="36877"/>
                  </a:lnTo>
                  <a:lnTo>
                    <a:pt x="899852" y="9896"/>
                  </a:lnTo>
                  <a:lnTo>
                    <a:pt x="850900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267196" y="4954904"/>
              <a:ext cx="976630" cy="755015"/>
            </a:xfrm>
            <a:custGeom>
              <a:avLst/>
              <a:gdLst/>
              <a:ahLst/>
              <a:cxnLst/>
              <a:rect l="l" t="t" r="r" b="b"/>
              <a:pathLst>
                <a:path w="976629" h="755014">
                  <a:moveTo>
                    <a:pt x="0" y="125857"/>
                  </a:moveTo>
                  <a:lnTo>
                    <a:pt x="9896" y="76884"/>
                  </a:lnTo>
                  <a:lnTo>
                    <a:pt x="36877" y="36877"/>
                  </a:lnTo>
                  <a:lnTo>
                    <a:pt x="76884" y="9896"/>
                  </a:lnTo>
                  <a:lnTo>
                    <a:pt x="125857" y="0"/>
                  </a:lnTo>
                  <a:lnTo>
                    <a:pt x="850900" y="0"/>
                  </a:lnTo>
                  <a:lnTo>
                    <a:pt x="899852" y="9896"/>
                  </a:lnTo>
                  <a:lnTo>
                    <a:pt x="939815" y="36877"/>
                  </a:lnTo>
                  <a:lnTo>
                    <a:pt x="966753" y="76884"/>
                  </a:lnTo>
                  <a:lnTo>
                    <a:pt x="976630" y="125857"/>
                  </a:lnTo>
                  <a:lnTo>
                    <a:pt x="976630" y="628904"/>
                  </a:lnTo>
                  <a:lnTo>
                    <a:pt x="966753" y="677879"/>
                  </a:lnTo>
                  <a:lnTo>
                    <a:pt x="939815" y="717867"/>
                  </a:lnTo>
                  <a:lnTo>
                    <a:pt x="899852" y="744825"/>
                  </a:lnTo>
                  <a:lnTo>
                    <a:pt x="850900" y="754710"/>
                  </a:lnTo>
                  <a:lnTo>
                    <a:pt x="125857" y="754710"/>
                  </a:lnTo>
                  <a:lnTo>
                    <a:pt x="76884" y="744825"/>
                  </a:lnTo>
                  <a:lnTo>
                    <a:pt x="36877" y="717867"/>
                  </a:lnTo>
                  <a:lnTo>
                    <a:pt x="9896" y="677879"/>
                  </a:lnTo>
                  <a:lnTo>
                    <a:pt x="0" y="628904"/>
                  </a:lnTo>
                  <a:lnTo>
                    <a:pt x="0" y="125857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6306439" y="4928996"/>
            <a:ext cx="898525" cy="789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FFFFFF"/>
                </a:solidFill>
                <a:latin typeface="Source Sans 3"/>
                <a:cs typeface="Source Sans 3"/>
              </a:rPr>
              <a:t>Membrane Separation</a:t>
            </a:r>
            <a:endParaRPr sz="1400">
              <a:latin typeface="Source Sans 3"/>
              <a:cs typeface="Source Sans 3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(polymer</a:t>
            </a:r>
            <a:endParaRPr sz="1100">
              <a:latin typeface="Source Sans 3"/>
              <a:cs typeface="Source Sans 3"/>
            </a:endParaRPr>
          </a:p>
          <a:p>
            <a:pPr algn="ctr" marL="635">
              <a:lnSpc>
                <a:spcPct val="100000"/>
              </a:lnSpc>
            </a:pP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filtration)</a:t>
            </a:r>
            <a:endParaRPr sz="1100">
              <a:latin typeface="Source Sans 3"/>
              <a:cs typeface="Source Sans 3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626857" y="4942204"/>
            <a:ext cx="1002030" cy="780415"/>
            <a:chOff x="7626857" y="4942204"/>
            <a:chExt cx="1002030" cy="780415"/>
          </a:xfrm>
        </p:grpSpPr>
        <p:sp>
          <p:nvSpPr>
            <p:cNvPr id="27" name="object 27"/>
            <p:cNvSpPr/>
            <p:nvPr/>
          </p:nvSpPr>
          <p:spPr>
            <a:xfrm>
              <a:off x="7639557" y="4954904"/>
              <a:ext cx="976630" cy="755015"/>
            </a:xfrm>
            <a:custGeom>
              <a:avLst/>
              <a:gdLst/>
              <a:ahLst/>
              <a:cxnLst/>
              <a:rect l="l" t="t" r="r" b="b"/>
              <a:pathLst>
                <a:path w="976629" h="755014">
                  <a:moveTo>
                    <a:pt x="850772" y="0"/>
                  </a:moveTo>
                  <a:lnTo>
                    <a:pt x="125730" y="0"/>
                  </a:lnTo>
                  <a:lnTo>
                    <a:pt x="76777" y="9896"/>
                  </a:lnTo>
                  <a:lnTo>
                    <a:pt x="36814" y="36877"/>
                  </a:lnTo>
                  <a:lnTo>
                    <a:pt x="9876" y="76884"/>
                  </a:lnTo>
                  <a:lnTo>
                    <a:pt x="0" y="125857"/>
                  </a:lnTo>
                  <a:lnTo>
                    <a:pt x="0" y="628904"/>
                  </a:lnTo>
                  <a:lnTo>
                    <a:pt x="9876" y="677879"/>
                  </a:lnTo>
                  <a:lnTo>
                    <a:pt x="36814" y="717867"/>
                  </a:lnTo>
                  <a:lnTo>
                    <a:pt x="76777" y="744825"/>
                  </a:lnTo>
                  <a:lnTo>
                    <a:pt x="125730" y="754710"/>
                  </a:lnTo>
                  <a:lnTo>
                    <a:pt x="850772" y="754710"/>
                  </a:lnTo>
                  <a:lnTo>
                    <a:pt x="899725" y="744825"/>
                  </a:lnTo>
                  <a:lnTo>
                    <a:pt x="939688" y="717867"/>
                  </a:lnTo>
                  <a:lnTo>
                    <a:pt x="966626" y="677879"/>
                  </a:lnTo>
                  <a:lnTo>
                    <a:pt x="976503" y="628904"/>
                  </a:lnTo>
                  <a:lnTo>
                    <a:pt x="976503" y="125857"/>
                  </a:lnTo>
                  <a:lnTo>
                    <a:pt x="966626" y="76884"/>
                  </a:lnTo>
                  <a:lnTo>
                    <a:pt x="939688" y="36877"/>
                  </a:lnTo>
                  <a:lnTo>
                    <a:pt x="899725" y="9896"/>
                  </a:lnTo>
                  <a:lnTo>
                    <a:pt x="850772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639557" y="4954904"/>
              <a:ext cx="976630" cy="755015"/>
            </a:xfrm>
            <a:custGeom>
              <a:avLst/>
              <a:gdLst/>
              <a:ahLst/>
              <a:cxnLst/>
              <a:rect l="l" t="t" r="r" b="b"/>
              <a:pathLst>
                <a:path w="976629" h="755014">
                  <a:moveTo>
                    <a:pt x="0" y="125857"/>
                  </a:moveTo>
                  <a:lnTo>
                    <a:pt x="9876" y="76884"/>
                  </a:lnTo>
                  <a:lnTo>
                    <a:pt x="36814" y="36877"/>
                  </a:lnTo>
                  <a:lnTo>
                    <a:pt x="76777" y="9896"/>
                  </a:lnTo>
                  <a:lnTo>
                    <a:pt x="125730" y="0"/>
                  </a:lnTo>
                  <a:lnTo>
                    <a:pt x="850772" y="0"/>
                  </a:lnTo>
                  <a:lnTo>
                    <a:pt x="899725" y="9896"/>
                  </a:lnTo>
                  <a:lnTo>
                    <a:pt x="939688" y="36877"/>
                  </a:lnTo>
                  <a:lnTo>
                    <a:pt x="966626" y="76884"/>
                  </a:lnTo>
                  <a:lnTo>
                    <a:pt x="976503" y="125857"/>
                  </a:lnTo>
                  <a:lnTo>
                    <a:pt x="976503" y="628904"/>
                  </a:lnTo>
                  <a:lnTo>
                    <a:pt x="966626" y="677879"/>
                  </a:lnTo>
                  <a:lnTo>
                    <a:pt x="939688" y="717867"/>
                  </a:lnTo>
                  <a:lnTo>
                    <a:pt x="899725" y="744825"/>
                  </a:lnTo>
                  <a:lnTo>
                    <a:pt x="850772" y="754710"/>
                  </a:lnTo>
                  <a:lnTo>
                    <a:pt x="125730" y="754710"/>
                  </a:lnTo>
                  <a:lnTo>
                    <a:pt x="76777" y="744825"/>
                  </a:lnTo>
                  <a:lnTo>
                    <a:pt x="36814" y="717867"/>
                  </a:lnTo>
                  <a:lnTo>
                    <a:pt x="9876" y="677879"/>
                  </a:lnTo>
                  <a:lnTo>
                    <a:pt x="0" y="628904"/>
                  </a:lnTo>
                  <a:lnTo>
                    <a:pt x="0" y="125857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7678928" y="4989957"/>
            <a:ext cx="899160" cy="666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065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FFFFFF"/>
                </a:solidFill>
                <a:latin typeface="Source Sans 3"/>
                <a:cs typeface="Source Sans 3"/>
              </a:rPr>
              <a:t>Physical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10" b="1">
                <a:solidFill>
                  <a:srgbClr val="FFFFFF"/>
                </a:solidFill>
                <a:latin typeface="Source Sans 3"/>
                <a:cs typeface="Source Sans 3"/>
              </a:rPr>
              <a:t>Separation</a:t>
            </a:r>
            <a:endParaRPr sz="1400">
              <a:latin typeface="Source Sans 3"/>
              <a:cs typeface="Source Sans 3"/>
            </a:endParaRPr>
          </a:p>
          <a:p>
            <a:pPr marL="79375">
              <a:lnSpc>
                <a:spcPct val="100000"/>
              </a:lnSpc>
            </a:pP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(adsorption</a:t>
            </a:r>
            <a:r>
              <a:rPr dirty="0" sz="1400" spc="-10">
                <a:solidFill>
                  <a:srgbClr val="FFFFFF"/>
                </a:solidFill>
                <a:latin typeface="Source Sans 3"/>
                <a:cs typeface="Source Sans 3"/>
              </a:rPr>
              <a:t>)</a:t>
            </a:r>
            <a:endParaRPr sz="1400">
              <a:latin typeface="Source Sans 3"/>
              <a:cs typeface="Source Sans 3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8999093" y="4943475"/>
            <a:ext cx="1002030" cy="780415"/>
            <a:chOff x="8999093" y="4943475"/>
            <a:chExt cx="1002030" cy="780415"/>
          </a:xfrm>
        </p:grpSpPr>
        <p:sp>
          <p:nvSpPr>
            <p:cNvPr id="31" name="object 31"/>
            <p:cNvSpPr/>
            <p:nvPr/>
          </p:nvSpPr>
          <p:spPr>
            <a:xfrm>
              <a:off x="9011793" y="4956175"/>
              <a:ext cx="976630" cy="755015"/>
            </a:xfrm>
            <a:custGeom>
              <a:avLst/>
              <a:gdLst/>
              <a:ahLst/>
              <a:cxnLst/>
              <a:rect l="l" t="t" r="r" b="b"/>
              <a:pathLst>
                <a:path w="976629" h="755014">
                  <a:moveTo>
                    <a:pt x="850772" y="0"/>
                  </a:moveTo>
                  <a:lnTo>
                    <a:pt x="125730" y="0"/>
                  </a:lnTo>
                  <a:lnTo>
                    <a:pt x="76777" y="9876"/>
                  </a:lnTo>
                  <a:lnTo>
                    <a:pt x="36814" y="36814"/>
                  </a:lnTo>
                  <a:lnTo>
                    <a:pt x="9876" y="76777"/>
                  </a:lnTo>
                  <a:lnTo>
                    <a:pt x="0" y="125730"/>
                  </a:lnTo>
                  <a:lnTo>
                    <a:pt x="0" y="628904"/>
                  </a:lnTo>
                  <a:lnTo>
                    <a:pt x="9876" y="677859"/>
                  </a:lnTo>
                  <a:lnTo>
                    <a:pt x="36814" y="717840"/>
                  </a:lnTo>
                  <a:lnTo>
                    <a:pt x="76777" y="744798"/>
                  </a:lnTo>
                  <a:lnTo>
                    <a:pt x="125730" y="754684"/>
                  </a:lnTo>
                  <a:lnTo>
                    <a:pt x="850772" y="754684"/>
                  </a:lnTo>
                  <a:lnTo>
                    <a:pt x="899745" y="744798"/>
                  </a:lnTo>
                  <a:lnTo>
                    <a:pt x="939752" y="717840"/>
                  </a:lnTo>
                  <a:lnTo>
                    <a:pt x="966733" y="677859"/>
                  </a:lnTo>
                  <a:lnTo>
                    <a:pt x="976630" y="628904"/>
                  </a:lnTo>
                  <a:lnTo>
                    <a:pt x="976630" y="125730"/>
                  </a:lnTo>
                  <a:lnTo>
                    <a:pt x="966733" y="76777"/>
                  </a:lnTo>
                  <a:lnTo>
                    <a:pt x="939752" y="36814"/>
                  </a:lnTo>
                  <a:lnTo>
                    <a:pt x="899745" y="9876"/>
                  </a:lnTo>
                  <a:lnTo>
                    <a:pt x="850772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9011793" y="4956175"/>
              <a:ext cx="976630" cy="755015"/>
            </a:xfrm>
            <a:custGeom>
              <a:avLst/>
              <a:gdLst/>
              <a:ahLst/>
              <a:cxnLst/>
              <a:rect l="l" t="t" r="r" b="b"/>
              <a:pathLst>
                <a:path w="976629" h="755014">
                  <a:moveTo>
                    <a:pt x="0" y="125730"/>
                  </a:moveTo>
                  <a:lnTo>
                    <a:pt x="9876" y="76777"/>
                  </a:lnTo>
                  <a:lnTo>
                    <a:pt x="36814" y="36814"/>
                  </a:lnTo>
                  <a:lnTo>
                    <a:pt x="76777" y="9876"/>
                  </a:lnTo>
                  <a:lnTo>
                    <a:pt x="125730" y="0"/>
                  </a:lnTo>
                  <a:lnTo>
                    <a:pt x="850772" y="0"/>
                  </a:lnTo>
                  <a:lnTo>
                    <a:pt x="899745" y="9876"/>
                  </a:lnTo>
                  <a:lnTo>
                    <a:pt x="939752" y="36814"/>
                  </a:lnTo>
                  <a:lnTo>
                    <a:pt x="966733" y="76777"/>
                  </a:lnTo>
                  <a:lnTo>
                    <a:pt x="976630" y="125730"/>
                  </a:lnTo>
                  <a:lnTo>
                    <a:pt x="976630" y="628904"/>
                  </a:lnTo>
                  <a:lnTo>
                    <a:pt x="966733" y="677859"/>
                  </a:lnTo>
                  <a:lnTo>
                    <a:pt x="939752" y="717840"/>
                  </a:lnTo>
                  <a:lnTo>
                    <a:pt x="899745" y="744798"/>
                  </a:lnTo>
                  <a:lnTo>
                    <a:pt x="850772" y="754684"/>
                  </a:lnTo>
                  <a:lnTo>
                    <a:pt x="125730" y="754684"/>
                  </a:lnTo>
                  <a:lnTo>
                    <a:pt x="76777" y="744798"/>
                  </a:lnTo>
                  <a:lnTo>
                    <a:pt x="36814" y="717840"/>
                  </a:lnTo>
                  <a:lnTo>
                    <a:pt x="9876" y="677859"/>
                  </a:lnTo>
                  <a:lnTo>
                    <a:pt x="0" y="628904"/>
                  </a:lnTo>
                  <a:lnTo>
                    <a:pt x="0" y="125730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9051417" y="5014086"/>
            <a:ext cx="899160" cy="622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FFFFFF"/>
                </a:solidFill>
                <a:latin typeface="Source Sans 3"/>
                <a:cs typeface="Source Sans 3"/>
              </a:rPr>
              <a:t>Cryogenic</a:t>
            </a:r>
            <a:endParaRPr sz="1400">
              <a:latin typeface="Source Sans 3"/>
              <a:cs typeface="Source Sans 3"/>
            </a:endParaRPr>
          </a:p>
          <a:p>
            <a:pPr algn="ctr">
              <a:lnSpc>
                <a:spcPct val="100000"/>
              </a:lnSpc>
            </a:pPr>
            <a:r>
              <a:rPr dirty="0" sz="1400" spc="-10" b="1">
                <a:solidFill>
                  <a:srgbClr val="FFFFFF"/>
                </a:solidFill>
                <a:latin typeface="Source Sans 3"/>
                <a:cs typeface="Source Sans 3"/>
              </a:rPr>
              <a:t>Separation</a:t>
            </a:r>
            <a:endParaRPr sz="1400">
              <a:latin typeface="Source Sans 3"/>
              <a:cs typeface="Source Sans 3"/>
            </a:endParaRPr>
          </a:p>
          <a:p>
            <a:pPr algn="ctr" marL="635">
              <a:lnSpc>
                <a:spcPct val="100000"/>
              </a:lnSpc>
              <a:spcBef>
                <a:spcPts val="15"/>
              </a:spcBef>
            </a:pP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(cooling)</a:t>
            </a:r>
            <a:endParaRPr sz="1100">
              <a:latin typeface="Source Sans 3"/>
              <a:cs typeface="Source Sans 3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0371328" y="4942204"/>
            <a:ext cx="1002030" cy="780415"/>
            <a:chOff x="10371328" y="4942204"/>
            <a:chExt cx="1002030" cy="780415"/>
          </a:xfrm>
        </p:grpSpPr>
        <p:sp>
          <p:nvSpPr>
            <p:cNvPr id="35" name="object 35"/>
            <p:cNvSpPr/>
            <p:nvPr/>
          </p:nvSpPr>
          <p:spPr>
            <a:xfrm>
              <a:off x="10384028" y="4954904"/>
              <a:ext cx="976630" cy="755015"/>
            </a:xfrm>
            <a:custGeom>
              <a:avLst/>
              <a:gdLst/>
              <a:ahLst/>
              <a:cxnLst/>
              <a:rect l="l" t="t" r="r" b="b"/>
              <a:pathLst>
                <a:path w="976629" h="755014">
                  <a:moveTo>
                    <a:pt x="850772" y="0"/>
                  </a:moveTo>
                  <a:lnTo>
                    <a:pt x="125730" y="0"/>
                  </a:lnTo>
                  <a:lnTo>
                    <a:pt x="76777" y="9896"/>
                  </a:lnTo>
                  <a:lnTo>
                    <a:pt x="36814" y="36877"/>
                  </a:lnTo>
                  <a:lnTo>
                    <a:pt x="9876" y="76884"/>
                  </a:lnTo>
                  <a:lnTo>
                    <a:pt x="0" y="125857"/>
                  </a:lnTo>
                  <a:lnTo>
                    <a:pt x="0" y="628904"/>
                  </a:lnTo>
                  <a:lnTo>
                    <a:pt x="9876" y="677879"/>
                  </a:lnTo>
                  <a:lnTo>
                    <a:pt x="36814" y="717867"/>
                  </a:lnTo>
                  <a:lnTo>
                    <a:pt x="76777" y="744825"/>
                  </a:lnTo>
                  <a:lnTo>
                    <a:pt x="125730" y="754710"/>
                  </a:lnTo>
                  <a:lnTo>
                    <a:pt x="850772" y="754710"/>
                  </a:lnTo>
                  <a:lnTo>
                    <a:pt x="899745" y="744825"/>
                  </a:lnTo>
                  <a:lnTo>
                    <a:pt x="939752" y="717867"/>
                  </a:lnTo>
                  <a:lnTo>
                    <a:pt x="966733" y="677879"/>
                  </a:lnTo>
                  <a:lnTo>
                    <a:pt x="976630" y="628904"/>
                  </a:lnTo>
                  <a:lnTo>
                    <a:pt x="976630" y="125857"/>
                  </a:lnTo>
                  <a:lnTo>
                    <a:pt x="966733" y="76884"/>
                  </a:lnTo>
                  <a:lnTo>
                    <a:pt x="939752" y="36877"/>
                  </a:lnTo>
                  <a:lnTo>
                    <a:pt x="899745" y="9896"/>
                  </a:lnTo>
                  <a:lnTo>
                    <a:pt x="850772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0384028" y="4954904"/>
              <a:ext cx="976630" cy="755015"/>
            </a:xfrm>
            <a:custGeom>
              <a:avLst/>
              <a:gdLst/>
              <a:ahLst/>
              <a:cxnLst/>
              <a:rect l="l" t="t" r="r" b="b"/>
              <a:pathLst>
                <a:path w="976629" h="755014">
                  <a:moveTo>
                    <a:pt x="0" y="125857"/>
                  </a:moveTo>
                  <a:lnTo>
                    <a:pt x="9876" y="76884"/>
                  </a:lnTo>
                  <a:lnTo>
                    <a:pt x="36814" y="36877"/>
                  </a:lnTo>
                  <a:lnTo>
                    <a:pt x="76777" y="9896"/>
                  </a:lnTo>
                  <a:lnTo>
                    <a:pt x="125730" y="0"/>
                  </a:lnTo>
                  <a:lnTo>
                    <a:pt x="850772" y="0"/>
                  </a:lnTo>
                  <a:lnTo>
                    <a:pt x="899745" y="9896"/>
                  </a:lnTo>
                  <a:lnTo>
                    <a:pt x="939752" y="36877"/>
                  </a:lnTo>
                  <a:lnTo>
                    <a:pt x="966733" y="76884"/>
                  </a:lnTo>
                  <a:lnTo>
                    <a:pt x="976630" y="125857"/>
                  </a:lnTo>
                  <a:lnTo>
                    <a:pt x="976630" y="628904"/>
                  </a:lnTo>
                  <a:lnTo>
                    <a:pt x="966733" y="677879"/>
                  </a:lnTo>
                  <a:lnTo>
                    <a:pt x="939752" y="717867"/>
                  </a:lnTo>
                  <a:lnTo>
                    <a:pt x="899745" y="744825"/>
                  </a:lnTo>
                  <a:lnTo>
                    <a:pt x="850772" y="754710"/>
                  </a:lnTo>
                  <a:lnTo>
                    <a:pt x="125730" y="754710"/>
                  </a:lnTo>
                  <a:lnTo>
                    <a:pt x="76777" y="744825"/>
                  </a:lnTo>
                  <a:lnTo>
                    <a:pt x="36814" y="717867"/>
                  </a:lnTo>
                  <a:lnTo>
                    <a:pt x="9876" y="677879"/>
                  </a:lnTo>
                  <a:lnTo>
                    <a:pt x="0" y="628904"/>
                  </a:lnTo>
                  <a:lnTo>
                    <a:pt x="0" y="125857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10412983" y="5016753"/>
            <a:ext cx="921385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40335" marR="132715" indent="127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FFFFFF"/>
                </a:solidFill>
                <a:latin typeface="Source Sans 3"/>
                <a:cs typeface="Source Sans 3"/>
              </a:rPr>
              <a:t>Calcium Looping</a:t>
            </a:r>
            <a:endParaRPr sz="1400">
              <a:latin typeface="Source Sans 3"/>
              <a:cs typeface="Source Sans 3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dirty="0" sz="1050" spc="-10">
                <a:solidFill>
                  <a:srgbClr val="FFFFFF"/>
                </a:solidFill>
                <a:latin typeface="Source Sans 3"/>
                <a:cs typeface="Source Sans 3"/>
              </a:rPr>
              <a:t>(mineralization)</a:t>
            </a:r>
            <a:endParaRPr sz="1050">
              <a:latin typeface="Source Sans 3"/>
              <a:cs typeface="Source Sans 3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280659" y="3237864"/>
            <a:ext cx="5629910" cy="1720214"/>
            <a:chOff x="5280659" y="3237864"/>
            <a:chExt cx="5629910" cy="1720214"/>
          </a:xfrm>
        </p:grpSpPr>
        <p:sp>
          <p:nvSpPr>
            <p:cNvPr id="39" name="object 39"/>
            <p:cNvSpPr/>
            <p:nvPr/>
          </p:nvSpPr>
          <p:spPr>
            <a:xfrm>
              <a:off x="5311774" y="4582667"/>
              <a:ext cx="5553710" cy="17145"/>
            </a:xfrm>
            <a:custGeom>
              <a:avLst/>
              <a:gdLst/>
              <a:ahLst/>
              <a:cxnLst/>
              <a:rect l="l" t="t" r="r" b="b"/>
              <a:pathLst>
                <a:path w="5553709" h="17145">
                  <a:moveTo>
                    <a:pt x="5553583" y="16891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280660" y="4255642"/>
              <a:ext cx="5629910" cy="702310"/>
            </a:xfrm>
            <a:custGeom>
              <a:avLst/>
              <a:gdLst/>
              <a:ahLst/>
              <a:cxnLst/>
              <a:rect l="l" t="t" r="r" b="b"/>
              <a:pathLst>
                <a:path w="5629909" h="702310">
                  <a:moveTo>
                    <a:pt x="76200" y="608965"/>
                  </a:moveTo>
                  <a:lnTo>
                    <a:pt x="50800" y="608965"/>
                  </a:lnTo>
                  <a:lnTo>
                    <a:pt x="50800" y="337185"/>
                  </a:lnTo>
                  <a:lnTo>
                    <a:pt x="25400" y="337185"/>
                  </a:lnTo>
                  <a:lnTo>
                    <a:pt x="25400" y="608965"/>
                  </a:lnTo>
                  <a:lnTo>
                    <a:pt x="0" y="608965"/>
                  </a:lnTo>
                  <a:lnTo>
                    <a:pt x="38100" y="685165"/>
                  </a:lnTo>
                  <a:lnTo>
                    <a:pt x="69850" y="621665"/>
                  </a:lnTo>
                  <a:lnTo>
                    <a:pt x="76200" y="608965"/>
                  </a:lnTo>
                  <a:close/>
                </a:path>
                <a:path w="5629909" h="702310">
                  <a:moveTo>
                    <a:pt x="1530477" y="608965"/>
                  </a:moveTo>
                  <a:lnTo>
                    <a:pt x="1505077" y="608965"/>
                  </a:lnTo>
                  <a:lnTo>
                    <a:pt x="1505077" y="337185"/>
                  </a:lnTo>
                  <a:lnTo>
                    <a:pt x="1479677" y="337185"/>
                  </a:lnTo>
                  <a:lnTo>
                    <a:pt x="1479677" y="608965"/>
                  </a:lnTo>
                  <a:lnTo>
                    <a:pt x="1454277" y="608965"/>
                  </a:lnTo>
                  <a:lnTo>
                    <a:pt x="1492377" y="685165"/>
                  </a:lnTo>
                  <a:lnTo>
                    <a:pt x="1524127" y="621665"/>
                  </a:lnTo>
                  <a:lnTo>
                    <a:pt x="1530477" y="608965"/>
                  </a:lnTo>
                  <a:close/>
                </a:path>
                <a:path w="5629909" h="702310">
                  <a:moveTo>
                    <a:pt x="2885186" y="623062"/>
                  </a:moveTo>
                  <a:lnTo>
                    <a:pt x="2859786" y="623062"/>
                  </a:lnTo>
                  <a:lnTo>
                    <a:pt x="2859786" y="0"/>
                  </a:lnTo>
                  <a:lnTo>
                    <a:pt x="2834386" y="0"/>
                  </a:lnTo>
                  <a:lnTo>
                    <a:pt x="2834386" y="623062"/>
                  </a:lnTo>
                  <a:lnTo>
                    <a:pt x="2808986" y="623062"/>
                  </a:lnTo>
                  <a:lnTo>
                    <a:pt x="2847086" y="699262"/>
                  </a:lnTo>
                  <a:lnTo>
                    <a:pt x="2878836" y="635762"/>
                  </a:lnTo>
                  <a:lnTo>
                    <a:pt x="2885186" y="623062"/>
                  </a:lnTo>
                  <a:close/>
                </a:path>
                <a:path w="5629909" h="702310">
                  <a:moveTo>
                    <a:pt x="4257548" y="625983"/>
                  </a:moveTo>
                  <a:lnTo>
                    <a:pt x="4232148" y="625983"/>
                  </a:lnTo>
                  <a:lnTo>
                    <a:pt x="4232148" y="345694"/>
                  </a:lnTo>
                  <a:lnTo>
                    <a:pt x="4206748" y="345694"/>
                  </a:lnTo>
                  <a:lnTo>
                    <a:pt x="4206748" y="625983"/>
                  </a:lnTo>
                  <a:lnTo>
                    <a:pt x="4181348" y="625983"/>
                  </a:lnTo>
                  <a:lnTo>
                    <a:pt x="4219448" y="702183"/>
                  </a:lnTo>
                  <a:lnTo>
                    <a:pt x="4251198" y="638683"/>
                  </a:lnTo>
                  <a:lnTo>
                    <a:pt x="4257548" y="625983"/>
                  </a:lnTo>
                  <a:close/>
                </a:path>
                <a:path w="5629909" h="702310">
                  <a:moveTo>
                    <a:pt x="5629783" y="623062"/>
                  </a:moveTo>
                  <a:lnTo>
                    <a:pt x="5604383" y="623062"/>
                  </a:lnTo>
                  <a:lnTo>
                    <a:pt x="5604383" y="345694"/>
                  </a:lnTo>
                  <a:lnTo>
                    <a:pt x="5578983" y="345694"/>
                  </a:lnTo>
                  <a:lnTo>
                    <a:pt x="5578983" y="623062"/>
                  </a:lnTo>
                  <a:lnTo>
                    <a:pt x="5553583" y="623062"/>
                  </a:lnTo>
                  <a:lnTo>
                    <a:pt x="5591683" y="699262"/>
                  </a:lnTo>
                  <a:lnTo>
                    <a:pt x="5623433" y="635762"/>
                  </a:lnTo>
                  <a:lnTo>
                    <a:pt x="5629783" y="6230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9222613" y="3237864"/>
              <a:ext cx="579755" cy="454025"/>
            </a:xfrm>
            <a:custGeom>
              <a:avLst/>
              <a:gdLst/>
              <a:ahLst/>
              <a:cxnLst/>
              <a:rect l="l" t="t" r="r" b="b"/>
              <a:pathLst>
                <a:path w="579754" h="454025">
                  <a:moveTo>
                    <a:pt x="76200" y="377825"/>
                  </a:moveTo>
                  <a:lnTo>
                    <a:pt x="0" y="415925"/>
                  </a:lnTo>
                  <a:lnTo>
                    <a:pt x="76200" y="454025"/>
                  </a:lnTo>
                  <a:lnTo>
                    <a:pt x="76200" y="377825"/>
                  </a:lnTo>
                  <a:close/>
                </a:path>
                <a:path w="579754" h="454025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  <a:path w="579754" h="454025">
                  <a:moveTo>
                    <a:pt x="300228" y="403225"/>
                  </a:moveTo>
                  <a:lnTo>
                    <a:pt x="97028" y="403225"/>
                  </a:lnTo>
                  <a:lnTo>
                    <a:pt x="97028" y="428625"/>
                  </a:lnTo>
                  <a:lnTo>
                    <a:pt x="300228" y="428625"/>
                  </a:lnTo>
                  <a:lnTo>
                    <a:pt x="300228" y="403225"/>
                  </a:lnTo>
                  <a:close/>
                </a:path>
                <a:path w="579754" h="454025">
                  <a:moveTo>
                    <a:pt x="300228" y="25400"/>
                  </a:moveTo>
                  <a:lnTo>
                    <a:pt x="97028" y="25400"/>
                  </a:lnTo>
                  <a:lnTo>
                    <a:pt x="97028" y="50800"/>
                  </a:lnTo>
                  <a:lnTo>
                    <a:pt x="300228" y="50800"/>
                  </a:lnTo>
                  <a:lnTo>
                    <a:pt x="300228" y="25400"/>
                  </a:lnTo>
                  <a:close/>
                </a:path>
                <a:path w="579754" h="454025">
                  <a:moveTo>
                    <a:pt x="579628" y="403225"/>
                  </a:moveTo>
                  <a:lnTo>
                    <a:pt x="376428" y="403225"/>
                  </a:lnTo>
                  <a:lnTo>
                    <a:pt x="376428" y="428625"/>
                  </a:lnTo>
                  <a:lnTo>
                    <a:pt x="579628" y="428625"/>
                  </a:lnTo>
                  <a:lnTo>
                    <a:pt x="579628" y="403225"/>
                  </a:lnTo>
                  <a:close/>
                </a:path>
                <a:path w="579754" h="454025">
                  <a:moveTo>
                    <a:pt x="579628" y="25400"/>
                  </a:moveTo>
                  <a:lnTo>
                    <a:pt x="376428" y="25400"/>
                  </a:lnTo>
                  <a:lnTo>
                    <a:pt x="376428" y="50800"/>
                  </a:lnTo>
                  <a:lnTo>
                    <a:pt x="579628" y="50800"/>
                  </a:lnTo>
                  <a:lnTo>
                    <a:pt x="579628" y="254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9945116" y="3146247"/>
            <a:ext cx="1955164" cy="10610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195"/>
              </a:lnSpc>
              <a:spcBef>
                <a:spcPts val="105"/>
              </a:spcBef>
            </a:pPr>
            <a:r>
              <a:rPr dirty="0" sz="1050" b="1">
                <a:solidFill>
                  <a:srgbClr val="C00000"/>
                </a:solidFill>
                <a:latin typeface="Source Sans 3"/>
                <a:cs typeface="Source Sans 3"/>
              </a:rPr>
              <a:t>Propulsion</a:t>
            </a:r>
            <a:r>
              <a:rPr dirty="0" sz="1050" spc="-10" b="1">
                <a:solidFill>
                  <a:srgbClr val="C00000"/>
                </a:solidFill>
                <a:latin typeface="Source Sans 3"/>
                <a:cs typeface="Source Sans 3"/>
              </a:rPr>
              <a:t> Engine(s)</a:t>
            </a:r>
            <a:r>
              <a:rPr dirty="0" sz="1050" b="1">
                <a:solidFill>
                  <a:srgbClr val="C00000"/>
                </a:solidFill>
                <a:latin typeface="Source Sans 3"/>
                <a:cs typeface="Source Sans 3"/>
              </a:rPr>
              <a:t> </a:t>
            </a:r>
            <a:r>
              <a:rPr dirty="0" sz="1050" spc="-10">
                <a:solidFill>
                  <a:srgbClr val="C00000"/>
                </a:solidFill>
                <a:latin typeface="Source Sans 3"/>
                <a:cs typeface="Source Sans 3"/>
              </a:rPr>
              <a:t>Exhaust</a:t>
            </a:r>
            <a:endParaRPr sz="1050">
              <a:latin typeface="Source Sans 3"/>
              <a:cs typeface="Source Sans 3"/>
            </a:endParaRPr>
          </a:p>
          <a:p>
            <a:pPr marL="12700">
              <a:lnSpc>
                <a:spcPts val="1195"/>
              </a:lnSpc>
            </a:pPr>
            <a:r>
              <a:rPr dirty="0" sz="1050" spc="-10">
                <a:solidFill>
                  <a:srgbClr val="C00000"/>
                </a:solidFill>
                <a:latin typeface="Source Sans 3"/>
                <a:cs typeface="Source Sans 3"/>
              </a:rPr>
              <a:t>Gases</a:t>
            </a:r>
            <a:endParaRPr sz="105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dirty="0" sz="1050" b="1">
                <a:solidFill>
                  <a:srgbClr val="C00000"/>
                </a:solidFill>
                <a:latin typeface="Source Sans 3"/>
                <a:cs typeface="Source Sans 3"/>
              </a:rPr>
              <a:t>Auxiliary</a:t>
            </a:r>
            <a:r>
              <a:rPr dirty="0" sz="1050" spc="-45" b="1">
                <a:solidFill>
                  <a:srgbClr val="C00000"/>
                </a:solidFill>
                <a:latin typeface="Source Sans 3"/>
                <a:cs typeface="Source Sans 3"/>
              </a:rPr>
              <a:t> </a:t>
            </a:r>
            <a:r>
              <a:rPr dirty="0" sz="1050" b="1">
                <a:solidFill>
                  <a:srgbClr val="C00000"/>
                </a:solidFill>
                <a:latin typeface="Source Sans 3"/>
                <a:cs typeface="Source Sans 3"/>
              </a:rPr>
              <a:t>Engine(s)</a:t>
            </a:r>
            <a:r>
              <a:rPr dirty="0" sz="1050" spc="-15" b="1">
                <a:solidFill>
                  <a:srgbClr val="C00000"/>
                </a:solidFill>
                <a:latin typeface="Source Sans 3"/>
                <a:cs typeface="Source Sans 3"/>
              </a:rPr>
              <a:t> </a:t>
            </a:r>
            <a:r>
              <a:rPr dirty="0" sz="1050">
                <a:solidFill>
                  <a:srgbClr val="C00000"/>
                </a:solidFill>
                <a:latin typeface="Source Sans 3"/>
                <a:cs typeface="Source Sans 3"/>
              </a:rPr>
              <a:t>Exhaust</a:t>
            </a:r>
            <a:r>
              <a:rPr dirty="0" sz="1050" spc="-50">
                <a:solidFill>
                  <a:srgbClr val="C00000"/>
                </a:solidFill>
                <a:latin typeface="Source Sans 3"/>
                <a:cs typeface="Source Sans 3"/>
              </a:rPr>
              <a:t> </a:t>
            </a:r>
            <a:r>
              <a:rPr dirty="0" sz="1050" spc="-20">
                <a:solidFill>
                  <a:srgbClr val="C00000"/>
                </a:solidFill>
                <a:latin typeface="Source Sans 3"/>
                <a:cs typeface="Source Sans 3"/>
              </a:rPr>
              <a:t>Gases</a:t>
            </a:r>
            <a:endParaRPr sz="1050">
              <a:latin typeface="Source Sans 3"/>
              <a:cs typeface="Source Sans 3"/>
            </a:endParaRPr>
          </a:p>
          <a:p>
            <a:pPr marL="12700">
              <a:lnSpc>
                <a:spcPts val="1195"/>
              </a:lnSpc>
              <a:spcBef>
                <a:spcPts val="1030"/>
              </a:spcBef>
            </a:pPr>
            <a:r>
              <a:rPr dirty="0" sz="1050" spc="-10" b="1">
                <a:solidFill>
                  <a:srgbClr val="C00000"/>
                </a:solidFill>
                <a:latin typeface="Source Sans 3"/>
                <a:cs typeface="Source Sans 3"/>
              </a:rPr>
              <a:t>Oil-</a:t>
            </a:r>
            <a:r>
              <a:rPr dirty="0" sz="1050" b="1">
                <a:solidFill>
                  <a:srgbClr val="C00000"/>
                </a:solidFill>
                <a:latin typeface="Source Sans 3"/>
                <a:cs typeface="Source Sans 3"/>
              </a:rPr>
              <a:t>Fired</a:t>
            </a:r>
            <a:r>
              <a:rPr dirty="0" sz="1050" spc="-30" b="1">
                <a:solidFill>
                  <a:srgbClr val="C00000"/>
                </a:solidFill>
                <a:latin typeface="Source Sans 3"/>
                <a:cs typeface="Source Sans 3"/>
              </a:rPr>
              <a:t> </a:t>
            </a:r>
            <a:r>
              <a:rPr dirty="0" sz="1050" b="1">
                <a:solidFill>
                  <a:srgbClr val="C00000"/>
                </a:solidFill>
                <a:latin typeface="Source Sans 3"/>
                <a:cs typeface="Source Sans 3"/>
              </a:rPr>
              <a:t>Auxiliary</a:t>
            </a:r>
            <a:r>
              <a:rPr dirty="0" sz="1050" spc="-5" b="1">
                <a:solidFill>
                  <a:srgbClr val="C00000"/>
                </a:solidFill>
                <a:latin typeface="Source Sans 3"/>
                <a:cs typeface="Source Sans 3"/>
              </a:rPr>
              <a:t> </a:t>
            </a:r>
            <a:r>
              <a:rPr dirty="0" sz="1050" spc="-10" b="1">
                <a:solidFill>
                  <a:srgbClr val="C00000"/>
                </a:solidFill>
                <a:latin typeface="Source Sans 3"/>
                <a:cs typeface="Source Sans 3"/>
              </a:rPr>
              <a:t>Boiler(s)</a:t>
            </a:r>
            <a:endParaRPr sz="1050">
              <a:latin typeface="Source Sans 3"/>
              <a:cs typeface="Source Sans 3"/>
            </a:endParaRPr>
          </a:p>
          <a:p>
            <a:pPr marL="12700">
              <a:lnSpc>
                <a:spcPts val="1195"/>
              </a:lnSpc>
            </a:pPr>
            <a:r>
              <a:rPr dirty="0" sz="1050">
                <a:solidFill>
                  <a:srgbClr val="C00000"/>
                </a:solidFill>
                <a:latin typeface="Source Sans 3"/>
                <a:cs typeface="Source Sans 3"/>
              </a:rPr>
              <a:t>Exhaust</a:t>
            </a:r>
            <a:r>
              <a:rPr dirty="0" sz="1050" spc="-40">
                <a:solidFill>
                  <a:srgbClr val="C00000"/>
                </a:solidFill>
                <a:latin typeface="Source Sans 3"/>
                <a:cs typeface="Source Sans 3"/>
              </a:rPr>
              <a:t> </a:t>
            </a:r>
            <a:r>
              <a:rPr dirty="0" sz="1050" spc="-10">
                <a:solidFill>
                  <a:srgbClr val="C00000"/>
                </a:solidFill>
                <a:latin typeface="Source Sans 3"/>
                <a:cs typeface="Source Sans 3"/>
              </a:rPr>
              <a:t>Gases</a:t>
            </a:r>
            <a:endParaRPr sz="1050">
              <a:latin typeface="Source Sans 3"/>
              <a:cs typeface="Source Sans 3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1253007" y="2858897"/>
            <a:ext cx="10757535" cy="3107055"/>
            <a:chOff x="1253007" y="2858897"/>
            <a:chExt cx="10757535" cy="3107055"/>
          </a:xfrm>
        </p:grpSpPr>
        <p:sp>
          <p:nvSpPr>
            <p:cNvPr id="44" name="object 44"/>
            <p:cNvSpPr/>
            <p:nvPr/>
          </p:nvSpPr>
          <p:spPr>
            <a:xfrm>
              <a:off x="9222613" y="3975861"/>
              <a:ext cx="579755" cy="76200"/>
            </a:xfrm>
            <a:custGeom>
              <a:avLst/>
              <a:gdLst/>
              <a:ahLst/>
              <a:cxnLst/>
              <a:rect l="l" t="t" r="r" b="b"/>
              <a:pathLst>
                <a:path w="579754" h="76200">
                  <a:moveTo>
                    <a:pt x="579627" y="25400"/>
                  </a:moveTo>
                  <a:lnTo>
                    <a:pt x="376427" y="25400"/>
                  </a:lnTo>
                  <a:lnTo>
                    <a:pt x="376427" y="50800"/>
                  </a:lnTo>
                  <a:lnTo>
                    <a:pt x="579627" y="50800"/>
                  </a:lnTo>
                  <a:lnTo>
                    <a:pt x="579627" y="25400"/>
                  </a:lnTo>
                  <a:close/>
                </a:path>
                <a:path w="579754" h="76200">
                  <a:moveTo>
                    <a:pt x="300227" y="25400"/>
                  </a:moveTo>
                  <a:lnTo>
                    <a:pt x="97027" y="25400"/>
                  </a:lnTo>
                  <a:lnTo>
                    <a:pt x="97027" y="50800"/>
                  </a:lnTo>
                  <a:lnTo>
                    <a:pt x="300227" y="50800"/>
                  </a:lnTo>
                  <a:lnTo>
                    <a:pt x="300227" y="25400"/>
                  </a:lnTo>
                  <a:close/>
                </a:path>
                <a:path w="579754" h="76200">
                  <a:moveTo>
                    <a:pt x="76199" y="0"/>
                  </a:moveTo>
                  <a:lnTo>
                    <a:pt x="0" y="38100"/>
                  </a:lnTo>
                  <a:lnTo>
                    <a:pt x="76199" y="76200"/>
                  </a:lnTo>
                  <a:lnTo>
                    <a:pt x="7619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575175" y="2865247"/>
              <a:ext cx="7429500" cy="3094355"/>
            </a:xfrm>
            <a:custGeom>
              <a:avLst/>
              <a:gdLst/>
              <a:ahLst/>
              <a:cxnLst/>
              <a:rect l="l" t="t" r="r" b="b"/>
              <a:pathLst>
                <a:path w="7429500" h="3094354">
                  <a:moveTo>
                    <a:pt x="0" y="515620"/>
                  </a:moveTo>
                  <a:lnTo>
                    <a:pt x="2107" y="468693"/>
                  </a:lnTo>
                  <a:lnTo>
                    <a:pt x="8308" y="422945"/>
                  </a:lnTo>
                  <a:lnTo>
                    <a:pt x="18421" y="378559"/>
                  </a:lnTo>
                  <a:lnTo>
                    <a:pt x="32263" y="335717"/>
                  </a:lnTo>
                  <a:lnTo>
                    <a:pt x="49654" y="294601"/>
                  </a:lnTo>
                  <a:lnTo>
                    <a:pt x="70409" y="255392"/>
                  </a:lnTo>
                  <a:lnTo>
                    <a:pt x="94349" y="218273"/>
                  </a:lnTo>
                  <a:lnTo>
                    <a:pt x="121290" y="183427"/>
                  </a:lnTo>
                  <a:lnTo>
                    <a:pt x="151050" y="151034"/>
                  </a:lnTo>
                  <a:lnTo>
                    <a:pt x="183448" y="121278"/>
                  </a:lnTo>
                  <a:lnTo>
                    <a:pt x="218302" y="94341"/>
                  </a:lnTo>
                  <a:lnTo>
                    <a:pt x="255429" y="70405"/>
                  </a:lnTo>
                  <a:lnTo>
                    <a:pt x="294648" y="49651"/>
                  </a:lnTo>
                  <a:lnTo>
                    <a:pt x="335777" y="32262"/>
                  </a:lnTo>
                  <a:lnTo>
                    <a:pt x="378633" y="18420"/>
                  </a:lnTo>
                  <a:lnTo>
                    <a:pt x="423035" y="8308"/>
                  </a:lnTo>
                  <a:lnTo>
                    <a:pt x="468800" y="2107"/>
                  </a:lnTo>
                  <a:lnTo>
                    <a:pt x="515747" y="0"/>
                  </a:lnTo>
                  <a:lnTo>
                    <a:pt x="6913372" y="0"/>
                  </a:lnTo>
                  <a:lnTo>
                    <a:pt x="6960298" y="2107"/>
                  </a:lnTo>
                  <a:lnTo>
                    <a:pt x="7006046" y="8308"/>
                  </a:lnTo>
                  <a:lnTo>
                    <a:pt x="7050432" y="18420"/>
                  </a:lnTo>
                  <a:lnTo>
                    <a:pt x="7093274" y="32262"/>
                  </a:lnTo>
                  <a:lnTo>
                    <a:pt x="7134390" y="49651"/>
                  </a:lnTo>
                  <a:lnTo>
                    <a:pt x="7173599" y="70405"/>
                  </a:lnTo>
                  <a:lnTo>
                    <a:pt x="7210718" y="94341"/>
                  </a:lnTo>
                  <a:lnTo>
                    <a:pt x="7245564" y="121278"/>
                  </a:lnTo>
                  <a:lnTo>
                    <a:pt x="7277957" y="151034"/>
                  </a:lnTo>
                  <a:lnTo>
                    <a:pt x="7307713" y="183427"/>
                  </a:lnTo>
                  <a:lnTo>
                    <a:pt x="7334650" y="218273"/>
                  </a:lnTo>
                  <a:lnTo>
                    <a:pt x="7358586" y="255392"/>
                  </a:lnTo>
                  <a:lnTo>
                    <a:pt x="7379340" y="294601"/>
                  </a:lnTo>
                  <a:lnTo>
                    <a:pt x="7396729" y="335717"/>
                  </a:lnTo>
                  <a:lnTo>
                    <a:pt x="7410571" y="378559"/>
                  </a:lnTo>
                  <a:lnTo>
                    <a:pt x="7420683" y="422945"/>
                  </a:lnTo>
                  <a:lnTo>
                    <a:pt x="7426884" y="468693"/>
                  </a:lnTo>
                  <a:lnTo>
                    <a:pt x="7428992" y="515620"/>
                  </a:lnTo>
                  <a:lnTo>
                    <a:pt x="7428992" y="2578227"/>
                  </a:lnTo>
                  <a:lnTo>
                    <a:pt x="7426884" y="2625173"/>
                  </a:lnTo>
                  <a:lnTo>
                    <a:pt x="7420683" y="2670938"/>
                  </a:lnTo>
                  <a:lnTo>
                    <a:pt x="7410571" y="2715339"/>
                  </a:lnTo>
                  <a:lnTo>
                    <a:pt x="7396729" y="2758195"/>
                  </a:lnTo>
                  <a:lnTo>
                    <a:pt x="7379340" y="2799322"/>
                  </a:lnTo>
                  <a:lnTo>
                    <a:pt x="7358586" y="2838540"/>
                  </a:lnTo>
                  <a:lnTo>
                    <a:pt x="7334650" y="2875667"/>
                  </a:lnTo>
                  <a:lnTo>
                    <a:pt x="7307713" y="2910519"/>
                  </a:lnTo>
                  <a:lnTo>
                    <a:pt x="7277957" y="2942917"/>
                  </a:lnTo>
                  <a:lnTo>
                    <a:pt x="7245564" y="2972676"/>
                  </a:lnTo>
                  <a:lnTo>
                    <a:pt x="7210718" y="2999616"/>
                  </a:lnTo>
                  <a:lnTo>
                    <a:pt x="7173599" y="3023554"/>
                  </a:lnTo>
                  <a:lnTo>
                    <a:pt x="7134390" y="3044309"/>
                  </a:lnTo>
                  <a:lnTo>
                    <a:pt x="7093274" y="3061698"/>
                  </a:lnTo>
                  <a:lnTo>
                    <a:pt x="7050432" y="3075540"/>
                  </a:lnTo>
                  <a:lnTo>
                    <a:pt x="7006046" y="3085653"/>
                  </a:lnTo>
                  <a:lnTo>
                    <a:pt x="6960298" y="3091853"/>
                  </a:lnTo>
                  <a:lnTo>
                    <a:pt x="6913372" y="3093961"/>
                  </a:lnTo>
                  <a:lnTo>
                    <a:pt x="515747" y="3093961"/>
                  </a:lnTo>
                  <a:lnTo>
                    <a:pt x="468800" y="3091853"/>
                  </a:lnTo>
                  <a:lnTo>
                    <a:pt x="423035" y="3085653"/>
                  </a:lnTo>
                  <a:lnTo>
                    <a:pt x="378633" y="3075540"/>
                  </a:lnTo>
                  <a:lnTo>
                    <a:pt x="335777" y="3061698"/>
                  </a:lnTo>
                  <a:lnTo>
                    <a:pt x="294648" y="3044309"/>
                  </a:lnTo>
                  <a:lnTo>
                    <a:pt x="255429" y="3023554"/>
                  </a:lnTo>
                  <a:lnTo>
                    <a:pt x="218302" y="2999616"/>
                  </a:lnTo>
                  <a:lnTo>
                    <a:pt x="183448" y="2972676"/>
                  </a:lnTo>
                  <a:lnTo>
                    <a:pt x="151050" y="2942917"/>
                  </a:lnTo>
                  <a:lnTo>
                    <a:pt x="121290" y="2910519"/>
                  </a:lnTo>
                  <a:lnTo>
                    <a:pt x="94349" y="2875667"/>
                  </a:lnTo>
                  <a:lnTo>
                    <a:pt x="70409" y="2838540"/>
                  </a:lnTo>
                  <a:lnTo>
                    <a:pt x="49654" y="2799322"/>
                  </a:lnTo>
                  <a:lnTo>
                    <a:pt x="32263" y="2758195"/>
                  </a:lnTo>
                  <a:lnTo>
                    <a:pt x="18421" y="2715339"/>
                  </a:lnTo>
                  <a:lnTo>
                    <a:pt x="8308" y="2670938"/>
                  </a:lnTo>
                  <a:lnTo>
                    <a:pt x="2107" y="2625173"/>
                  </a:lnTo>
                  <a:lnTo>
                    <a:pt x="0" y="2578227"/>
                  </a:lnTo>
                  <a:lnTo>
                    <a:pt x="0" y="515620"/>
                  </a:lnTo>
                  <a:close/>
                </a:path>
              </a:pathLst>
            </a:custGeom>
            <a:ln w="12700">
              <a:solidFill>
                <a:srgbClr val="04AA9E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265707" y="3091561"/>
              <a:ext cx="1835150" cy="1169670"/>
            </a:xfrm>
            <a:custGeom>
              <a:avLst/>
              <a:gdLst/>
              <a:ahLst/>
              <a:cxnLst/>
              <a:rect l="l" t="t" r="r" b="b"/>
              <a:pathLst>
                <a:path w="1835150" h="1169670">
                  <a:moveTo>
                    <a:pt x="1640306" y="0"/>
                  </a:moveTo>
                  <a:lnTo>
                    <a:pt x="194919" y="0"/>
                  </a:lnTo>
                  <a:lnTo>
                    <a:pt x="150212" y="5147"/>
                  </a:lnTo>
                  <a:lnTo>
                    <a:pt x="109179" y="19809"/>
                  </a:lnTo>
                  <a:lnTo>
                    <a:pt x="72988" y="42817"/>
                  </a:lnTo>
                  <a:lnTo>
                    <a:pt x="42807" y="73003"/>
                  </a:lnTo>
                  <a:lnTo>
                    <a:pt x="19804" y="109199"/>
                  </a:lnTo>
                  <a:lnTo>
                    <a:pt x="5145" y="150236"/>
                  </a:lnTo>
                  <a:lnTo>
                    <a:pt x="0" y="194945"/>
                  </a:lnTo>
                  <a:lnTo>
                    <a:pt x="0" y="974344"/>
                  </a:lnTo>
                  <a:lnTo>
                    <a:pt x="5145" y="1019005"/>
                  </a:lnTo>
                  <a:lnTo>
                    <a:pt x="19804" y="1060008"/>
                  </a:lnTo>
                  <a:lnTo>
                    <a:pt x="42807" y="1096181"/>
                  </a:lnTo>
                  <a:lnTo>
                    <a:pt x="72988" y="1126354"/>
                  </a:lnTo>
                  <a:lnTo>
                    <a:pt x="109179" y="1149355"/>
                  </a:lnTo>
                  <a:lnTo>
                    <a:pt x="150212" y="1164015"/>
                  </a:lnTo>
                  <a:lnTo>
                    <a:pt x="194919" y="1169162"/>
                  </a:lnTo>
                  <a:lnTo>
                    <a:pt x="1640306" y="1169162"/>
                  </a:lnTo>
                  <a:lnTo>
                    <a:pt x="1684968" y="1164015"/>
                  </a:lnTo>
                  <a:lnTo>
                    <a:pt x="1725971" y="1149355"/>
                  </a:lnTo>
                  <a:lnTo>
                    <a:pt x="1762144" y="1126354"/>
                  </a:lnTo>
                  <a:lnTo>
                    <a:pt x="1792317" y="1096181"/>
                  </a:lnTo>
                  <a:lnTo>
                    <a:pt x="1815318" y="1060008"/>
                  </a:lnTo>
                  <a:lnTo>
                    <a:pt x="1829977" y="1019005"/>
                  </a:lnTo>
                  <a:lnTo>
                    <a:pt x="1835124" y="974344"/>
                  </a:lnTo>
                  <a:lnTo>
                    <a:pt x="1835124" y="194945"/>
                  </a:lnTo>
                  <a:lnTo>
                    <a:pt x="1829977" y="150236"/>
                  </a:lnTo>
                  <a:lnTo>
                    <a:pt x="1815318" y="109199"/>
                  </a:lnTo>
                  <a:lnTo>
                    <a:pt x="1792317" y="73003"/>
                  </a:lnTo>
                  <a:lnTo>
                    <a:pt x="1762144" y="42817"/>
                  </a:lnTo>
                  <a:lnTo>
                    <a:pt x="1725971" y="19809"/>
                  </a:lnTo>
                  <a:lnTo>
                    <a:pt x="1684968" y="5147"/>
                  </a:lnTo>
                  <a:lnTo>
                    <a:pt x="1640306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265707" y="3091561"/>
              <a:ext cx="1835150" cy="1169670"/>
            </a:xfrm>
            <a:custGeom>
              <a:avLst/>
              <a:gdLst/>
              <a:ahLst/>
              <a:cxnLst/>
              <a:rect l="l" t="t" r="r" b="b"/>
              <a:pathLst>
                <a:path w="1835150" h="1169670">
                  <a:moveTo>
                    <a:pt x="0" y="194945"/>
                  </a:moveTo>
                  <a:lnTo>
                    <a:pt x="5145" y="150236"/>
                  </a:lnTo>
                  <a:lnTo>
                    <a:pt x="19804" y="109199"/>
                  </a:lnTo>
                  <a:lnTo>
                    <a:pt x="42807" y="73003"/>
                  </a:lnTo>
                  <a:lnTo>
                    <a:pt x="72988" y="42817"/>
                  </a:lnTo>
                  <a:lnTo>
                    <a:pt x="109179" y="19809"/>
                  </a:lnTo>
                  <a:lnTo>
                    <a:pt x="150212" y="5147"/>
                  </a:lnTo>
                  <a:lnTo>
                    <a:pt x="194919" y="0"/>
                  </a:lnTo>
                  <a:lnTo>
                    <a:pt x="1640306" y="0"/>
                  </a:lnTo>
                  <a:lnTo>
                    <a:pt x="1684968" y="5147"/>
                  </a:lnTo>
                  <a:lnTo>
                    <a:pt x="1725971" y="19809"/>
                  </a:lnTo>
                  <a:lnTo>
                    <a:pt x="1762144" y="42817"/>
                  </a:lnTo>
                  <a:lnTo>
                    <a:pt x="1792317" y="73003"/>
                  </a:lnTo>
                  <a:lnTo>
                    <a:pt x="1815318" y="109199"/>
                  </a:lnTo>
                  <a:lnTo>
                    <a:pt x="1829977" y="150236"/>
                  </a:lnTo>
                  <a:lnTo>
                    <a:pt x="1835124" y="194945"/>
                  </a:lnTo>
                  <a:lnTo>
                    <a:pt x="1835124" y="974344"/>
                  </a:lnTo>
                  <a:lnTo>
                    <a:pt x="1829977" y="1019005"/>
                  </a:lnTo>
                  <a:lnTo>
                    <a:pt x="1815318" y="1060008"/>
                  </a:lnTo>
                  <a:lnTo>
                    <a:pt x="1792317" y="1096181"/>
                  </a:lnTo>
                  <a:lnTo>
                    <a:pt x="1762144" y="1126354"/>
                  </a:lnTo>
                  <a:lnTo>
                    <a:pt x="1725971" y="1149355"/>
                  </a:lnTo>
                  <a:lnTo>
                    <a:pt x="1684968" y="1164015"/>
                  </a:lnTo>
                  <a:lnTo>
                    <a:pt x="1640306" y="1169162"/>
                  </a:lnTo>
                  <a:lnTo>
                    <a:pt x="194919" y="1169162"/>
                  </a:lnTo>
                  <a:lnTo>
                    <a:pt x="150212" y="1164015"/>
                  </a:lnTo>
                  <a:lnTo>
                    <a:pt x="109179" y="1149355"/>
                  </a:lnTo>
                  <a:lnTo>
                    <a:pt x="72988" y="1126354"/>
                  </a:lnTo>
                  <a:lnTo>
                    <a:pt x="42807" y="1096181"/>
                  </a:lnTo>
                  <a:lnTo>
                    <a:pt x="19804" y="1060008"/>
                  </a:lnTo>
                  <a:lnTo>
                    <a:pt x="5145" y="1019005"/>
                  </a:lnTo>
                  <a:lnTo>
                    <a:pt x="0" y="974344"/>
                  </a:lnTo>
                  <a:lnTo>
                    <a:pt x="0" y="194945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1324102" y="3522726"/>
            <a:ext cx="171703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Source Sans 3"/>
                <a:cs typeface="Source Sans 3"/>
              </a:rPr>
              <a:t>Pre-</a:t>
            </a:r>
            <a:r>
              <a:rPr dirty="0" sz="1800" spc="-3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Source Sans 3"/>
                <a:cs typeface="Source Sans 3"/>
              </a:rPr>
              <a:t>Combustion</a:t>
            </a:r>
            <a:endParaRPr sz="1800">
              <a:latin typeface="Source Sans 3"/>
              <a:cs typeface="Source Sans 3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509485" y="4959096"/>
            <a:ext cx="1512570" cy="780415"/>
            <a:chOff x="509485" y="4959096"/>
            <a:chExt cx="1512570" cy="780415"/>
          </a:xfrm>
        </p:grpSpPr>
        <p:sp>
          <p:nvSpPr>
            <p:cNvPr id="50" name="object 50"/>
            <p:cNvSpPr/>
            <p:nvPr/>
          </p:nvSpPr>
          <p:spPr>
            <a:xfrm>
              <a:off x="522185" y="4971796"/>
              <a:ext cx="1487170" cy="755015"/>
            </a:xfrm>
            <a:custGeom>
              <a:avLst/>
              <a:gdLst/>
              <a:ahLst/>
              <a:cxnLst/>
              <a:rect l="l" t="t" r="r" b="b"/>
              <a:pathLst>
                <a:path w="1487170" h="755014">
                  <a:moveTo>
                    <a:pt x="1361224" y="0"/>
                  </a:moveTo>
                  <a:lnTo>
                    <a:pt x="125780" y="0"/>
                  </a:lnTo>
                  <a:lnTo>
                    <a:pt x="76820" y="9896"/>
                  </a:lnTo>
                  <a:lnTo>
                    <a:pt x="36839" y="36877"/>
                  </a:lnTo>
                  <a:lnTo>
                    <a:pt x="9884" y="76884"/>
                  </a:lnTo>
                  <a:lnTo>
                    <a:pt x="0" y="125856"/>
                  </a:lnTo>
                  <a:lnTo>
                    <a:pt x="0" y="628916"/>
                  </a:lnTo>
                  <a:lnTo>
                    <a:pt x="9884" y="677877"/>
                  </a:lnTo>
                  <a:lnTo>
                    <a:pt x="36839" y="717857"/>
                  </a:lnTo>
                  <a:lnTo>
                    <a:pt x="76820" y="744813"/>
                  </a:lnTo>
                  <a:lnTo>
                    <a:pt x="125780" y="754697"/>
                  </a:lnTo>
                  <a:lnTo>
                    <a:pt x="1361224" y="754697"/>
                  </a:lnTo>
                  <a:lnTo>
                    <a:pt x="1410196" y="744813"/>
                  </a:lnTo>
                  <a:lnTo>
                    <a:pt x="1450203" y="717857"/>
                  </a:lnTo>
                  <a:lnTo>
                    <a:pt x="1477185" y="677877"/>
                  </a:lnTo>
                  <a:lnTo>
                    <a:pt x="1487081" y="628916"/>
                  </a:lnTo>
                  <a:lnTo>
                    <a:pt x="1487081" y="125856"/>
                  </a:lnTo>
                  <a:lnTo>
                    <a:pt x="1477185" y="76884"/>
                  </a:lnTo>
                  <a:lnTo>
                    <a:pt x="1450203" y="36877"/>
                  </a:lnTo>
                  <a:lnTo>
                    <a:pt x="1410196" y="9896"/>
                  </a:lnTo>
                  <a:lnTo>
                    <a:pt x="1361224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522185" y="4971796"/>
              <a:ext cx="1487170" cy="755015"/>
            </a:xfrm>
            <a:custGeom>
              <a:avLst/>
              <a:gdLst/>
              <a:ahLst/>
              <a:cxnLst/>
              <a:rect l="l" t="t" r="r" b="b"/>
              <a:pathLst>
                <a:path w="1487170" h="755014">
                  <a:moveTo>
                    <a:pt x="0" y="125856"/>
                  </a:moveTo>
                  <a:lnTo>
                    <a:pt x="9884" y="76884"/>
                  </a:lnTo>
                  <a:lnTo>
                    <a:pt x="36839" y="36877"/>
                  </a:lnTo>
                  <a:lnTo>
                    <a:pt x="76820" y="9896"/>
                  </a:lnTo>
                  <a:lnTo>
                    <a:pt x="125780" y="0"/>
                  </a:lnTo>
                  <a:lnTo>
                    <a:pt x="1361224" y="0"/>
                  </a:lnTo>
                  <a:lnTo>
                    <a:pt x="1410196" y="9896"/>
                  </a:lnTo>
                  <a:lnTo>
                    <a:pt x="1450203" y="36877"/>
                  </a:lnTo>
                  <a:lnTo>
                    <a:pt x="1477185" y="76884"/>
                  </a:lnTo>
                  <a:lnTo>
                    <a:pt x="1487081" y="125856"/>
                  </a:lnTo>
                  <a:lnTo>
                    <a:pt x="1487081" y="628916"/>
                  </a:lnTo>
                  <a:lnTo>
                    <a:pt x="1477185" y="677877"/>
                  </a:lnTo>
                  <a:lnTo>
                    <a:pt x="1450203" y="717857"/>
                  </a:lnTo>
                  <a:lnTo>
                    <a:pt x="1410196" y="744813"/>
                  </a:lnTo>
                  <a:lnTo>
                    <a:pt x="1361224" y="754697"/>
                  </a:lnTo>
                  <a:lnTo>
                    <a:pt x="125780" y="754697"/>
                  </a:lnTo>
                  <a:lnTo>
                    <a:pt x="76820" y="744813"/>
                  </a:lnTo>
                  <a:lnTo>
                    <a:pt x="36839" y="717857"/>
                  </a:lnTo>
                  <a:lnTo>
                    <a:pt x="9884" y="677877"/>
                  </a:lnTo>
                  <a:lnTo>
                    <a:pt x="0" y="628916"/>
                  </a:lnTo>
                  <a:lnTo>
                    <a:pt x="0" y="125856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638048" y="5220461"/>
            <a:ext cx="12541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FFFFFF"/>
                </a:solidFill>
                <a:latin typeface="Source Sans 3"/>
                <a:cs typeface="Source Sans 3"/>
              </a:rPr>
              <a:t>Fuel-Reforming</a:t>
            </a:r>
            <a:endParaRPr sz="1400">
              <a:latin typeface="Source Sans 3"/>
              <a:cs typeface="Source Sans 3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7631303" y="1326133"/>
            <a:ext cx="1514475" cy="887094"/>
            <a:chOff x="7631303" y="1326133"/>
            <a:chExt cx="1514475" cy="887094"/>
          </a:xfrm>
        </p:grpSpPr>
        <p:sp>
          <p:nvSpPr>
            <p:cNvPr id="54" name="object 54"/>
            <p:cNvSpPr/>
            <p:nvPr/>
          </p:nvSpPr>
          <p:spPr>
            <a:xfrm>
              <a:off x="7644003" y="1338833"/>
              <a:ext cx="1489075" cy="861694"/>
            </a:xfrm>
            <a:custGeom>
              <a:avLst/>
              <a:gdLst/>
              <a:ahLst/>
              <a:cxnLst/>
              <a:rect l="l" t="t" r="r" b="b"/>
              <a:pathLst>
                <a:path w="1489075" h="861694">
                  <a:moveTo>
                    <a:pt x="1345057" y="0"/>
                  </a:moveTo>
                  <a:lnTo>
                    <a:pt x="143510" y="0"/>
                  </a:lnTo>
                  <a:lnTo>
                    <a:pt x="98153" y="7317"/>
                  </a:lnTo>
                  <a:lnTo>
                    <a:pt x="58759" y="27692"/>
                  </a:lnTo>
                  <a:lnTo>
                    <a:pt x="27692" y="58759"/>
                  </a:lnTo>
                  <a:lnTo>
                    <a:pt x="7317" y="98153"/>
                  </a:lnTo>
                  <a:lnTo>
                    <a:pt x="0" y="143510"/>
                  </a:lnTo>
                  <a:lnTo>
                    <a:pt x="0" y="717677"/>
                  </a:lnTo>
                  <a:lnTo>
                    <a:pt x="7317" y="763095"/>
                  </a:lnTo>
                  <a:lnTo>
                    <a:pt x="27692" y="802527"/>
                  </a:lnTo>
                  <a:lnTo>
                    <a:pt x="58759" y="833613"/>
                  </a:lnTo>
                  <a:lnTo>
                    <a:pt x="98153" y="853995"/>
                  </a:lnTo>
                  <a:lnTo>
                    <a:pt x="143510" y="861314"/>
                  </a:lnTo>
                  <a:lnTo>
                    <a:pt x="1345057" y="861314"/>
                  </a:lnTo>
                  <a:lnTo>
                    <a:pt x="1390413" y="853995"/>
                  </a:lnTo>
                  <a:lnTo>
                    <a:pt x="1429807" y="833613"/>
                  </a:lnTo>
                  <a:lnTo>
                    <a:pt x="1460874" y="802527"/>
                  </a:lnTo>
                  <a:lnTo>
                    <a:pt x="1481249" y="763095"/>
                  </a:lnTo>
                  <a:lnTo>
                    <a:pt x="1488567" y="717677"/>
                  </a:lnTo>
                  <a:lnTo>
                    <a:pt x="1488567" y="143510"/>
                  </a:lnTo>
                  <a:lnTo>
                    <a:pt x="1481249" y="98153"/>
                  </a:lnTo>
                  <a:lnTo>
                    <a:pt x="1460874" y="58759"/>
                  </a:lnTo>
                  <a:lnTo>
                    <a:pt x="1429807" y="27692"/>
                  </a:lnTo>
                  <a:lnTo>
                    <a:pt x="1390413" y="7317"/>
                  </a:lnTo>
                  <a:lnTo>
                    <a:pt x="1345057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644003" y="1338833"/>
              <a:ext cx="1489075" cy="861694"/>
            </a:xfrm>
            <a:custGeom>
              <a:avLst/>
              <a:gdLst/>
              <a:ahLst/>
              <a:cxnLst/>
              <a:rect l="l" t="t" r="r" b="b"/>
              <a:pathLst>
                <a:path w="1489075" h="861694">
                  <a:moveTo>
                    <a:pt x="0" y="143510"/>
                  </a:moveTo>
                  <a:lnTo>
                    <a:pt x="7317" y="98153"/>
                  </a:lnTo>
                  <a:lnTo>
                    <a:pt x="27692" y="58759"/>
                  </a:lnTo>
                  <a:lnTo>
                    <a:pt x="58759" y="27692"/>
                  </a:lnTo>
                  <a:lnTo>
                    <a:pt x="98153" y="7317"/>
                  </a:lnTo>
                  <a:lnTo>
                    <a:pt x="143510" y="0"/>
                  </a:lnTo>
                  <a:lnTo>
                    <a:pt x="1345057" y="0"/>
                  </a:lnTo>
                  <a:lnTo>
                    <a:pt x="1390413" y="7317"/>
                  </a:lnTo>
                  <a:lnTo>
                    <a:pt x="1429807" y="27692"/>
                  </a:lnTo>
                  <a:lnTo>
                    <a:pt x="1460874" y="58759"/>
                  </a:lnTo>
                  <a:lnTo>
                    <a:pt x="1481249" y="98153"/>
                  </a:lnTo>
                  <a:lnTo>
                    <a:pt x="1488567" y="143510"/>
                  </a:lnTo>
                  <a:lnTo>
                    <a:pt x="1488567" y="717677"/>
                  </a:lnTo>
                  <a:lnTo>
                    <a:pt x="1481249" y="763095"/>
                  </a:lnTo>
                  <a:lnTo>
                    <a:pt x="1460874" y="802527"/>
                  </a:lnTo>
                  <a:lnTo>
                    <a:pt x="1429807" y="833613"/>
                  </a:lnTo>
                  <a:lnTo>
                    <a:pt x="1390413" y="853995"/>
                  </a:lnTo>
                  <a:lnTo>
                    <a:pt x="1345057" y="861314"/>
                  </a:lnTo>
                  <a:lnTo>
                    <a:pt x="143510" y="861314"/>
                  </a:lnTo>
                  <a:lnTo>
                    <a:pt x="98153" y="853995"/>
                  </a:lnTo>
                  <a:lnTo>
                    <a:pt x="58759" y="833613"/>
                  </a:lnTo>
                  <a:lnTo>
                    <a:pt x="27692" y="802527"/>
                  </a:lnTo>
                  <a:lnTo>
                    <a:pt x="7317" y="763095"/>
                  </a:lnTo>
                  <a:lnTo>
                    <a:pt x="0" y="717677"/>
                  </a:lnTo>
                  <a:lnTo>
                    <a:pt x="0" y="143510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6" name="object 56"/>
          <p:cNvGrpSpPr/>
          <p:nvPr/>
        </p:nvGrpSpPr>
        <p:grpSpPr>
          <a:xfrm>
            <a:off x="743381" y="1104011"/>
            <a:ext cx="2409190" cy="3881120"/>
            <a:chOff x="743381" y="1104011"/>
            <a:chExt cx="2409190" cy="3881120"/>
          </a:xfrm>
        </p:grpSpPr>
        <p:sp>
          <p:nvSpPr>
            <p:cNvPr id="57" name="object 57"/>
            <p:cNvSpPr/>
            <p:nvPr/>
          </p:nvSpPr>
          <p:spPr>
            <a:xfrm>
              <a:off x="2183256" y="4260722"/>
              <a:ext cx="0" cy="328930"/>
            </a:xfrm>
            <a:custGeom>
              <a:avLst/>
              <a:gdLst/>
              <a:ahLst/>
              <a:cxnLst/>
              <a:rect l="l" t="t" r="r" b="b"/>
              <a:pathLst>
                <a:path w="0" h="328929">
                  <a:moveTo>
                    <a:pt x="0" y="0"/>
                  </a:moveTo>
                  <a:lnTo>
                    <a:pt x="0" y="328803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1227607" y="4603368"/>
              <a:ext cx="1925320" cy="381635"/>
            </a:xfrm>
            <a:custGeom>
              <a:avLst/>
              <a:gdLst/>
              <a:ahLst/>
              <a:cxnLst/>
              <a:rect l="l" t="t" r="r" b="b"/>
              <a:pathLst>
                <a:path w="1925320" h="381635">
                  <a:moveTo>
                    <a:pt x="76174" y="292227"/>
                  </a:moveTo>
                  <a:lnTo>
                    <a:pt x="50774" y="292227"/>
                  </a:lnTo>
                  <a:lnTo>
                    <a:pt x="50774" y="0"/>
                  </a:lnTo>
                  <a:lnTo>
                    <a:pt x="25400" y="0"/>
                  </a:lnTo>
                  <a:lnTo>
                    <a:pt x="25400" y="292227"/>
                  </a:lnTo>
                  <a:lnTo>
                    <a:pt x="0" y="292227"/>
                  </a:lnTo>
                  <a:lnTo>
                    <a:pt x="38100" y="368427"/>
                  </a:lnTo>
                  <a:lnTo>
                    <a:pt x="69824" y="304927"/>
                  </a:lnTo>
                  <a:lnTo>
                    <a:pt x="76174" y="292227"/>
                  </a:lnTo>
                  <a:close/>
                </a:path>
                <a:path w="1925320" h="381635">
                  <a:moveTo>
                    <a:pt x="1924786" y="305435"/>
                  </a:moveTo>
                  <a:lnTo>
                    <a:pt x="1899386" y="305435"/>
                  </a:lnTo>
                  <a:lnTo>
                    <a:pt x="1899386" y="0"/>
                  </a:lnTo>
                  <a:lnTo>
                    <a:pt x="1873986" y="0"/>
                  </a:lnTo>
                  <a:lnTo>
                    <a:pt x="1873986" y="305435"/>
                  </a:lnTo>
                  <a:lnTo>
                    <a:pt x="1848586" y="305435"/>
                  </a:lnTo>
                  <a:lnTo>
                    <a:pt x="1886686" y="381635"/>
                  </a:lnTo>
                  <a:lnTo>
                    <a:pt x="1918436" y="318135"/>
                  </a:lnTo>
                  <a:lnTo>
                    <a:pt x="1924786" y="3054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749731" y="1110361"/>
              <a:ext cx="1737360" cy="1371600"/>
            </a:xfrm>
            <a:custGeom>
              <a:avLst/>
              <a:gdLst/>
              <a:ahLst/>
              <a:cxnLst/>
              <a:rect l="l" t="t" r="r" b="b"/>
              <a:pathLst>
                <a:path w="1737360" h="1371600">
                  <a:moveTo>
                    <a:pt x="0" y="228600"/>
                  </a:moveTo>
                  <a:lnTo>
                    <a:pt x="4644" y="182533"/>
                  </a:lnTo>
                  <a:lnTo>
                    <a:pt x="17966" y="139624"/>
                  </a:lnTo>
                  <a:lnTo>
                    <a:pt x="39045" y="100793"/>
                  </a:lnTo>
                  <a:lnTo>
                    <a:pt x="66962" y="66960"/>
                  </a:lnTo>
                  <a:lnTo>
                    <a:pt x="100796" y="39045"/>
                  </a:lnTo>
                  <a:lnTo>
                    <a:pt x="139629" y="17966"/>
                  </a:lnTo>
                  <a:lnTo>
                    <a:pt x="182541" y="4644"/>
                  </a:lnTo>
                  <a:lnTo>
                    <a:pt x="228612" y="0"/>
                  </a:lnTo>
                  <a:lnTo>
                    <a:pt x="1508709" y="0"/>
                  </a:lnTo>
                  <a:lnTo>
                    <a:pt x="1554812" y="4644"/>
                  </a:lnTo>
                  <a:lnTo>
                    <a:pt x="1597738" y="17966"/>
                  </a:lnTo>
                  <a:lnTo>
                    <a:pt x="1636571" y="39045"/>
                  </a:lnTo>
                  <a:lnTo>
                    <a:pt x="1670396" y="66960"/>
                  </a:lnTo>
                  <a:lnTo>
                    <a:pt x="1698297" y="100793"/>
                  </a:lnTo>
                  <a:lnTo>
                    <a:pt x="1719360" y="139624"/>
                  </a:lnTo>
                  <a:lnTo>
                    <a:pt x="1732669" y="182533"/>
                  </a:lnTo>
                  <a:lnTo>
                    <a:pt x="1737309" y="228600"/>
                  </a:lnTo>
                  <a:lnTo>
                    <a:pt x="1737309" y="1143000"/>
                  </a:lnTo>
                  <a:lnTo>
                    <a:pt x="1732669" y="1189066"/>
                  </a:lnTo>
                  <a:lnTo>
                    <a:pt x="1719360" y="1231975"/>
                  </a:lnTo>
                  <a:lnTo>
                    <a:pt x="1698297" y="1270806"/>
                  </a:lnTo>
                  <a:lnTo>
                    <a:pt x="1670396" y="1304639"/>
                  </a:lnTo>
                  <a:lnTo>
                    <a:pt x="1636571" y="1332554"/>
                  </a:lnTo>
                  <a:lnTo>
                    <a:pt x="1597738" y="1353633"/>
                  </a:lnTo>
                  <a:lnTo>
                    <a:pt x="1554812" y="1366955"/>
                  </a:lnTo>
                  <a:lnTo>
                    <a:pt x="1508709" y="1371600"/>
                  </a:lnTo>
                  <a:lnTo>
                    <a:pt x="228612" y="1371600"/>
                  </a:lnTo>
                  <a:lnTo>
                    <a:pt x="182541" y="1366955"/>
                  </a:lnTo>
                  <a:lnTo>
                    <a:pt x="139629" y="1353633"/>
                  </a:lnTo>
                  <a:lnTo>
                    <a:pt x="100796" y="1332554"/>
                  </a:lnTo>
                  <a:lnTo>
                    <a:pt x="66962" y="1304639"/>
                  </a:lnTo>
                  <a:lnTo>
                    <a:pt x="39045" y="1270806"/>
                  </a:lnTo>
                  <a:lnTo>
                    <a:pt x="17966" y="1231975"/>
                  </a:lnTo>
                  <a:lnTo>
                    <a:pt x="4644" y="1189066"/>
                  </a:lnTo>
                  <a:lnTo>
                    <a:pt x="0" y="114300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4AA9E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74140" y="1343913"/>
              <a:ext cx="1489075" cy="861694"/>
            </a:xfrm>
            <a:custGeom>
              <a:avLst/>
              <a:gdLst/>
              <a:ahLst/>
              <a:cxnLst/>
              <a:rect l="l" t="t" r="r" b="b"/>
              <a:pathLst>
                <a:path w="1489075" h="861694">
                  <a:moveTo>
                    <a:pt x="1345057" y="0"/>
                  </a:moveTo>
                  <a:lnTo>
                    <a:pt x="143535" y="0"/>
                  </a:lnTo>
                  <a:lnTo>
                    <a:pt x="98166" y="7317"/>
                  </a:lnTo>
                  <a:lnTo>
                    <a:pt x="58764" y="27692"/>
                  </a:lnTo>
                  <a:lnTo>
                    <a:pt x="27693" y="58759"/>
                  </a:lnTo>
                  <a:lnTo>
                    <a:pt x="7317" y="98153"/>
                  </a:lnTo>
                  <a:lnTo>
                    <a:pt x="0" y="143510"/>
                  </a:lnTo>
                  <a:lnTo>
                    <a:pt x="0" y="717677"/>
                  </a:lnTo>
                  <a:lnTo>
                    <a:pt x="7317" y="763033"/>
                  </a:lnTo>
                  <a:lnTo>
                    <a:pt x="27693" y="802427"/>
                  </a:lnTo>
                  <a:lnTo>
                    <a:pt x="58764" y="833494"/>
                  </a:lnTo>
                  <a:lnTo>
                    <a:pt x="98166" y="853869"/>
                  </a:lnTo>
                  <a:lnTo>
                    <a:pt x="143535" y="861187"/>
                  </a:lnTo>
                  <a:lnTo>
                    <a:pt x="1345057" y="861187"/>
                  </a:lnTo>
                  <a:lnTo>
                    <a:pt x="1390413" y="853869"/>
                  </a:lnTo>
                  <a:lnTo>
                    <a:pt x="1429807" y="833494"/>
                  </a:lnTo>
                  <a:lnTo>
                    <a:pt x="1460874" y="802427"/>
                  </a:lnTo>
                  <a:lnTo>
                    <a:pt x="1481249" y="763033"/>
                  </a:lnTo>
                  <a:lnTo>
                    <a:pt x="1488567" y="717677"/>
                  </a:lnTo>
                  <a:lnTo>
                    <a:pt x="1488567" y="143510"/>
                  </a:lnTo>
                  <a:lnTo>
                    <a:pt x="1481249" y="98153"/>
                  </a:lnTo>
                  <a:lnTo>
                    <a:pt x="1460874" y="58759"/>
                  </a:lnTo>
                  <a:lnTo>
                    <a:pt x="1429807" y="27692"/>
                  </a:lnTo>
                  <a:lnTo>
                    <a:pt x="1390413" y="7317"/>
                  </a:lnTo>
                  <a:lnTo>
                    <a:pt x="1345057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74140" y="1343913"/>
              <a:ext cx="1489075" cy="861694"/>
            </a:xfrm>
            <a:custGeom>
              <a:avLst/>
              <a:gdLst/>
              <a:ahLst/>
              <a:cxnLst/>
              <a:rect l="l" t="t" r="r" b="b"/>
              <a:pathLst>
                <a:path w="1489075" h="861694">
                  <a:moveTo>
                    <a:pt x="0" y="143510"/>
                  </a:moveTo>
                  <a:lnTo>
                    <a:pt x="7317" y="98153"/>
                  </a:lnTo>
                  <a:lnTo>
                    <a:pt x="27693" y="58759"/>
                  </a:lnTo>
                  <a:lnTo>
                    <a:pt x="58764" y="27692"/>
                  </a:lnTo>
                  <a:lnTo>
                    <a:pt x="98166" y="7317"/>
                  </a:lnTo>
                  <a:lnTo>
                    <a:pt x="143535" y="0"/>
                  </a:lnTo>
                  <a:lnTo>
                    <a:pt x="1345057" y="0"/>
                  </a:lnTo>
                  <a:lnTo>
                    <a:pt x="1390413" y="7317"/>
                  </a:lnTo>
                  <a:lnTo>
                    <a:pt x="1429807" y="27692"/>
                  </a:lnTo>
                  <a:lnTo>
                    <a:pt x="1460874" y="58759"/>
                  </a:lnTo>
                  <a:lnTo>
                    <a:pt x="1481249" y="98153"/>
                  </a:lnTo>
                  <a:lnTo>
                    <a:pt x="1488567" y="143510"/>
                  </a:lnTo>
                  <a:lnTo>
                    <a:pt x="1488567" y="717677"/>
                  </a:lnTo>
                  <a:lnTo>
                    <a:pt x="1481249" y="763033"/>
                  </a:lnTo>
                  <a:lnTo>
                    <a:pt x="1460874" y="802427"/>
                  </a:lnTo>
                  <a:lnTo>
                    <a:pt x="1429807" y="833494"/>
                  </a:lnTo>
                  <a:lnTo>
                    <a:pt x="1390413" y="853869"/>
                  </a:lnTo>
                  <a:lnTo>
                    <a:pt x="1345057" y="861187"/>
                  </a:lnTo>
                  <a:lnTo>
                    <a:pt x="143535" y="861187"/>
                  </a:lnTo>
                  <a:lnTo>
                    <a:pt x="98166" y="853869"/>
                  </a:lnTo>
                  <a:lnTo>
                    <a:pt x="58764" y="833494"/>
                  </a:lnTo>
                  <a:lnTo>
                    <a:pt x="27693" y="802427"/>
                  </a:lnTo>
                  <a:lnTo>
                    <a:pt x="7317" y="763033"/>
                  </a:lnTo>
                  <a:lnTo>
                    <a:pt x="0" y="717677"/>
                  </a:lnTo>
                  <a:lnTo>
                    <a:pt x="0" y="143510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/>
          <p:nvPr/>
        </p:nvSpPr>
        <p:spPr>
          <a:xfrm>
            <a:off x="7686167" y="1371727"/>
            <a:ext cx="1406525" cy="7759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FFFFFF"/>
                </a:solidFill>
                <a:latin typeface="Source Sans 3"/>
                <a:cs typeface="Source Sans 3"/>
              </a:rPr>
              <a:t>Removal</a:t>
            </a:r>
            <a:endParaRPr sz="1600">
              <a:latin typeface="Source Sans 3"/>
              <a:cs typeface="Source Sans 3"/>
            </a:endParaRPr>
          </a:p>
          <a:p>
            <a:pPr algn="ctr" marL="38100" marR="30480" indent="-1270">
              <a:lnSpc>
                <a:spcPct val="100000"/>
              </a:lnSpc>
              <a:spcBef>
                <a:spcPts val="30"/>
              </a:spcBef>
            </a:pP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(Carbon/CO</a:t>
            </a:r>
            <a:r>
              <a:rPr dirty="0" baseline="-19841" sz="1050" spc="-15">
                <a:solidFill>
                  <a:srgbClr val="FFFFFF"/>
                </a:solidFill>
                <a:latin typeface="Source Sans 3"/>
                <a:cs typeface="Source Sans 3"/>
              </a:rPr>
              <a:t>2</a:t>
            </a:r>
            <a:r>
              <a:rPr dirty="0" baseline="-19841" sz="1050" spc="75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offloading/discharging equipment)</a:t>
            </a:r>
            <a:endParaRPr sz="1100">
              <a:latin typeface="Source Sans 3"/>
              <a:cs typeface="Source Sans 3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55954" y="1353692"/>
            <a:ext cx="1326515" cy="822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FFFFFF"/>
                </a:solidFill>
                <a:latin typeface="Source Sans 3"/>
                <a:cs typeface="Source Sans 3"/>
              </a:rPr>
              <a:t>Capture</a:t>
            </a:r>
            <a:endParaRPr sz="1600">
              <a:latin typeface="Source Sans 3"/>
              <a:cs typeface="Source Sans 3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dirty="0" sz="900" spc="-10">
                <a:solidFill>
                  <a:srgbClr val="FFFFFF"/>
                </a:solidFill>
                <a:latin typeface="Source Sans 3"/>
                <a:cs typeface="Source Sans 3"/>
              </a:rPr>
              <a:t>(</a:t>
            </a:r>
            <a:r>
              <a:rPr dirty="0" sz="900" spc="-10" b="1">
                <a:solidFill>
                  <a:srgbClr val="FFFFFF"/>
                </a:solidFill>
                <a:latin typeface="Source Sans 3"/>
                <a:cs typeface="Source Sans 3"/>
              </a:rPr>
              <a:t>pre-</a:t>
            </a:r>
            <a:r>
              <a:rPr dirty="0" sz="900" b="1">
                <a:solidFill>
                  <a:srgbClr val="FFFFFF"/>
                </a:solidFill>
                <a:latin typeface="Source Sans 3"/>
                <a:cs typeface="Source Sans 3"/>
              </a:rPr>
              <a:t>combustion</a:t>
            </a:r>
            <a:r>
              <a:rPr dirty="0" sz="900" spc="-10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900">
                <a:solidFill>
                  <a:srgbClr val="FFFFFF"/>
                </a:solidFill>
                <a:latin typeface="Source Sans 3"/>
                <a:cs typeface="Source Sans 3"/>
              </a:rPr>
              <a:t>from</a:t>
            </a:r>
            <a:r>
              <a:rPr dirty="0" sz="900" spc="-15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900" spc="-20">
                <a:solidFill>
                  <a:srgbClr val="FFFFFF"/>
                </a:solidFill>
                <a:latin typeface="Source Sans 3"/>
                <a:cs typeface="Source Sans 3"/>
              </a:rPr>
              <a:t>fuel</a:t>
            </a:r>
            <a:endParaRPr sz="900">
              <a:latin typeface="Source Sans 3"/>
              <a:cs typeface="Source Sans 3"/>
            </a:endParaRPr>
          </a:p>
          <a:p>
            <a:pPr algn="ctr">
              <a:lnSpc>
                <a:spcPct val="100000"/>
              </a:lnSpc>
            </a:pPr>
            <a:r>
              <a:rPr dirty="0" sz="900" spc="-25" b="1">
                <a:solidFill>
                  <a:srgbClr val="FFFFFF"/>
                </a:solidFill>
                <a:latin typeface="Source Sans 3"/>
                <a:cs typeface="Source Sans 3"/>
              </a:rPr>
              <a:t>or</a:t>
            </a:r>
            <a:endParaRPr sz="900">
              <a:latin typeface="Source Sans 3"/>
              <a:cs typeface="Source Sans 3"/>
            </a:endParaRPr>
          </a:p>
          <a:p>
            <a:pPr algn="ctr" marL="22225">
              <a:lnSpc>
                <a:spcPct val="100000"/>
              </a:lnSpc>
            </a:pPr>
            <a:r>
              <a:rPr dirty="0" sz="900" spc="-10" b="1">
                <a:solidFill>
                  <a:srgbClr val="FFFFFF"/>
                </a:solidFill>
                <a:latin typeface="Source Sans 3"/>
                <a:cs typeface="Source Sans 3"/>
              </a:rPr>
              <a:t>post-combustion</a:t>
            </a:r>
            <a:r>
              <a:rPr dirty="0" sz="900" spc="90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900" spc="-20">
                <a:solidFill>
                  <a:srgbClr val="FFFFFF"/>
                </a:solidFill>
                <a:latin typeface="Source Sans 3"/>
                <a:cs typeface="Source Sans 3"/>
              </a:rPr>
              <a:t>from</a:t>
            </a:r>
            <a:endParaRPr sz="900">
              <a:latin typeface="Source Sans 3"/>
              <a:cs typeface="Source Sans 3"/>
            </a:endParaRPr>
          </a:p>
          <a:p>
            <a:pPr algn="ctr">
              <a:lnSpc>
                <a:spcPct val="100000"/>
              </a:lnSpc>
            </a:pPr>
            <a:r>
              <a:rPr dirty="0" sz="900">
                <a:solidFill>
                  <a:srgbClr val="FFFFFF"/>
                </a:solidFill>
                <a:latin typeface="Source Sans 3"/>
                <a:cs typeface="Source Sans 3"/>
              </a:rPr>
              <a:t>exhaust</a:t>
            </a:r>
            <a:r>
              <a:rPr dirty="0" sz="900" spc="-45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Source Sans 3"/>
                <a:cs typeface="Source Sans 3"/>
              </a:rPr>
              <a:t>gases)</a:t>
            </a:r>
            <a:endParaRPr sz="900">
              <a:latin typeface="Source Sans 3"/>
              <a:cs typeface="Source Sans 3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2583052" y="1662938"/>
            <a:ext cx="340360" cy="223520"/>
          </a:xfrm>
          <a:custGeom>
            <a:avLst/>
            <a:gdLst/>
            <a:ahLst/>
            <a:cxnLst/>
            <a:rect l="l" t="t" r="r" b="b"/>
            <a:pathLst>
              <a:path w="340360" h="223519">
                <a:moveTo>
                  <a:pt x="228600" y="0"/>
                </a:moveTo>
                <a:lnTo>
                  <a:pt x="228600" y="55752"/>
                </a:lnTo>
                <a:lnTo>
                  <a:pt x="0" y="55752"/>
                </a:lnTo>
                <a:lnTo>
                  <a:pt x="0" y="167385"/>
                </a:lnTo>
                <a:lnTo>
                  <a:pt x="228600" y="167385"/>
                </a:lnTo>
                <a:lnTo>
                  <a:pt x="228600" y="223265"/>
                </a:lnTo>
                <a:lnTo>
                  <a:pt x="340233" y="111632"/>
                </a:lnTo>
                <a:lnTo>
                  <a:pt x="228600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5" name="object 65"/>
          <p:cNvGrpSpPr/>
          <p:nvPr/>
        </p:nvGrpSpPr>
        <p:grpSpPr>
          <a:xfrm>
            <a:off x="3099307" y="1326133"/>
            <a:ext cx="1514475" cy="887094"/>
            <a:chOff x="3099307" y="1326133"/>
            <a:chExt cx="1514475" cy="887094"/>
          </a:xfrm>
        </p:grpSpPr>
        <p:sp>
          <p:nvSpPr>
            <p:cNvPr id="66" name="object 66"/>
            <p:cNvSpPr/>
            <p:nvPr/>
          </p:nvSpPr>
          <p:spPr>
            <a:xfrm>
              <a:off x="3112007" y="1338833"/>
              <a:ext cx="1489075" cy="861694"/>
            </a:xfrm>
            <a:custGeom>
              <a:avLst/>
              <a:gdLst/>
              <a:ahLst/>
              <a:cxnLst/>
              <a:rect l="l" t="t" r="r" b="b"/>
              <a:pathLst>
                <a:path w="1489075" h="861694">
                  <a:moveTo>
                    <a:pt x="1345057" y="0"/>
                  </a:moveTo>
                  <a:lnTo>
                    <a:pt x="143637" y="0"/>
                  </a:lnTo>
                  <a:lnTo>
                    <a:pt x="98218" y="7317"/>
                  </a:lnTo>
                  <a:lnTo>
                    <a:pt x="58786" y="27692"/>
                  </a:lnTo>
                  <a:lnTo>
                    <a:pt x="27700" y="58759"/>
                  </a:lnTo>
                  <a:lnTo>
                    <a:pt x="7318" y="98153"/>
                  </a:lnTo>
                  <a:lnTo>
                    <a:pt x="0" y="143510"/>
                  </a:lnTo>
                  <a:lnTo>
                    <a:pt x="0" y="717677"/>
                  </a:lnTo>
                  <a:lnTo>
                    <a:pt x="7318" y="763095"/>
                  </a:lnTo>
                  <a:lnTo>
                    <a:pt x="27700" y="802527"/>
                  </a:lnTo>
                  <a:lnTo>
                    <a:pt x="58786" y="833613"/>
                  </a:lnTo>
                  <a:lnTo>
                    <a:pt x="98218" y="853995"/>
                  </a:lnTo>
                  <a:lnTo>
                    <a:pt x="143637" y="861314"/>
                  </a:lnTo>
                  <a:lnTo>
                    <a:pt x="1345057" y="861314"/>
                  </a:lnTo>
                  <a:lnTo>
                    <a:pt x="1390413" y="853995"/>
                  </a:lnTo>
                  <a:lnTo>
                    <a:pt x="1429807" y="833613"/>
                  </a:lnTo>
                  <a:lnTo>
                    <a:pt x="1460874" y="802527"/>
                  </a:lnTo>
                  <a:lnTo>
                    <a:pt x="1481249" y="763095"/>
                  </a:lnTo>
                  <a:lnTo>
                    <a:pt x="1488567" y="717677"/>
                  </a:lnTo>
                  <a:lnTo>
                    <a:pt x="1488567" y="143510"/>
                  </a:lnTo>
                  <a:lnTo>
                    <a:pt x="1481249" y="98153"/>
                  </a:lnTo>
                  <a:lnTo>
                    <a:pt x="1460874" y="58759"/>
                  </a:lnTo>
                  <a:lnTo>
                    <a:pt x="1429807" y="27692"/>
                  </a:lnTo>
                  <a:lnTo>
                    <a:pt x="1390413" y="7317"/>
                  </a:lnTo>
                  <a:lnTo>
                    <a:pt x="1345057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3112007" y="1338833"/>
              <a:ext cx="1489075" cy="861694"/>
            </a:xfrm>
            <a:custGeom>
              <a:avLst/>
              <a:gdLst/>
              <a:ahLst/>
              <a:cxnLst/>
              <a:rect l="l" t="t" r="r" b="b"/>
              <a:pathLst>
                <a:path w="1489075" h="861694">
                  <a:moveTo>
                    <a:pt x="0" y="143510"/>
                  </a:moveTo>
                  <a:lnTo>
                    <a:pt x="7318" y="98153"/>
                  </a:lnTo>
                  <a:lnTo>
                    <a:pt x="27700" y="58759"/>
                  </a:lnTo>
                  <a:lnTo>
                    <a:pt x="58786" y="27692"/>
                  </a:lnTo>
                  <a:lnTo>
                    <a:pt x="98218" y="7317"/>
                  </a:lnTo>
                  <a:lnTo>
                    <a:pt x="143637" y="0"/>
                  </a:lnTo>
                  <a:lnTo>
                    <a:pt x="1345057" y="0"/>
                  </a:lnTo>
                  <a:lnTo>
                    <a:pt x="1390413" y="7317"/>
                  </a:lnTo>
                  <a:lnTo>
                    <a:pt x="1429807" y="27692"/>
                  </a:lnTo>
                  <a:lnTo>
                    <a:pt x="1460874" y="58759"/>
                  </a:lnTo>
                  <a:lnTo>
                    <a:pt x="1481249" y="98153"/>
                  </a:lnTo>
                  <a:lnTo>
                    <a:pt x="1488567" y="143510"/>
                  </a:lnTo>
                  <a:lnTo>
                    <a:pt x="1488567" y="717677"/>
                  </a:lnTo>
                  <a:lnTo>
                    <a:pt x="1481249" y="763095"/>
                  </a:lnTo>
                  <a:lnTo>
                    <a:pt x="1460874" y="802527"/>
                  </a:lnTo>
                  <a:lnTo>
                    <a:pt x="1429807" y="833613"/>
                  </a:lnTo>
                  <a:lnTo>
                    <a:pt x="1390413" y="853995"/>
                  </a:lnTo>
                  <a:lnTo>
                    <a:pt x="1345057" y="861314"/>
                  </a:lnTo>
                  <a:lnTo>
                    <a:pt x="143637" y="861314"/>
                  </a:lnTo>
                  <a:lnTo>
                    <a:pt x="98218" y="853995"/>
                  </a:lnTo>
                  <a:lnTo>
                    <a:pt x="58786" y="833613"/>
                  </a:lnTo>
                  <a:lnTo>
                    <a:pt x="27700" y="802527"/>
                  </a:lnTo>
                  <a:lnTo>
                    <a:pt x="7318" y="763095"/>
                  </a:lnTo>
                  <a:lnTo>
                    <a:pt x="0" y="717677"/>
                  </a:lnTo>
                  <a:lnTo>
                    <a:pt x="0" y="143510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8" name="object 68"/>
          <p:cNvSpPr txBox="1"/>
          <p:nvPr/>
        </p:nvSpPr>
        <p:spPr>
          <a:xfrm>
            <a:off x="3404361" y="1455547"/>
            <a:ext cx="90296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FFFFFF"/>
                </a:solidFill>
                <a:latin typeface="Source Sans 3"/>
                <a:cs typeface="Source Sans 3"/>
              </a:rPr>
              <a:t>Packaging</a:t>
            </a:r>
            <a:endParaRPr sz="1600">
              <a:latin typeface="Source Sans 3"/>
              <a:cs typeface="Source Sans 3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142233" y="1702435"/>
            <a:ext cx="142938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FFFFFF"/>
                </a:solidFill>
                <a:latin typeface="Source Sans 3"/>
                <a:cs typeface="Source Sans 3"/>
              </a:rPr>
              <a:t>(Carbon/CO</a:t>
            </a:r>
            <a:r>
              <a:rPr dirty="0" sz="1100" spc="34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processing</a:t>
            </a:r>
            <a:endParaRPr sz="1100">
              <a:latin typeface="Source Sans 3"/>
              <a:cs typeface="Source Sans 3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498850" y="1783207"/>
            <a:ext cx="714375" cy="28067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L="34290">
              <a:lnSpc>
                <a:spcPts val="750"/>
              </a:lnSpc>
              <a:spcBef>
                <a:spcPts val="130"/>
              </a:spcBef>
            </a:pPr>
            <a:r>
              <a:rPr dirty="0" sz="700" spc="-50">
                <a:solidFill>
                  <a:srgbClr val="FFFFFF"/>
                </a:solidFill>
                <a:latin typeface="Source Sans 3"/>
                <a:cs typeface="Source Sans 3"/>
              </a:rPr>
              <a:t>2</a:t>
            </a:r>
            <a:endParaRPr sz="700">
              <a:latin typeface="Source Sans 3"/>
              <a:cs typeface="Source Sans 3"/>
            </a:endParaRPr>
          </a:p>
          <a:p>
            <a:pPr algn="ctr">
              <a:lnSpc>
                <a:spcPts val="1230"/>
              </a:lnSpc>
            </a:pP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equipment)</a:t>
            </a:r>
            <a:endParaRPr sz="1100">
              <a:latin typeface="Source Sans 3"/>
              <a:cs typeface="Source Sans 3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5364988" y="1326133"/>
            <a:ext cx="1514475" cy="887094"/>
            <a:chOff x="5364988" y="1326133"/>
            <a:chExt cx="1514475" cy="887094"/>
          </a:xfrm>
        </p:grpSpPr>
        <p:sp>
          <p:nvSpPr>
            <p:cNvPr id="72" name="object 72"/>
            <p:cNvSpPr/>
            <p:nvPr/>
          </p:nvSpPr>
          <p:spPr>
            <a:xfrm>
              <a:off x="5377688" y="1338833"/>
              <a:ext cx="1489075" cy="861694"/>
            </a:xfrm>
            <a:custGeom>
              <a:avLst/>
              <a:gdLst/>
              <a:ahLst/>
              <a:cxnLst/>
              <a:rect l="l" t="t" r="r" b="b"/>
              <a:pathLst>
                <a:path w="1489075" h="861694">
                  <a:moveTo>
                    <a:pt x="1344930" y="0"/>
                  </a:moveTo>
                  <a:lnTo>
                    <a:pt x="143510" y="0"/>
                  </a:lnTo>
                  <a:lnTo>
                    <a:pt x="98153" y="7317"/>
                  </a:lnTo>
                  <a:lnTo>
                    <a:pt x="58759" y="27692"/>
                  </a:lnTo>
                  <a:lnTo>
                    <a:pt x="27692" y="58759"/>
                  </a:lnTo>
                  <a:lnTo>
                    <a:pt x="7317" y="98153"/>
                  </a:lnTo>
                  <a:lnTo>
                    <a:pt x="0" y="143510"/>
                  </a:lnTo>
                  <a:lnTo>
                    <a:pt x="0" y="717677"/>
                  </a:lnTo>
                  <a:lnTo>
                    <a:pt x="7317" y="763095"/>
                  </a:lnTo>
                  <a:lnTo>
                    <a:pt x="27692" y="802527"/>
                  </a:lnTo>
                  <a:lnTo>
                    <a:pt x="58759" y="833613"/>
                  </a:lnTo>
                  <a:lnTo>
                    <a:pt x="98153" y="853995"/>
                  </a:lnTo>
                  <a:lnTo>
                    <a:pt x="143510" y="861314"/>
                  </a:lnTo>
                  <a:lnTo>
                    <a:pt x="1344930" y="861314"/>
                  </a:lnTo>
                  <a:lnTo>
                    <a:pt x="1390348" y="853995"/>
                  </a:lnTo>
                  <a:lnTo>
                    <a:pt x="1429780" y="833613"/>
                  </a:lnTo>
                  <a:lnTo>
                    <a:pt x="1460866" y="802527"/>
                  </a:lnTo>
                  <a:lnTo>
                    <a:pt x="1481248" y="763095"/>
                  </a:lnTo>
                  <a:lnTo>
                    <a:pt x="1488567" y="717677"/>
                  </a:lnTo>
                  <a:lnTo>
                    <a:pt x="1488567" y="143510"/>
                  </a:lnTo>
                  <a:lnTo>
                    <a:pt x="1481248" y="98153"/>
                  </a:lnTo>
                  <a:lnTo>
                    <a:pt x="1460866" y="58759"/>
                  </a:lnTo>
                  <a:lnTo>
                    <a:pt x="1429780" y="27692"/>
                  </a:lnTo>
                  <a:lnTo>
                    <a:pt x="1390348" y="7317"/>
                  </a:lnTo>
                  <a:lnTo>
                    <a:pt x="1344930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5377688" y="1338833"/>
              <a:ext cx="1489075" cy="861694"/>
            </a:xfrm>
            <a:custGeom>
              <a:avLst/>
              <a:gdLst/>
              <a:ahLst/>
              <a:cxnLst/>
              <a:rect l="l" t="t" r="r" b="b"/>
              <a:pathLst>
                <a:path w="1489075" h="861694">
                  <a:moveTo>
                    <a:pt x="0" y="143510"/>
                  </a:moveTo>
                  <a:lnTo>
                    <a:pt x="7317" y="98153"/>
                  </a:lnTo>
                  <a:lnTo>
                    <a:pt x="27692" y="58759"/>
                  </a:lnTo>
                  <a:lnTo>
                    <a:pt x="58759" y="27692"/>
                  </a:lnTo>
                  <a:lnTo>
                    <a:pt x="98153" y="7317"/>
                  </a:lnTo>
                  <a:lnTo>
                    <a:pt x="143510" y="0"/>
                  </a:lnTo>
                  <a:lnTo>
                    <a:pt x="1344930" y="0"/>
                  </a:lnTo>
                  <a:lnTo>
                    <a:pt x="1390348" y="7317"/>
                  </a:lnTo>
                  <a:lnTo>
                    <a:pt x="1429780" y="27692"/>
                  </a:lnTo>
                  <a:lnTo>
                    <a:pt x="1460866" y="58759"/>
                  </a:lnTo>
                  <a:lnTo>
                    <a:pt x="1481248" y="98153"/>
                  </a:lnTo>
                  <a:lnTo>
                    <a:pt x="1488567" y="143510"/>
                  </a:lnTo>
                  <a:lnTo>
                    <a:pt x="1488567" y="717677"/>
                  </a:lnTo>
                  <a:lnTo>
                    <a:pt x="1481248" y="763095"/>
                  </a:lnTo>
                  <a:lnTo>
                    <a:pt x="1460866" y="802527"/>
                  </a:lnTo>
                  <a:lnTo>
                    <a:pt x="1429780" y="833613"/>
                  </a:lnTo>
                  <a:lnTo>
                    <a:pt x="1390348" y="853995"/>
                  </a:lnTo>
                  <a:lnTo>
                    <a:pt x="1344930" y="861314"/>
                  </a:lnTo>
                  <a:lnTo>
                    <a:pt x="143510" y="861314"/>
                  </a:lnTo>
                  <a:lnTo>
                    <a:pt x="98153" y="853995"/>
                  </a:lnTo>
                  <a:lnTo>
                    <a:pt x="58759" y="833613"/>
                  </a:lnTo>
                  <a:lnTo>
                    <a:pt x="27692" y="802527"/>
                  </a:lnTo>
                  <a:lnTo>
                    <a:pt x="7317" y="763095"/>
                  </a:lnTo>
                  <a:lnTo>
                    <a:pt x="0" y="717677"/>
                  </a:lnTo>
                  <a:lnTo>
                    <a:pt x="0" y="143510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" name="object 74"/>
          <p:cNvSpPr txBox="1"/>
          <p:nvPr/>
        </p:nvSpPr>
        <p:spPr>
          <a:xfrm>
            <a:off x="5618479" y="1455547"/>
            <a:ext cx="1007744" cy="6083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FFFFFF"/>
                </a:solidFill>
                <a:latin typeface="Source Sans 3"/>
                <a:cs typeface="Source Sans 3"/>
              </a:rPr>
              <a:t>Storage</a:t>
            </a:r>
            <a:endParaRPr sz="1600">
              <a:latin typeface="Source Sans 3"/>
              <a:cs typeface="Source Sans 3"/>
            </a:endParaRPr>
          </a:p>
          <a:p>
            <a:pPr algn="ctr" marL="12700" marR="5080" indent="-635">
              <a:lnSpc>
                <a:spcPct val="100000"/>
              </a:lnSpc>
              <a:spcBef>
                <a:spcPts val="30"/>
              </a:spcBef>
            </a:pPr>
            <a:r>
              <a:rPr dirty="0" sz="1100">
                <a:solidFill>
                  <a:srgbClr val="FFFFFF"/>
                </a:solidFill>
                <a:latin typeface="Source Sans 3"/>
                <a:cs typeface="Source Sans 3"/>
              </a:rPr>
              <a:t>(onboard</a:t>
            </a:r>
            <a:r>
              <a:rPr dirty="0" sz="1100" spc="-4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Source Sans 3"/>
                <a:cs typeface="Source Sans 3"/>
              </a:rPr>
              <a:t>in</a:t>
            </a:r>
            <a:r>
              <a:rPr dirty="0" sz="1100">
                <a:solidFill>
                  <a:srgbClr val="FFFFFF"/>
                </a:solidFill>
                <a:latin typeface="Source Sans 3"/>
                <a:cs typeface="Source Sans 3"/>
              </a:rPr>
              <a:t> dedicated</a:t>
            </a:r>
            <a:r>
              <a:rPr dirty="0" sz="1100" spc="-45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tanks)</a:t>
            </a:r>
            <a:endParaRPr sz="1100">
              <a:latin typeface="Source Sans 3"/>
              <a:cs typeface="Source Sans 3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838446" y="1667510"/>
            <a:ext cx="340360" cy="223520"/>
          </a:xfrm>
          <a:custGeom>
            <a:avLst/>
            <a:gdLst/>
            <a:ahLst/>
            <a:cxnLst/>
            <a:rect l="l" t="t" r="r" b="b"/>
            <a:pathLst>
              <a:path w="340360" h="223519">
                <a:moveTo>
                  <a:pt x="228600" y="0"/>
                </a:moveTo>
                <a:lnTo>
                  <a:pt x="228600" y="55752"/>
                </a:lnTo>
                <a:lnTo>
                  <a:pt x="0" y="55752"/>
                </a:lnTo>
                <a:lnTo>
                  <a:pt x="0" y="167385"/>
                </a:lnTo>
                <a:lnTo>
                  <a:pt x="228600" y="167385"/>
                </a:lnTo>
                <a:lnTo>
                  <a:pt x="228600" y="223265"/>
                </a:lnTo>
                <a:lnTo>
                  <a:pt x="340233" y="111632"/>
                </a:lnTo>
                <a:lnTo>
                  <a:pt x="228600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098918" y="1667510"/>
            <a:ext cx="340360" cy="223520"/>
          </a:xfrm>
          <a:custGeom>
            <a:avLst/>
            <a:gdLst/>
            <a:ahLst/>
            <a:cxnLst/>
            <a:rect l="l" t="t" r="r" b="b"/>
            <a:pathLst>
              <a:path w="340359" h="223519">
                <a:moveTo>
                  <a:pt x="228600" y="0"/>
                </a:moveTo>
                <a:lnTo>
                  <a:pt x="228600" y="55752"/>
                </a:lnTo>
                <a:lnTo>
                  <a:pt x="0" y="55752"/>
                </a:lnTo>
                <a:lnTo>
                  <a:pt x="0" y="167385"/>
                </a:lnTo>
                <a:lnTo>
                  <a:pt x="228600" y="167385"/>
                </a:lnTo>
                <a:lnTo>
                  <a:pt x="228600" y="223265"/>
                </a:lnTo>
                <a:lnTo>
                  <a:pt x="340360" y="111632"/>
                </a:lnTo>
                <a:lnTo>
                  <a:pt x="228600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7" name="object 77" descr="Diagram  Description automatically generated with medium confidenc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34313" y="1410225"/>
            <a:ext cx="896574" cy="697335"/>
          </a:xfrm>
          <a:prstGeom prst="rect">
            <a:avLst/>
          </a:prstGeom>
        </p:spPr>
      </p:pic>
      <p:sp>
        <p:nvSpPr>
          <p:cNvPr id="78" name="object 78"/>
          <p:cNvSpPr txBox="1"/>
          <p:nvPr/>
        </p:nvSpPr>
        <p:spPr>
          <a:xfrm>
            <a:off x="9840214" y="1070863"/>
            <a:ext cx="1102360" cy="32829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40970" marR="5080" indent="-128905">
              <a:lnSpc>
                <a:spcPts val="1060"/>
              </a:lnSpc>
              <a:spcBef>
                <a:spcPts val="355"/>
              </a:spcBef>
            </a:pPr>
            <a:r>
              <a:rPr dirty="0" sz="1100" b="1">
                <a:solidFill>
                  <a:srgbClr val="037E76"/>
                </a:solidFill>
                <a:latin typeface="Source Sans 3"/>
                <a:cs typeface="Source Sans 3"/>
              </a:rPr>
              <a:t>Shore</a:t>
            </a:r>
            <a:r>
              <a:rPr dirty="0" sz="1100" spc="-20" b="1">
                <a:solidFill>
                  <a:srgbClr val="037E76"/>
                </a:solidFill>
                <a:latin typeface="Source Sans 3"/>
                <a:cs typeface="Source Sans 3"/>
              </a:rPr>
              <a:t> </a:t>
            </a:r>
            <a:r>
              <a:rPr dirty="0" sz="1100" b="1">
                <a:solidFill>
                  <a:srgbClr val="037E76"/>
                </a:solidFill>
                <a:latin typeface="Source Sans 3"/>
                <a:cs typeface="Source Sans 3"/>
              </a:rPr>
              <a:t>or</a:t>
            </a:r>
            <a:r>
              <a:rPr dirty="0" sz="1100" spc="10" b="1">
                <a:solidFill>
                  <a:srgbClr val="037E76"/>
                </a:solidFill>
                <a:latin typeface="Source Sans 3"/>
                <a:cs typeface="Source Sans 3"/>
              </a:rPr>
              <a:t> </a:t>
            </a:r>
            <a:r>
              <a:rPr dirty="0" sz="1100" spc="-10" b="1">
                <a:solidFill>
                  <a:srgbClr val="037E76"/>
                </a:solidFill>
                <a:latin typeface="Source Sans 3"/>
                <a:cs typeface="Source Sans 3"/>
              </a:rPr>
              <a:t>offshore </a:t>
            </a:r>
            <a:r>
              <a:rPr dirty="0" sz="1100" b="1">
                <a:solidFill>
                  <a:srgbClr val="037E76"/>
                </a:solidFill>
                <a:latin typeface="Source Sans 3"/>
                <a:cs typeface="Source Sans 3"/>
              </a:rPr>
              <a:t>based</a:t>
            </a:r>
            <a:r>
              <a:rPr dirty="0" sz="1100" spc="-30" b="1">
                <a:solidFill>
                  <a:srgbClr val="037E76"/>
                </a:solidFill>
                <a:latin typeface="Source Sans 3"/>
                <a:cs typeface="Source Sans 3"/>
              </a:rPr>
              <a:t> </a:t>
            </a:r>
            <a:r>
              <a:rPr dirty="0" sz="1100" spc="-10" b="1">
                <a:solidFill>
                  <a:srgbClr val="037E76"/>
                </a:solidFill>
                <a:latin typeface="Source Sans 3"/>
                <a:cs typeface="Source Sans 3"/>
              </a:rPr>
              <a:t>facility</a:t>
            </a:r>
            <a:endParaRPr sz="1100">
              <a:latin typeface="Source Sans 3"/>
              <a:cs typeface="Source Sans 3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9278111" y="1706117"/>
            <a:ext cx="573405" cy="180340"/>
          </a:xfrm>
          <a:custGeom>
            <a:avLst/>
            <a:gdLst/>
            <a:ahLst/>
            <a:cxnLst/>
            <a:rect l="l" t="t" r="r" b="b"/>
            <a:pathLst>
              <a:path w="573404" h="180339">
                <a:moveTo>
                  <a:pt x="482981" y="0"/>
                </a:moveTo>
                <a:lnTo>
                  <a:pt x="482981" y="44958"/>
                </a:lnTo>
                <a:lnTo>
                  <a:pt x="0" y="44958"/>
                </a:lnTo>
                <a:lnTo>
                  <a:pt x="0" y="135001"/>
                </a:lnTo>
                <a:lnTo>
                  <a:pt x="482981" y="135001"/>
                </a:lnTo>
                <a:lnTo>
                  <a:pt x="482981" y="180086"/>
                </a:lnTo>
                <a:lnTo>
                  <a:pt x="573024" y="90043"/>
                </a:lnTo>
                <a:lnTo>
                  <a:pt x="482981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580261" y="2481960"/>
            <a:ext cx="6747509" cy="399415"/>
          </a:xfrm>
          <a:custGeom>
            <a:avLst/>
            <a:gdLst/>
            <a:ahLst/>
            <a:cxnLst/>
            <a:rect l="l" t="t" r="r" b="b"/>
            <a:pathLst>
              <a:path w="6747509" h="399414">
                <a:moveTo>
                  <a:pt x="6747510" y="307086"/>
                </a:moveTo>
                <a:lnTo>
                  <a:pt x="6722110" y="307086"/>
                </a:lnTo>
                <a:lnTo>
                  <a:pt x="6722110" y="204343"/>
                </a:lnTo>
                <a:lnTo>
                  <a:pt x="6722110" y="178943"/>
                </a:lnTo>
                <a:lnTo>
                  <a:pt x="50800" y="178943"/>
                </a:lnTo>
                <a:lnTo>
                  <a:pt x="50800" y="0"/>
                </a:lnTo>
                <a:lnTo>
                  <a:pt x="25400" y="0"/>
                </a:lnTo>
                <a:lnTo>
                  <a:pt x="25400" y="204343"/>
                </a:lnTo>
                <a:lnTo>
                  <a:pt x="25400" y="322707"/>
                </a:lnTo>
                <a:lnTo>
                  <a:pt x="0" y="322707"/>
                </a:lnTo>
                <a:lnTo>
                  <a:pt x="38100" y="398907"/>
                </a:lnTo>
                <a:lnTo>
                  <a:pt x="69850" y="335407"/>
                </a:lnTo>
                <a:lnTo>
                  <a:pt x="76200" y="322707"/>
                </a:lnTo>
                <a:lnTo>
                  <a:pt x="50800" y="322707"/>
                </a:lnTo>
                <a:lnTo>
                  <a:pt x="50800" y="204343"/>
                </a:lnTo>
                <a:lnTo>
                  <a:pt x="6696710" y="204343"/>
                </a:lnTo>
                <a:lnTo>
                  <a:pt x="6696710" y="307086"/>
                </a:lnTo>
                <a:lnTo>
                  <a:pt x="6671310" y="307086"/>
                </a:lnTo>
                <a:lnTo>
                  <a:pt x="6709410" y="383286"/>
                </a:lnTo>
                <a:lnTo>
                  <a:pt x="6741160" y="319786"/>
                </a:lnTo>
                <a:lnTo>
                  <a:pt x="6747510" y="307086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 txBox="1"/>
          <p:nvPr/>
        </p:nvSpPr>
        <p:spPr>
          <a:xfrm>
            <a:off x="198323" y="651764"/>
            <a:ext cx="67024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Two</a:t>
            </a:r>
            <a:r>
              <a:rPr dirty="0" sz="1800" spc="-3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main</a:t>
            </a:r>
            <a:r>
              <a:rPr dirty="0" sz="1800" spc="-3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approaches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are</a:t>
            </a:r>
            <a:r>
              <a:rPr dirty="0" sz="1800" spc="-3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available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to</a:t>
            </a:r>
            <a:r>
              <a:rPr dirty="0" sz="1800" spc="-3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capture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Carbon/CO</a:t>
            </a:r>
            <a:r>
              <a:rPr dirty="0" baseline="-20833" sz="1800">
                <a:solidFill>
                  <a:srgbClr val="FF5A28"/>
                </a:solidFill>
                <a:latin typeface="Source Sans 3"/>
                <a:cs typeface="Source Sans 3"/>
              </a:rPr>
              <a:t>2</a:t>
            </a:r>
            <a:r>
              <a:rPr dirty="0" baseline="-20833" sz="1800" spc="1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from</a:t>
            </a:r>
            <a:r>
              <a:rPr dirty="0" sz="18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ships</a:t>
            </a:r>
            <a:endParaRPr sz="1800">
              <a:latin typeface="Source Sans 3"/>
              <a:cs typeface="Source Sans 3"/>
            </a:endParaRPr>
          </a:p>
        </p:txBody>
      </p:sp>
      <p:sp>
        <p:nvSpPr>
          <p:cNvPr id="82" name="object 8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50"/>
              <a:t>8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804001"/>
            <a:ext cx="12192635" cy="1054100"/>
            <a:chOff x="0" y="5804001"/>
            <a:chExt cx="12192635" cy="1054100"/>
          </a:xfrm>
        </p:grpSpPr>
        <p:sp>
          <p:nvSpPr>
            <p:cNvPr id="3" name="object 3"/>
            <p:cNvSpPr/>
            <p:nvPr/>
          </p:nvSpPr>
          <p:spPr>
            <a:xfrm>
              <a:off x="0" y="5898057"/>
              <a:ext cx="11826875" cy="960119"/>
            </a:xfrm>
            <a:custGeom>
              <a:avLst/>
              <a:gdLst/>
              <a:ahLst/>
              <a:cxnLst/>
              <a:rect l="l" t="t" r="r" b="b"/>
              <a:pathLst>
                <a:path w="11826875" h="960120">
                  <a:moveTo>
                    <a:pt x="11826786" y="0"/>
                  </a:moveTo>
                  <a:lnTo>
                    <a:pt x="11788191" y="0"/>
                  </a:lnTo>
                  <a:lnTo>
                    <a:pt x="11788191" y="410997"/>
                  </a:lnTo>
                  <a:lnTo>
                    <a:pt x="11736489" y="410997"/>
                  </a:lnTo>
                  <a:lnTo>
                    <a:pt x="11671186" y="330390"/>
                  </a:lnTo>
                  <a:lnTo>
                    <a:pt x="11671186" y="375259"/>
                  </a:lnTo>
                  <a:lnTo>
                    <a:pt x="11671186" y="410997"/>
                  </a:lnTo>
                  <a:lnTo>
                    <a:pt x="11476038" y="410997"/>
                  </a:lnTo>
                  <a:lnTo>
                    <a:pt x="11476038" y="60629"/>
                  </a:lnTo>
                  <a:lnTo>
                    <a:pt x="11518392" y="60629"/>
                  </a:lnTo>
                  <a:lnTo>
                    <a:pt x="11518392" y="375259"/>
                  </a:lnTo>
                  <a:lnTo>
                    <a:pt x="11671186" y="375259"/>
                  </a:lnTo>
                  <a:lnTo>
                    <a:pt x="11671186" y="330390"/>
                  </a:lnTo>
                  <a:lnTo>
                    <a:pt x="11593398" y="234353"/>
                  </a:lnTo>
                  <a:lnTo>
                    <a:pt x="11641722" y="234353"/>
                  </a:lnTo>
                  <a:lnTo>
                    <a:pt x="11678183" y="229730"/>
                  </a:lnTo>
                  <a:lnTo>
                    <a:pt x="11705336" y="216230"/>
                  </a:lnTo>
                  <a:lnTo>
                    <a:pt x="11722278" y="194462"/>
                  </a:lnTo>
                  <a:lnTo>
                    <a:pt x="11728120" y="165011"/>
                  </a:lnTo>
                  <a:lnTo>
                    <a:pt x="11722532" y="135801"/>
                  </a:lnTo>
                  <a:lnTo>
                    <a:pt x="11706149" y="114173"/>
                  </a:lnTo>
                  <a:lnTo>
                    <a:pt x="11679568" y="100761"/>
                  </a:lnTo>
                  <a:lnTo>
                    <a:pt x="11643360" y="96151"/>
                  </a:lnTo>
                  <a:lnTo>
                    <a:pt x="11593525" y="96151"/>
                  </a:lnTo>
                  <a:lnTo>
                    <a:pt x="11593525" y="60629"/>
                  </a:lnTo>
                  <a:lnTo>
                    <a:pt x="11647399" y="60629"/>
                  </a:lnTo>
                  <a:lnTo>
                    <a:pt x="11699151" y="67729"/>
                  </a:lnTo>
                  <a:lnTo>
                    <a:pt x="11737746" y="88277"/>
                  </a:lnTo>
                  <a:lnTo>
                    <a:pt x="11761876" y="121094"/>
                  </a:lnTo>
                  <a:lnTo>
                    <a:pt x="11770220" y="165011"/>
                  </a:lnTo>
                  <a:lnTo>
                    <a:pt x="11763451" y="203695"/>
                  </a:lnTo>
                  <a:lnTo>
                    <a:pt x="11743969" y="234746"/>
                  </a:lnTo>
                  <a:lnTo>
                    <a:pt x="11712956" y="256336"/>
                  </a:lnTo>
                  <a:lnTo>
                    <a:pt x="11671630" y="266585"/>
                  </a:lnTo>
                  <a:lnTo>
                    <a:pt x="11788191" y="410997"/>
                  </a:lnTo>
                  <a:lnTo>
                    <a:pt x="11788191" y="0"/>
                  </a:lnTo>
                  <a:lnTo>
                    <a:pt x="11415306" y="0"/>
                  </a:lnTo>
                  <a:lnTo>
                    <a:pt x="11415306" y="854430"/>
                  </a:lnTo>
                  <a:lnTo>
                    <a:pt x="0" y="854430"/>
                  </a:lnTo>
                  <a:lnTo>
                    <a:pt x="0" y="959942"/>
                  </a:lnTo>
                  <a:lnTo>
                    <a:pt x="11455400" y="959942"/>
                  </a:lnTo>
                  <a:lnTo>
                    <a:pt x="11455400" y="958723"/>
                  </a:lnTo>
                  <a:lnTo>
                    <a:pt x="11826786" y="958723"/>
                  </a:lnTo>
                  <a:lnTo>
                    <a:pt x="11826786" y="410997"/>
                  </a:lnTo>
                  <a:lnTo>
                    <a:pt x="11826786" y="60629"/>
                  </a:lnTo>
                  <a:lnTo>
                    <a:pt x="11826786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331447" y="5804001"/>
              <a:ext cx="861060" cy="949325"/>
            </a:xfrm>
            <a:custGeom>
              <a:avLst/>
              <a:gdLst/>
              <a:ahLst/>
              <a:cxnLst/>
              <a:rect l="l" t="t" r="r" b="b"/>
              <a:pathLst>
                <a:path w="861059" h="949325">
                  <a:moveTo>
                    <a:pt x="860615" y="0"/>
                  </a:moveTo>
                  <a:lnTo>
                    <a:pt x="0" y="0"/>
                  </a:lnTo>
                  <a:lnTo>
                    <a:pt x="0" y="949223"/>
                  </a:lnTo>
                  <a:lnTo>
                    <a:pt x="860615" y="949223"/>
                  </a:lnTo>
                  <a:lnTo>
                    <a:pt x="8606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447780" y="6753224"/>
              <a:ext cx="744855" cy="104775"/>
            </a:xfrm>
            <a:custGeom>
              <a:avLst/>
              <a:gdLst/>
              <a:ahLst/>
              <a:cxnLst/>
              <a:rect l="l" t="t" r="r" b="b"/>
              <a:pathLst>
                <a:path w="744854" h="104775">
                  <a:moveTo>
                    <a:pt x="744258" y="0"/>
                  </a:moveTo>
                  <a:lnTo>
                    <a:pt x="0" y="0"/>
                  </a:lnTo>
                  <a:lnTo>
                    <a:pt x="0" y="104775"/>
                  </a:lnTo>
                  <a:lnTo>
                    <a:pt x="744258" y="104775"/>
                  </a:lnTo>
                  <a:lnTo>
                    <a:pt x="744258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211023" y="9239"/>
            <a:ext cx="10013950" cy="920750"/>
          </a:xfrm>
          <a:prstGeom prst="rect"/>
        </p:spPr>
        <p:txBody>
          <a:bodyPr wrap="square" lIns="0" tIns="130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dirty="0" spc="-20"/>
              <a:t>Post-</a:t>
            </a:r>
            <a:r>
              <a:rPr dirty="0"/>
              <a:t>Combustion</a:t>
            </a:r>
            <a:r>
              <a:rPr dirty="0" spc="-25"/>
              <a:t> </a:t>
            </a:r>
            <a:r>
              <a:rPr dirty="0"/>
              <a:t>Carbon</a:t>
            </a:r>
            <a:r>
              <a:rPr dirty="0" spc="-40"/>
              <a:t> </a:t>
            </a:r>
            <a:r>
              <a:rPr dirty="0"/>
              <a:t>Capture</a:t>
            </a:r>
            <a:r>
              <a:rPr dirty="0" spc="-35"/>
              <a:t> </a:t>
            </a:r>
            <a:r>
              <a:rPr dirty="0" spc="-10"/>
              <a:t>Technologies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800" b="0">
                <a:solidFill>
                  <a:srgbClr val="FF5A28"/>
                </a:solidFill>
                <a:latin typeface="Source Sans 3"/>
                <a:cs typeface="Source Sans 3"/>
              </a:rPr>
              <a:t>Chemical</a:t>
            </a:r>
            <a:r>
              <a:rPr dirty="0" sz="1800" spc="-20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b="0">
                <a:solidFill>
                  <a:srgbClr val="FF5A28"/>
                </a:solidFill>
                <a:latin typeface="Source Sans 3"/>
                <a:cs typeface="Source Sans 3"/>
              </a:rPr>
              <a:t>absorption</a:t>
            </a:r>
            <a:r>
              <a:rPr dirty="0" sz="1800" spc="-1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b="0">
                <a:solidFill>
                  <a:srgbClr val="FF5A28"/>
                </a:solidFill>
                <a:latin typeface="Source Sans 3"/>
                <a:cs typeface="Source Sans 3"/>
              </a:rPr>
              <a:t>is</a:t>
            </a:r>
            <a:r>
              <a:rPr dirty="0" sz="1800" spc="-10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b="0">
                <a:solidFill>
                  <a:srgbClr val="FF5A28"/>
                </a:solidFill>
                <a:latin typeface="Source Sans 3"/>
                <a:cs typeface="Source Sans 3"/>
              </a:rPr>
              <a:t>the</a:t>
            </a:r>
            <a:r>
              <a:rPr dirty="0" sz="1800" spc="-30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b="0">
                <a:solidFill>
                  <a:srgbClr val="FF5A28"/>
                </a:solidFill>
                <a:latin typeface="Source Sans 3"/>
                <a:cs typeface="Source Sans 3"/>
              </a:rPr>
              <a:t>most</a:t>
            </a:r>
            <a:r>
              <a:rPr dirty="0" sz="1800" spc="-1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b="0">
                <a:solidFill>
                  <a:srgbClr val="FF5A28"/>
                </a:solidFill>
                <a:latin typeface="Source Sans 3"/>
                <a:cs typeface="Source Sans 3"/>
              </a:rPr>
              <a:t>mature</a:t>
            </a:r>
            <a:r>
              <a:rPr dirty="0" sz="1800" spc="-1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b="0">
                <a:solidFill>
                  <a:srgbClr val="FF5A28"/>
                </a:solidFill>
                <a:latin typeface="Source Sans 3"/>
                <a:cs typeface="Source Sans 3"/>
              </a:rPr>
              <a:t>and</a:t>
            </a:r>
            <a:r>
              <a:rPr dirty="0" sz="1800" spc="-20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b="0">
                <a:solidFill>
                  <a:srgbClr val="FF5A28"/>
                </a:solidFill>
                <a:latin typeface="Source Sans 3"/>
                <a:cs typeface="Source Sans 3"/>
              </a:rPr>
              <a:t>widely</a:t>
            </a:r>
            <a:r>
              <a:rPr dirty="0" sz="1800" spc="-1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b="0">
                <a:solidFill>
                  <a:srgbClr val="FF5A28"/>
                </a:solidFill>
                <a:latin typeface="Source Sans 3"/>
                <a:cs typeface="Source Sans 3"/>
              </a:rPr>
              <a:t>applied</a:t>
            </a:r>
            <a:r>
              <a:rPr dirty="0" sz="1800" spc="-10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b="0">
                <a:solidFill>
                  <a:srgbClr val="FF5A28"/>
                </a:solidFill>
                <a:latin typeface="Source Sans 3"/>
                <a:cs typeface="Source Sans 3"/>
              </a:rPr>
              <a:t>method</a:t>
            </a:r>
            <a:r>
              <a:rPr dirty="0" sz="1800" spc="-1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b="0">
                <a:solidFill>
                  <a:srgbClr val="FF5A28"/>
                </a:solidFill>
                <a:latin typeface="Source Sans 3"/>
                <a:cs typeface="Source Sans 3"/>
              </a:rPr>
              <a:t>for</a:t>
            </a:r>
            <a:r>
              <a:rPr dirty="0" sz="1800" spc="-1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25" b="0">
                <a:solidFill>
                  <a:srgbClr val="FF5A28"/>
                </a:solidFill>
                <a:latin typeface="Source Sans 3"/>
                <a:cs typeface="Source Sans 3"/>
              </a:rPr>
              <a:t>post-</a:t>
            </a:r>
            <a:r>
              <a:rPr dirty="0" sz="1800" b="0">
                <a:solidFill>
                  <a:srgbClr val="FF5A28"/>
                </a:solidFill>
                <a:latin typeface="Source Sans 3"/>
                <a:cs typeface="Source Sans 3"/>
              </a:rPr>
              <a:t>combustion</a:t>
            </a:r>
            <a:r>
              <a:rPr dirty="0" sz="1800" spc="-1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b="0">
                <a:solidFill>
                  <a:srgbClr val="FF5A28"/>
                </a:solidFill>
                <a:latin typeface="Source Sans 3"/>
                <a:cs typeface="Source Sans 3"/>
              </a:rPr>
              <a:t>carbon </a:t>
            </a:r>
            <a:r>
              <a:rPr dirty="0" sz="1800" spc="-10" b="0">
                <a:solidFill>
                  <a:srgbClr val="FF5A28"/>
                </a:solidFill>
                <a:latin typeface="Source Sans 3"/>
                <a:cs typeface="Source Sans 3"/>
              </a:rPr>
              <a:t>capture</a:t>
            </a:r>
            <a:endParaRPr sz="1800">
              <a:latin typeface="Source Sans 3"/>
              <a:cs typeface="Source Sans 3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4500" y="1544955"/>
            <a:ext cx="1725295" cy="572135"/>
            <a:chOff x="444500" y="1544955"/>
            <a:chExt cx="1725295" cy="572135"/>
          </a:xfrm>
        </p:grpSpPr>
        <p:sp>
          <p:nvSpPr>
            <p:cNvPr id="8" name="object 8"/>
            <p:cNvSpPr/>
            <p:nvPr/>
          </p:nvSpPr>
          <p:spPr>
            <a:xfrm>
              <a:off x="457200" y="1557655"/>
              <a:ext cx="1699895" cy="546735"/>
            </a:xfrm>
            <a:custGeom>
              <a:avLst/>
              <a:gdLst/>
              <a:ahLst/>
              <a:cxnLst/>
              <a:rect l="l" t="t" r="r" b="b"/>
              <a:pathLst>
                <a:path w="1699895" h="546735">
                  <a:moveTo>
                    <a:pt x="1608836" y="0"/>
                  </a:moveTo>
                  <a:lnTo>
                    <a:pt x="91122" y="0"/>
                  </a:lnTo>
                  <a:lnTo>
                    <a:pt x="55651" y="7157"/>
                  </a:lnTo>
                  <a:lnTo>
                    <a:pt x="26687" y="26685"/>
                  </a:lnTo>
                  <a:lnTo>
                    <a:pt x="7160" y="55667"/>
                  </a:lnTo>
                  <a:lnTo>
                    <a:pt x="0" y="91186"/>
                  </a:lnTo>
                  <a:lnTo>
                    <a:pt x="0" y="455549"/>
                  </a:lnTo>
                  <a:lnTo>
                    <a:pt x="7160" y="491067"/>
                  </a:lnTo>
                  <a:lnTo>
                    <a:pt x="26687" y="520049"/>
                  </a:lnTo>
                  <a:lnTo>
                    <a:pt x="55651" y="539577"/>
                  </a:lnTo>
                  <a:lnTo>
                    <a:pt x="91122" y="546735"/>
                  </a:lnTo>
                  <a:lnTo>
                    <a:pt x="1608836" y="546735"/>
                  </a:lnTo>
                  <a:lnTo>
                    <a:pt x="1644280" y="539577"/>
                  </a:lnTo>
                  <a:lnTo>
                    <a:pt x="1673225" y="520049"/>
                  </a:lnTo>
                  <a:lnTo>
                    <a:pt x="1692739" y="491067"/>
                  </a:lnTo>
                  <a:lnTo>
                    <a:pt x="1699895" y="455549"/>
                  </a:lnTo>
                  <a:lnTo>
                    <a:pt x="1699895" y="91186"/>
                  </a:lnTo>
                  <a:lnTo>
                    <a:pt x="1692739" y="55667"/>
                  </a:lnTo>
                  <a:lnTo>
                    <a:pt x="1673225" y="26685"/>
                  </a:lnTo>
                  <a:lnTo>
                    <a:pt x="1644280" y="7157"/>
                  </a:lnTo>
                  <a:lnTo>
                    <a:pt x="1608836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57200" y="1557655"/>
              <a:ext cx="1699895" cy="546735"/>
            </a:xfrm>
            <a:custGeom>
              <a:avLst/>
              <a:gdLst/>
              <a:ahLst/>
              <a:cxnLst/>
              <a:rect l="l" t="t" r="r" b="b"/>
              <a:pathLst>
                <a:path w="1699895" h="546735">
                  <a:moveTo>
                    <a:pt x="0" y="91186"/>
                  </a:moveTo>
                  <a:lnTo>
                    <a:pt x="7160" y="55667"/>
                  </a:lnTo>
                  <a:lnTo>
                    <a:pt x="26687" y="26685"/>
                  </a:lnTo>
                  <a:lnTo>
                    <a:pt x="55651" y="7157"/>
                  </a:lnTo>
                  <a:lnTo>
                    <a:pt x="91122" y="0"/>
                  </a:lnTo>
                  <a:lnTo>
                    <a:pt x="1608836" y="0"/>
                  </a:lnTo>
                  <a:lnTo>
                    <a:pt x="1644280" y="7157"/>
                  </a:lnTo>
                  <a:lnTo>
                    <a:pt x="1673225" y="26685"/>
                  </a:lnTo>
                  <a:lnTo>
                    <a:pt x="1692739" y="55667"/>
                  </a:lnTo>
                  <a:lnTo>
                    <a:pt x="1699895" y="91186"/>
                  </a:lnTo>
                  <a:lnTo>
                    <a:pt x="1699895" y="455549"/>
                  </a:lnTo>
                  <a:lnTo>
                    <a:pt x="1692739" y="491067"/>
                  </a:lnTo>
                  <a:lnTo>
                    <a:pt x="1673225" y="520049"/>
                  </a:lnTo>
                  <a:lnTo>
                    <a:pt x="1644280" y="539577"/>
                  </a:lnTo>
                  <a:lnTo>
                    <a:pt x="1608836" y="546735"/>
                  </a:lnTo>
                  <a:lnTo>
                    <a:pt x="91122" y="546735"/>
                  </a:lnTo>
                  <a:lnTo>
                    <a:pt x="55651" y="539577"/>
                  </a:lnTo>
                  <a:lnTo>
                    <a:pt x="26687" y="520049"/>
                  </a:lnTo>
                  <a:lnTo>
                    <a:pt x="7160" y="491067"/>
                  </a:lnTo>
                  <a:lnTo>
                    <a:pt x="0" y="455549"/>
                  </a:lnTo>
                  <a:lnTo>
                    <a:pt x="0" y="91186"/>
                  </a:lnTo>
                  <a:close/>
                </a:path>
              </a:pathLst>
            </a:custGeom>
            <a:ln w="25399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75894" y="1621282"/>
            <a:ext cx="1660525" cy="4013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Source Sans 3"/>
                <a:cs typeface="Source Sans 3"/>
              </a:rPr>
              <a:t>Chemical</a:t>
            </a:r>
            <a:r>
              <a:rPr dirty="0" sz="1400" spc="-4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Source Sans 3"/>
                <a:cs typeface="Source Sans 3"/>
              </a:rPr>
              <a:t>Absorption</a:t>
            </a:r>
            <a:endParaRPr sz="1400">
              <a:latin typeface="Source Sans 3"/>
              <a:cs typeface="Source Sans 3"/>
            </a:endParaRPr>
          </a:p>
          <a:p>
            <a:pPr algn="ctr" marL="2540">
              <a:lnSpc>
                <a:spcPct val="100000"/>
              </a:lnSpc>
              <a:spcBef>
                <a:spcPts val="10"/>
              </a:spcBef>
            </a:pPr>
            <a:r>
              <a:rPr dirty="0" sz="1050">
                <a:solidFill>
                  <a:srgbClr val="FFFFFF"/>
                </a:solidFill>
                <a:latin typeface="Source Sans 3"/>
                <a:cs typeface="Source Sans 3"/>
              </a:rPr>
              <a:t>(chemical</a:t>
            </a:r>
            <a:r>
              <a:rPr dirty="0" sz="1050" spc="-4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Source Sans 3"/>
                <a:cs typeface="Source Sans 3"/>
              </a:rPr>
              <a:t>solvents)</a:t>
            </a:r>
            <a:endParaRPr sz="1050">
              <a:latin typeface="Source Sans 3"/>
              <a:cs typeface="Source Sans 3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932557" y="1544955"/>
            <a:ext cx="1725295" cy="572135"/>
            <a:chOff x="2932557" y="1544955"/>
            <a:chExt cx="1725295" cy="572135"/>
          </a:xfrm>
        </p:grpSpPr>
        <p:sp>
          <p:nvSpPr>
            <p:cNvPr id="12" name="object 12"/>
            <p:cNvSpPr/>
            <p:nvPr/>
          </p:nvSpPr>
          <p:spPr>
            <a:xfrm>
              <a:off x="2945257" y="1557655"/>
              <a:ext cx="1699895" cy="546735"/>
            </a:xfrm>
            <a:custGeom>
              <a:avLst/>
              <a:gdLst/>
              <a:ahLst/>
              <a:cxnLst/>
              <a:rect l="l" t="t" r="r" b="b"/>
              <a:pathLst>
                <a:path w="1699895" h="546735">
                  <a:moveTo>
                    <a:pt x="1608709" y="0"/>
                  </a:moveTo>
                  <a:lnTo>
                    <a:pt x="91059" y="0"/>
                  </a:lnTo>
                  <a:lnTo>
                    <a:pt x="55614" y="7157"/>
                  </a:lnTo>
                  <a:lnTo>
                    <a:pt x="26670" y="26685"/>
                  </a:lnTo>
                  <a:lnTo>
                    <a:pt x="7155" y="55667"/>
                  </a:lnTo>
                  <a:lnTo>
                    <a:pt x="0" y="91186"/>
                  </a:lnTo>
                  <a:lnTo>
                    <a:pt x="0" y="455549"/>
                  </a:lnTo>
                  <a:lnTo>
                    <a:pt x="7155" y="491067"/>
                  </a:lnTo>
                  <a:lnTo>
                    <a:pt x="26670" y="520049"/>
                  </a:lnTo>
                  <a:lnTo>
                    <a:pt x="55614" y="539577"/>
                  </a:lnTo>
                  <a:lnTo>
                    <a:pt x="91059" y="546735"/>
                  </a:lnTo>
                  <a:lnTo>
                    <a:pt x="1608709" y="546735"/>
                  </a:lnTo>
                  <a:lnTo>
                    <a:pt x="1644227" y="539577"/>
                  </a:lnTo>
                  <a:lnTo>
                    <a:pt x="1673209" y="520049"/>
                  </a:lnTo>
                  <a:lnTo>
                    <a:pt x="1692737" y="491067"/>
                  </a:lnTo>
                  <a:lnTo>
                    <a:pt x="1699895" y="455549"/>
                  </a:lnTo>
                  <a:lnTo>
                    <a:pt x="1699895" y="91186"/>
                  </a:lnTo>
                  <a:lnTo>
                    <a:pt x="1692737" y="55667"/>
                  </a:lnTo>
                  <a:lnTo>
                    <a:pt x="1673209" y="26685"/>
                  </a:lnTo>
                  <a:lnTo>
                    <a:pt x="1644227" y="7157"/>
                  </a:lnTo>
                  <a:lnTo>
                    <a:pt x="1608709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945257" y="1557655"/>
              <a:ext cx="1699895" cy="546735"/>
            </a:xfrm>
            <a:custGeom>
              <a:avLst/>
              <a:gdLst/>
              <a:ahLst/>
              <a:cxnLst/>
              <a:rect l="l" t="t" r="r" b="b"/>
              <a:pathLst>
                <a:path w="1699895" h="546735">
                  <a:moveTo>
                    <a:pt x="0" y="91186"/>
                  </a:moveTo>
                  <a:lnTo>
                    <a:pt x="7155" y="55667"/>
                  </a:lnTo>
                  <a:lnTo>
                    <a:pt x="26670" y="26685"/>
                  </a:lnTo>
                  <a:lnTo>
                    <a:pt x="55614" y="7157"/>
                  </a:lnTo>
                  <a:lnTo>
                    <a:pt x="91059" y="0"/>
                  </a:lnTo>
                  <a:lnTo>
                    <a:pt x="1608709" y="0"/>
                  </a:lnTo>
                  <a:lnTo>
                    <a:pt x="1644227" y="7157"/>
                  </a:lnTo>
                  <a:lnTo>
                    <a:pt x="1673209" y="26685"/>
                  </a:lnTo>
                  <a:lnTo>
                    <a:pt x="1692737" y="55667"/>
                  </a:lnTo>
                  <a:lnTo>
                    <a:pt x="1699895" y="91186"/>
                  </a:lnTo>
                  <a:lnTo>
                    <a:pt x="1699895" y="455549"/>
                  </a:lnTo>
                  <a:lnTo>
                    <a:pt x="1692737" y="491067"/>
                  </a:lnTo>
                  <a:lnTo>
                    <a:pt x="1673209" y="520049"/>
                  </a:lnTo>
                  <a:lnTo>
                    <a:pt x="1644227" y="539577"/>
                  </a:lnTo>
                  <a:lnTo>
                    <a:pt x="1608709" y="546735"/>
                  </a:lnTo>
                  <a:lnTo>
                    <a:pt x="91059" y="546735"/>
                  </a:lnTo>
                  <a:lnTo>
                    <a:pt x="55614" y="539577"/>
                  </a:lnTo>
                  <a:lnTo>
                    <a:pt x="26670" y="520049"/>
                  </a:lnTo>
                  <a:lnTo>
                    <a:pt x="7155" y="491067"/>
                  </a:lnTo>
                  <a:lnTo>
                    <a:pt x="0" y="455549"/>
                  </a:lnTo>
                  <a:lnTo>
                    <a:pt x="0" y="91186"/>
                  </a:lnTo>
                  <a:close/>
                </a:path>
              </a:pathLst>
            </a:custGeom>
            <a:ln w="25399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3224910" y="1511045"/>
            <a:ext cx="1140460" cy="6223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32715" marR="125730" indent="635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solidFill>
                  <a:srgbClr val="FFFFFF"/>
                </a:solidFill>
                <a:latin typeface="Source Sans 3"/>
                <a:cs typeface="Source Sans 3"/>
              </a:rPr>
              <a:t>Membrane Separation</a:t>
            </a:r>
            <a:endParaRPr sz="1400">
              <a:latin typeface="Source Sans 3"/>
              <a:cs typeface="Source Sans 3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1100">
                <a:solidFill>
                  <a:srgbClr val="FFFFFF"/>
                </a:solidFill>
                <a:latin typeface="Source Sans 3"/>
                <a:cs typeface="Source Sans 3"/>
              </a:rPr>
              <a:t>(polymer</a:t>
            </a:r>
            <a:r>
              <a:rPr dirty="0" sz="1100" spc="-2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filtration)</a:t>
            </a:r>
            <a:endParaRPr sz="1100">
              <a:latin typeface="Source Sans 3"/>
              <a:cs typeface="Source Sans 3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321172" y="1544955"/>
            <a:ext cx="1725295" cy="572135"/>
            <a:chOff x="5321172" y="1544955"/>
            <a:chExt cx="1725295" cy="572135"/>
          </a:xfrm>
        </p:grpSpPr>
        <p:sp>
          <p:nvSpPr>
            <p:cNvPr id="16" name="object 16"/>
            <p:cNvSpPr/>
            <p:nvPr/>
          </p:nvSpPr>
          <p:spPr>
            <a:xfrm>
              <a:off x="5333872" y="1557655"/>
              <a:ext cx="1699895" cy="546735"/>
            </a:xfrm>
            <a:custGeom>
              <a:avLst/>
              <a:gdLst/>
              <a:ahLst/>
              <a:cxnLst/>
              <a:rect l="l" t="t" r="r" b="b"/>
              <a:pathLst>
                <a:path w="1699895" h="546735">
                  <a:moveTo>
                    <a:pt x="1608709" y="0"/>
                  </a:moveTo>
                  <a:lnTo>
                    <a:pt x="91059" y="0"/>
                  </a:lnTo>
                  <a:lnTo>
                    <a:pt x="55614" y="7157"/>
                  </a:lnTo>
                  <a:lnTo>
                    <a:pt x="26670" y="26685"/>
                  </a:lnTo>
                  <a:lnTo>
                    <a:pt x="7155" y="55667"/>
                  </a:lnTo>
                  <a:lnTo>
                    <a:pt x="0" y="91186"/>
                  </a:lnTo>
                  <a:lnTo>
                    <a:pt x="0" y="455549"/>
                  </a:lnTo>
                  <a:lnTo>
                    <a:pt x="7155" y="491067"/>
                  </a:lnTo>
                  <a:lnTo>
                    <a:pt x="26670" y="520049"/>
                  </a:lnTo>
                  <a:lnTo>
                    <a:pt x="55614" y="539577"/>
                  </a:lnTo>
                  <a:lnTo>
                    <a:pt x="91059" y="546735"/>
                  </a:lnTo>
                  <a:lnTo>
                    <a:pt x="1608709" y="546735"/>
                  </a:lnTo>
                  <a:lnTo>
                    <a:pt x="1644227" y="539577"/>
                  </a:lnTo>
                  <a:lnTo>
                    <a:pt x="1673209" y="520049"/>
                  </a:lnTo>
                  <a:lnTo>
                    <a:pt x="1692737" y="491067"/>
                  </a:lnTo>
                  <a:lnTo>
                    <a:pt x="1699895" y="455549"/>
                  </a:lnTo>
                  <a:lnTo>
                    <a:pt x="1699895" y="91186"/>
                  </a:lnTo>
                  <a:lnTo>
                    <a:pt x="1692737" y="55667"/>
                  </a:lnTo>
                  <a:lnTo>
                    <a:pt x="1673209" y="26685"/>
                  </a:lnTo>
                  <a:lnTo>
                    <a:pt x="1644227" y="7157"/>
                  </a:lnTo>
                  <a:lnTo>
                    <a:pt x="1608709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333872" y="1557655"/>
              <a:ext cx="1699895" cy="546735"/>
            </a:xfrm>
            <a:custGeom>
              <a:avLst/>
              <a:gdLst/>
              <a:ahLst/>
              <a:cxnLst/>
              <a:rect l="l" t="t" r="r" b="b"/>
              <a:pathLst>
                <a:path w="1699895" h="546735">
                  <a:moveTo>
                    <a:pt x="0" y="91186"/>
                  </a:moveTo>
                  <a:lnTo>
                    <a:pt x="7155" y="55667"/>
                  </a:lnTo>
                  <a:lnTo>
                    <a:pt x="26670" y="26685"/>
                  </a:lnTo>
                  <a:lnTo>
                    <a:pt x="55614" y="7157"/>
                  </a:lnTo>
                  <a:lnTo>
                    <a:pt x="91059" y="0"/>
                  </a:lnTo>
                  <a:lnTo>
                    <a:pt x="1608709" y="0"/>
                  </a:lnTo>
                  <a:lnTo>
                    <a:pt x="1644227" y="7157"/>
                  </a:lnTo>
                  <a:lnTo>
                    <a:pt x="1673209" y="26685"/>
                  </a:lnTo>
                  <a:lnTo>
                    <a:pt x="1692737" y="55667"/>
                  </a:lnTo>
                  <a:lnTo>
                    <a:pt x="1699895" y="91186"/>
                  </a:lnTo>
                  <a:lnTo>
                    <a:pt x="1699895" y="455549"/>
                  </a:lnTo>
                  <a:lnTo>
                    <a:pt x="1692737" y="491067"/>
                  </a:lnTo>
                  <a:lnTo>
                    <a:pt x="1673209" y="520049"/>
                  </a:lnTo>
                  <a:lnTo>
                    <a:pt x="1644227" y="539577"/>
                  </a:lnTo>
                  <a:lnTo>
                    <a:pt x="1608709" y="546735"/>
                  </a:lnTo>
                  <a:lnTo>
                    <a:pt x="91059" y="546735"/>
                  </a:lnTo>
                  <a:lnTo>
                    <a:pt x="55614" y="539577"/>
                  </a:lnTo>
                  <a:lnTo>
                    <a:pt x="26670" y="520049"/>
                  </a:lnTo>
                  <a:lnTo>
                    <a:pt x="7155" y="491067"/>
                  </a:lnTo>
                  <a:lnTo>
                    <a:pt x="0" y="455549"/>
                  </a:lnTo>
                  <a:lnTo>
                    <a:pt x="0" y="91186"/>
                  </a:lnTo>
                  <a:close/>
                </a:path>
              </a:pathLst>
            </a:custGeom>
            <a:ln w="25399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5389879" y="1594865"/>
            <a:ext cx="158877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FFFF"/>
                </a:solidFill>
                <a:latin typeface="Source Sans 3"/>
                <a:cs typeface="Source Sans 3"/>
              </a:rPr>
              <a:t>Physical</a:t>
            </a:r>
            <a:r>
              <a:rPr dirty="0" sz="1400" spc="-30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Source Sans 3"/>
                <a:cs typeface="Source Sans 3"/>
              </a:rPr>
              <a:t>Separation</a:t>
            </a:r>
            <a:endParaRPr sz="1400">
              <a:latin typeface="Source Sans 3"/>
              <a:cs typeface="Source Sans 3"/>
            </a:endParaRPr>
          </a:p>
          <a:p>
            <a:pPr algn="ctr" marL="1270">
              <a:lnSpc>
                <a:spcPct val="100000"/>
              </a:lnSpc>
            </a:pP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(adsorption</a:t>
            </a:r>
            <a:r>
              <a:rPr dirty="0" sz="1400" spc="-10">
                <a:solidFill>
                  <a:srgbClr val="FFFFFF"/>
                </a:solidFill>
                <a:latin typeface="Source Sans 3"/>
                <a:cs typeface="Source Sans 3"/>
              </a:rPr>
              <a:t>)</a:t>
            </a:r>
            <a:endParaRPr sz="1400">
              <a:latin typeface="Source Sans 3"/>
              <a:cs typeface="Source Sans 3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709789" y="1545844"/>
            <a:ext cx="1725295" cy="572135"/>
            <a:chOff x="7709789" y="1545844"/>
            <a:chExt cx="1725295" cy="572135"/>
          </a:xfrm>
        </p:grpSpPr>
        <p:sp>
          <p:nvSpPr>
            <p:cNvPr id="20" name="object 20"/>
            <p:cNvSpPr/>
            <p:nvPr/>
          </p:nvSpPr>
          <p:spPr>
            <a:xfrm>
              <a:off x="7722489" y="1558544"/>
              <a:ext cx="1699895" cy="546735"/>
            </a:xfrm>
            <a:custGeom>
              <a:avLst/>
              <a:gdLst/>
              <a:ahLst/>
              <a:cxnLst/>
              <a:rect l="l" t="t" r="r" b="b"/>
              <a:pathLst>
                <a:path w="1699895" h="546735">
                  <a:moveTo>
                    <a:pt x="1608836" y="0"/>
                  </a:moveTo>
                  <a:lnTo>
                    <a:pt x="91059" y="0"/>
                  </a:lnTo>
                  <a:lnTo>
                    <a:pt x="55614" y="7175"/>
                  </a:lnTo>
                  <a:lnTo>
                    <a:pt x="26670" y="26733"/>
                  </a:lnTo>
                  <a:lnTo>
                    <a:pt x="7155" y="55721"/>
                  </a:lnTo>
                  <a:lnTo>
                    <a:pt x="0" y="91186"/>
                  </a:lnTo>
                  <a:lnTo>
                    <a:pt x="0" y="455676"/>
                  </a:lnTo>
                  <a:lnTo>
                    <a:pt x="7155" y="491120"/>
                  </a:lnTo>
                  <a:lnTo>
                    <a:pt x="26670" y="520065"/>
                  </a:lnTo>
                  <a:lnTo>
                    <a:pt x="55614" y="539579"/>
                  </a:lnTo>
                  <a:lnTo>
                    <a:pt x="91059" y="546735"/>
                  </a:lnTo>
                  <a:lnTo>
                    <a:pt x="1608836" y="546735"/>
                  </a:lnTo>
                  <a:lnTo>
                    <a:pt x="1644280" y="539579"/>
                  </a:lnTo>
                  <a:lnTo>
                    <a:pt x="1673225" y="520065"/>
                  </a:lnTo>
                  <a:lnTo>
                    <a:pt x="1692739" y="491120"/>
                  </a:lnTo>
                  <a:lnTo>
                    <a:pt x="1699895" y="455676"/>
                  </a:lnTo>
                  <a:lnTo>
                    <a:pt x="1699895" y="91186"/>
                  </a:lnTo>
                  <a:lnTo>
                    <a:pt x="1692739" y="55721"/>
                  </a:lnTo>
                  <a:lnTo>
                    <a:pt x="1673225" y="26733"/>
                  </a:lnTo>
                  <a:lnTo>
                    <a:pt x="1644280" y="7175"/>
                  </a:lnTo>
                  <a:lnTo>
                    <a:pt x="1608836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7722489" y="1558544"/>
              <a:ext cx="1699895" cy="546735"/>
            </a:xfrm>
            <a:custGeom>
              <a:avLst/>
              <a:gdLst/>
              <a:ahLst/>
              <a:cxnLst/>
              <a:rect l="l" t="t" r="r" b="b"/>
              <a:pathLst>
                <a:path w="1699895" h="546735">
                  <a:moveTo>
                    <a:pt x="0" y="91186"/>
                  </a:moveTo>
                  <a:lnTo>
                    <a:pt x="7155" y="55721"/>
                  </a:lnTo>
                  <a:lnTo>
                    <a:pt x="26670" y="26733"/>
                  </a:lnTo>
                  <a:lnTo>
                    <a:pt x="55614" y="7175"/>
                  </a:lnTo>
                  <a:lnTo>
                    <a:pt x="91059" y="0"/>
                  </a:lnTo>
                  <a:lnTo>
                    <a:pt x="1608836" y="0"/>
                  </a:lnTo>
                  <a:lnTo>
                    <a:pt x="1644280" y="7175"/>
                  </a:lnTo>
                  <a:lnTo>
                    <a:pt x="1673225" y="26733"/>
                  </a:lnTo>
                  <a:lnTo>
                    <a:pt x="1692739" y="55721"/>
                  </a:lnTo>
                  <a:lnTo>
                    <a:pt x="1699895" y="91186"/>
                  </a:lnTo>
                  <a:lnTo>
                    <a:pt x="1699895" y="455676"/>
                  </a:lnTo>
                  <a:lnTo>
                    <a:pt x="1692739" y="491120"/>
                  </a:lnTo>
                  <a:lnTo>
                    <a:pt x="1673225" y="520065"/>
                  </a:lnTo>
                  <a:lnTo>
                    <a:pt x="1644280" y="539579"/>
                  </a:lnTo>
                  <a:lnTo>
                    <a:pt x="1608836" y="546735"/>
                  </a:lnTo>
                  <a:lnTo>
                    <a:pt x="91059" y="546735"/>
                  </a:lnTo>
                  <a:lnTo>
                    <a:pt x="55614" y="539579"/>
                  </a:lnTo>
                  <a:lnTo>
                    <a:pt x="26670" y="520065"/>
                  </a:lnTo>
                  <a:lnTo>
                    <a:pt x="7155" y="491120"/>
                  </a:lnTo>
                  <a:lnTo>
                    <a:pt x="0" y="455676"/>
                  </a:lnTo>
                  <a:lnTo>
                    <a:pt x="0" y="91186"/>
                  </a:lnTo>
                  <a:close/>
                </a:path>
              </a:pathLst>
            </a:custGeom>
            <a:ln w="25399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8123046" y="1511934"/>
            <a:ext cx="899794" cy="6223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solidFill>
                  <a:srgbClr val="FFFFFF"/>
                </a:solidFill>
                <a:latin typeface="Source Sans 3"/>
                <a:cs typeface="Source Sans 3"/>
              </a:rPr>
              <a:t>Cryogenic Separation</a:t>
            </a:r>
            <a:endParaRPr sz="1400">
              <a:latin typeface="Source Sans 3"/>
              <a:cs typeface="Source Sans 3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(cooling)</a:t>
            </a:r>
            <a:endParaRPr sz="1100">
              <a:latin typeface="Source Sans 3"/>
              <a:cs typeface="Source Sans 3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0098405" y="1544955"/>
            <a:ext cx="1725295" cy="572135"/>
            <a:chOff x="10098405" y="1544955"/>
            <a:chExt cx="1725295" cy="572135"/>
          </a:xfrm>
        </p:grpSpPr>
        <p:sp>
          <p:nvSpPr>
            <p:cNvPr id="24" name="object 24"/>
            <p:cNvSpPr/>
            <p:nvPr/>
          </p:nvSpPr>
          <p:spPr>
            <a:xfrm>
              <a:off x="10111105" y="1557655"/>
              <a:ext cx="1699895" cy="546735"/>
            </a:xfrm>
            <a:custGeom>
              <a:avLst/>
              <a:gdLst/>
              <a:ahLst/>
              <a:cxnLst/>
              <a:rect l="l" t="t" r="r" b="b"/>
              <a:pathLst>
                <a:path w="1699895" h="546735">
                  <a:moveTo>
                    <a:pt x="1608836" y="0"/>
                  </a:moveTo>
                  <a:lnTo>
                    <a:pt x="91059" y="0"/>
                  </a:lnTo>
                  <a:lnTo>
                    <a:pt x="55614" y="7157"/>
                  </a:lnTo>
                  <a:lnTo>
                    <a:pt x="26670" y="26685"/>
                  </a:lnTo>
                  <a:lnTo>
                    <a:pt x="7155" y="55667"/>
                  </a:lnTo>
                  <a:lnTo>
                    <a:pt x="0" y="91186"/>
                  </a:lnTo>
                  <a:lnTo>
                    <a:pt x="0" y="455549"/>
                  </a:lnTo>
                  <a:lnTo>
                    <a:pt x="7155" y="491067"/>
                  </a:lnTo>
                  <a:lnTo>
                    <a:pt x="26670" y="520049"/>
                  </a:lnTo>
                  <a:lnTo>
                    <a:pt x="55614" y="539577"/>
                  </a:lnTo>
                  <a:lnTo>
                    <a:pt x="91059" y="546735"/>
                  </a:lnTo>
                  <a:lnTo>
                    <a:pt x="1608836" y="546735"/>
                  </a:lnTo>
                  <a:lnTo>
                    <a:pt x="1644280" y="539577"/>
                  </a:lnTo>
                  <a:lnTo>
                    <a:pt x="1673225" y="520049"/>
                  </a:lnTo>
                  <a:lnTo>
                    <a:pt x="1692739" y="491067"/>
                  </a:lnTo>
                  <a:lnTo>
                    <a:pt x="1699895" y="455549"/>
                  </a:lnTo>
                  <a:lnTo>
                    <a:pt x="1699895" y="91186"/>
                  </a:lnTo>
                  <a:lnTo>
                    <a:pt x="1692739" y="55667"/>
                  </a:lnTo>
                  <a:lnTo>
                    <a:pt x="1673225" y="26685"/>
                  </a:lnTo>
                  <a:lnTo>
                    <a:pt x="1644280" y="7157"/>
                  </a:lnTo>
                  <a:lnTo>
                    <a:pt x="1608836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0111105" y="1557655"/>
              <a:ext cx="1699895" cy="546735"/>
            </a:xfrm>
            <a:custGeom>
              <a:avLst/>
              <a:gdLst/>
              <a:ahLst/>
              <a:cxnLst/>
              <a:rect l="l" t="t" r="r" b="b"/>
              <a:pathLst>
                <a:path w="1699895" h="546735">
                  <a:moveTo>
                    <a:pt x="0" y="91186"/>
                  </a:moveTo>
                  <a:lnTo>
                    <a:pt x="7155" y="55667"/>
                  </a:lnTo>
                  <a:lnTo>
                    <a:pt x="26670" y="26685"/>
                  </a:lnTo>
                  <a:lnTo>
                    <a:pt x="55614" y="7157"/>
                  </a:lnTo>
                  <a:lnTo>
                    <a:pt x="91059" y="0"/>
                  </a:lnTo>
                  <a:lnTo>
                    <a:pt x="1608836" y="0"/>
                  </a:lnTo>
                  <a:lnTo>
                    <a:pt x="1644280" y="7157"/>
                  </a:lnTo>
                  <a:lnTo>
                    <a:pt x="1673225" y="26685"/>
                  </a:lnTo>
                  <a:lnTo>
                    <a:pt x="1692739" y="55667"/>
                  </a:lnTo>
                  <a:lnTo>
                    <a:pt x="1699895" y="91186"/>
                  </a:lnTo>
                  <a:lnTo>
                    <a:pt x="1699895" y="455549"/>
                  </a:lnTo>
                  <a:lnTo>
                    <a:pt x="1692739" y="491067"/>
                  </a:lnTo>
                  <a:lnTo>
                    <a:pt x="1673225" y="520049"/>
                  </a:lnTo>
                  <a:lnTo>
                    <a:pt x="1644280" y="539577"/>
                  </a:lnTo>
                  <a:lnTo>
                    <a:pt x="1608836" y="546735"/>
                  </a:lnTo>
                  <a:lnTo>
                    <a:pt x="91059" y="546735"/>
                  </a:lnTo>
                  <a:lnTo>
                    <a:pt x="55614" y="539577"/>
                  </a:lnTo>
                  <a:lnTo>
                    <a:pt x="26670" y="520049"/>
                  </a:lnTo>
                  <a:lnTo>
                    <a:pt x="7155" y="491067"/>
                  </a:lnTo>
                  <a:lnTo>
                    <a:pt x="0" y="455549"/>
                  </a:lnTo>
                  <a:lnTo>
                    <a:pt x="0" y="91186"/>
                  </a:lnTo>
                  <a:close/>
                </a:path>
              </a:pathLst>
            </a:custGeom>
            <a:ln w="25399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10144759" y="1594865"/>
            <a:ext cx="163258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48768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solidFill>
                  <a:srgbClr val="FFFFFF"/>
                </a:solidFill>
                <a:latin typeface="Source Sans 3"/>
                <a:cs typeface="Source Sans 3"/>
              </a:rPr>
              <a:t>Calcium </a:t>
            </a:r>
            <a:r>
              <a:rPr dirty="0" sz="1400" b="1">
                <a:solidFill>
                  <a:srgbClr val="FFFFFF"/>
                </a:solidFill>
                <a:latin typeface="Source Sans 3"/>
                <a:cs typeface="Source Sans 3"/>
              </a:rPr>
              <a:t>Looping</a:t>
            </a:r>
            <a:r>
              <a:rPr dirty="0" sz="1400" spc="-2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(mineralization)</a:t>
            </a:r>
            <a:endParaRPr sz="1100">
              <a:latin typeface="Source Sans 3"/>
              <a:cs typeface="Source Sans 3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256106" y="1282700"/>
            <a:ext cx="9743440" cy="277495"/>
            <a:chOff x="1256106" y="1282700"/>
            <a:chExt cx="9743440" cy="277495"/>
          </a:xfrm>
        </p:grpSpPr>
        <p:sp>
          <p:nvSpPr>
            <p:cNvPr id="28" name="object 28"/>
            <p:cNvSpPr/>
            <p:nvPr/>
          </p:nvSpPr>
          <p:spPr>
            <a:xfrm>
              <a:off x="1294256" y="1295400"/>
              <a:ext cx="9667240" cy="12700"/>
            </a:xfrm>
            <a:custGeom>
              <a:avLst/>
              <a:gdLst/>
              <a:ahLst/>
              <a:cxnLst/>
              <a:rect l="l" t="t" r="r" b="b"/>
              <a:pathLst>
                <a:path w="9667240" h="12700">
                  <a:moveTo>
                    <a:pt x="9666732" y="12319"/>
                  </a:moveTo>
                  <a:lnTo>
                    <a:pt x="0" y="0"/>
                  </a:lnTo>
                </a:path>
              </a:pathLst>
            </a:custGeom>
            <a:ln w="25399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6106" y="1295400"/>
              <a:ext cx="76250" cy="25209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87393" y="1295400"/>
              <a:ext cx="76200" cy="25209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054979" y="1295399"/>
              <a:ext cx="4944110" cy="264795"/>
            </a:xfrm>
            <a:custGeom>
              <a:avLst/>
              <a:gdLst/>
              <a:ahLst/>
              <a:cxnLst/>
              <a:rect l="l" t="t" r="r" b="b"/>
              <a:pathLst>
                <a:path w="4944109" h="264794">
                  <a:moveTo>
                    <a:pt x="76200" y="181991"/>
                  </a:moveTo>
                  <a:lnTo>
                    <a:pt x="50800" y="181991"/>
                  </a:lnTo>
                  <a:lnTo>
                    <a:pt x="50800" y="0"/>
                  </a:lnTo>
                  <a:lnTo>
                    <a:pt x="25400" y="0"/>
                  </a:lnTo>
                  <a:lnTo>
                    <a:pt x="25400" y="181991"/>
                  </a:lnTo>
                  <a:lnTo>
                    <a:pt x="0" y="181991"/>
                  </a:lnTo>
                  <a:lnTo>
                    <a:pt x="38100" y="258191"/>
                  </a:lnTo>
                  <a:lnTo>
                    <a:pt x="69850" y="194691"/>
                  </a:lnTo>
                  <a:lnTo>
                    <a:pt x="76200" y="181991"/>
                  </a:lnTo>
                  <a:close/>
                </a:path>
                <a:path w="4944109" h="264794">
                  <a:moveTo>
                    <a:pt x="2555494" y="188214"/>
                  </a:moveTo>
                  <a:lnTo>
                    <a:pt x="2530094" y="188214"/>
                  </a:lnTo>
                  <a:lnTo>
                    <a:pt x="2530094" y="6096"/>
                  </a:lnTo>
                  <a:lnTo>
                    <a:pt x="2504694" y="6096"/>
                  </a:lnTo>
                  <a:lnTo>
                    <a:pt x="2504694" y="188214"/>
                  </a:lnTo>
                  <a:lnTo>
                    <a:pt x="2479294" y="188214"/>
                  </a:lnTo>
                  <a:lnTo>
                    <a:pt x="2517394" y="264414"/>
                  </a:lnTo>
                  <a:lnTo>
                    <a:pt x="2549144" y="200914"/>
                  </a:lnTo>
                  <a:lnTo>
                    <a:pt x="2555494" y="188214"/>
                  </a:lnTo>
                  <a:close/>
                </a:path>
                <a:path w="4944109" h="264794">
                  <a:moveTo>
                    <a:pt x="4944110" y="186055"/>
                  </a:moveTo>
                  <a:lnTo>
                    <a:pt x="4918710" y="186055"/>
                  </a:lnTo>
                  <a:lnTo>
                    <a:pt x="4918710" y="6096"/>
                  </a:lnTo>
                  <a:lnTo>
                    <a:pt x="4893310" y="6096"/>
                  </a:lnTo>
                  <a:lnTo>
                    <a:pt x="4893310" y="186055"/>
                  </a:lnTo>
                  <a:lnTo>
                    <a:pt x="4867910" y="186055"/>
                  </a:lnTo>
                  <a:lnTo>
                    <a:pt x="4906010" y="262255"/>
                  </a:lnTo>
                  <a:lnTo>
                    <a:pt x="4937760" y="198755"/>
                  </a:lnTo>
                  <a:lnTo>
                    <a:pt x="4944110" y="186055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/>
          <p:nvPr/>
        </p:nvSpPr>
        <p:spPr>
          <a:xfrm>
            <a:off x="2554732" y="2322829"/>
            <a:ext cx="2268220" cy="3060065"/>
          </a:xfrm>
          <a:custGeom>
            <a:avLst/>
            <a:gdLst/>
            <a:ahLst/>
            <a:cxnLst/>
            <a:rect l="l" t="t" r="r" b="b"/>
            <a:pathLst>
              <a:path w="2268220" h="3060065">
                <a:moveTo>
                  <a:pt x="0" y="378078"/>
                </a:moveTo>
                <a:lnTo>
                  <a:pt x="2943" y="330657"/>
                </a:lnTo>
                <a:lnTo>
                  <a:pt x="11539" y="284992"/>
                </a:lnTo>
                <a:lnTo>
                  <a:pt x="25434" y="241438"/>
                </a:lnTo>
                <a:lnTo>
                  <a:pt x="44272" y="200350"/>
                </a:lnTo>
                <a:lnTo>
                  <a:pt x="67702" y="162082"/>
                </a:lnTo>
                <a:lnTo>
                  <a:pt x="95368" y="126989"/>
                </a:lnTo>
                <a:lnTo>
                  <a:pt x="126918" y="95425"/>
                </a:lnTo>
                <a:lnTo>
                  <a:pt x="161997" y="67744"/>
                </a:lnTo>
                <a:lnTo>
                  <a:pt x="200252" y="44301"/>
                </a:lnTo>
                <a:lnTo>
                  <a:pt x="241328" y="25451"/>
                </a:lnTo>
                <a:lnTo>
                  <a:pt x="284873" y="11548"/>
                </a:lnTo>
                <a:lnTo>
                  <a:pt x="330532" y="2946"/>
                </a:lnTo>
                <a:lnTo>
                  <a:pt x="377952" y="0"/>
                </a:lnTo>
                <a:lnTo>
                  <a:pt x="1890014" y="0"/>
                </a:lnTo>
                <a:lnTo>
                  <a:pt x="1937408" y="2946"/>
                </a:lnTo>
                <a:lnTo>
                  <a:pt x="1983050" y="11548"/>
                </a:lnTo>
                <a:lnTo>
                  <a:pt x="2026585" y="25451"/>
                </a:lnTo>
                <a:lnTo>
                  <a:pt x="2067657" y="44301"/>
                </a:lnTo>
                <a:lnTo>
                  <a:pt x="2105912" y="67744"/>
                </a:lnTo>
                <a:lnTo>
                  <a:pt x="2140996" y="95425"/>
                </a:lnTo>
                <a:lnTo>
                  <a:pt x="2172553" y="126989"/>
                </a:lnTo>
                <a:lnTo>
                  <a:pt x="2200228" y="162082"/>
                </a:lnTo>
                <a:lnTo>
                  <a:pt x="2223668" y="200350"/>
                </a:lnTo>
                <a:lnTo>
                  <a:pt x="2242516" y="241438"/>
                </a:lnTo>
                <a:lnTo>
                  <a:pt x="2256418" y="284992"/>
                </a:lnTo>
                <a:lnTo>
                  <a:pt x="2265019" y="330657"/>
                </a:lnTo>
                <a:lnTo>
                  <a:pt x="2267966" y="378078"/>
                </a:lnTo>
                <a:lnTo>
                  <a:pt x="2267966" y="2682112"/>
                </a:lnTo>
                <a:lnTo>
                  <a:pt x="2265019" y="2729507"/>
                </a:lnTo>
                <a:lnTo>
                  <a:pt x="2256418" y="2775149"/>
                </a:lnTo>
                <a:lnTo>
                  <a:pt x="2242516" y="2818684"/>
                </a:lnTo>
                <a:lnTo>
                  <a:pt x="2223668" y="2859756"/>
                </a:lnTo>
                <a:lnTo>
                  <a:pt x="2200228" y="2898011"/>
                </a:lnTo>
                <a:lnTo>
                  <a:pt x="2172553" y="2933095"/>
                </a:lnTo>
                <a:lnTo>
                  <a:pt x="2140996" y="2964652"/>
                </a:lnTo>
                <a:lnTo>
                  <a:pt x="2105912" y="2992327"/>
                </a:lnTo>
                <a:lnTo>
                  <a:pt x="2067657" y="3015767"/>
                </a:lnTo>
                <a:lnTo>
                  <a:pt x="2026585" y="3034615"/>
                </a:lnTo>
                <a:lnTo>
                  <a:pt x="1983050" y="3048517"/>
                </a:lnTo>
                <a:lnTo>
                  <a:pt x="1937408" y="3057118"/>
                </a:lnTo>
                <a:lnTo>
                  <a:pt x="1890014" y="3060065"/>
                </a:lnTo>
                <a:lnTo>
                  <a:pt x="377952" y="3060065"/>
                </a:lnTo>
                <a:lnTo>
                  <a:pt x="330532" y="3057118"/>
                </a:lnTo>
                <a:lnTo>
                  <a:pt x="284873" y="3048517"/>
                </a:lnTo>
                <a:lnTo>
                  <a:pt x="241328" y="3034615"/>
                </a:lnTo>
                <a:lnTo>
                  <a:pt x="200252" y="3015767"/>
                </a:lnTo>
                <a:lnTo>
                  <a:pt x="161997" y="2992327"/>
                </a:lnTo>
                <a:lnTo>
                  <a:pt x="126918" y="2964652"/>
                </a:lnTo>
                <a:lnTo>
                  <a:pt x="95368" y="2933095"/>
                </a:lnTo>
                <a:lnTo>
                  <a:pt x="67702" y="2898011"/>
                </a:lnTo>
                <a:lnTo>
                  <a:pt x="44272" y="2859756"/>
                </a:lnTo>
                <a:lnTo>
                  <a:pt x="25434" y="2818684"/>
                </a:lnTo>
                <a:lnTo>
                  <a:pt x="11539" y="2775149"/>
                </a:lnTo>
                <a:lnTo>
                  <a:pt x="2943" y="2729507"/>
                </a:lnTo>
                <a:lnTo>
                  <a:pt x="0" y="2682112"/>
                </a:lnTo>
                <a:lnTo>
                  <a:pt x="0" y="378078"/>
                </a:lnTo>
                <a:close/>
              </a:path>
            </a:pathLst>
          </a:custGeom>
          <a:ln w="12700">
            <a:solidFill>
              <a:srgbClr val="04AA9E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2653029" y="2723769"/>
            <a:ext cx="1958339" cy="20377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4785" algn="l"/>
              </a:tabLst>
            </a:pPr>
            <a:r>
              <a:rPr dirty="0" sz="1200">
                <a:latin typeface="Source Sans 3"/>
                <a:cs typeface="Source Sans 3"/>
              </a:rPr>
              <a:t>CO₂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separated</a:t>
            </a:r>
            <a:r>
              <a:rPr dirty="0" sz="1200" spc="-5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via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 spc="-10" b="1">
                <a:latin typeface="Source Sans 3"/>
                <a:cs typeface="Source Sans 3"/>
              </a:rPr>
              <a:t>selective </a:t>
            </a:r>
            <a:r>
              <a:rPr dirty="0" sz="1200" b="1">
                <a:latin typeface="Source Sans 3"/>
                <a:cs typeface="Source Sans 3"/>
              </a:rPr>
              <a:t>polymer</a:t>
            </a:r>
            <a:r>
              <a:rPr dirty="0" sz="1200" spc="-30" b="1">
                <a:latin typeface="Source Sans 3"/>
                <a:cs typeface="Source Sans 3"/>
              </a:rPr>
              <a:t> </a:t>
            </a:r>
            <a:r>
              <a:rPr dirty="0" sz="1200" spc="-10" b="1">
                <a:latin typeface="Source Sans 3"/>
                <a:cs typeface="Source Sans 3"/>
              </a:rPr>
              <a:t>membranes</a:t>
            </a:r>
            <a:endParaRPr sz="1200">
              <a:latin typeface="Source Sans 3"/>
              <a:cs typeface="Source Sans 3"/>
            </a:endParaRPr>
          </a:p>
          <a:p>
            <a:pPr marL="184785" marR="39370" indent="-172720">
              <a:lnSpc>
                <a:spcPct val="100000"/>
              </a:lnSpc>
              <a:buFont typeface="Arial"/>
              <a:buChar char="•"/>
              <a:tabLst>
                <a:tab pos="184785" algn="l"/>
              </a:tabLst>
            </a:pPr>
            <a:r>
              <a:rPr dirty="0" sz="1200" b="1">
                <a:latin typeface="Source Sans 3"/>
                <a:cs typeface="Source Sans 3"/>
              </a:rPr>
              <a:t>Compact</a:t>
            </a:r>
            <a:r>
              <a:rPr dirty="0" sz="1200" spc="-2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and</a:t>
            </a:r>
            <a:r>
              <a:rPr dirty="0" sz="1200" spc="-15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modular</a:t>
            </a:r>
            <a:r>
              <a:rPr dirty="0" sz="1200">
                <a:latin typeface="Source Sans 3"/>
                <a:cs typeface="Source Sans 3"/>
              </a:rPr>
              <a:t>,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no </a:t>
            </a:r>
            <a:r>
              <a:rPr dirty="0" sz="1200" spc="-10">
                <a:latin typeface="Source Sans 3"/>
                <a:cs typeface="Source Sans 3"/>
              </a:rPr>
              <a:t>solvents</a:t>
            </a:r>
            <a:endParaRPr sz="1200">
              <a:latin typeface="Source Sans 3"/>
              <a:cs typeface="Source Sans 3"/>
            </a:endParaRPr>
          </a:p>
          <a:p>
            <a:pPr marL="185420" indent="-172720">
              <a:lnSpc>
                <a:spcPct val="100000"/>
              </a:lnSpc>
              <a:buFont typeface="Arial"/>
              <a:buChar char="•"/>
              <a:tabLst>
                <a:tab pos="185420" algn="l"/>
              </a:tabLst>
            </a:pPr>
            <a:r>
              <a:rPr dirty="0" sz="1200">
                <a:latin typeface="Source Sans 3"/>
                <a:cs typeface="Source Sans 3"/>
              </a:rPr>
              <a:t>Lower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capture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efficiency</a:t>
            </a:r>
            <a:endParaRPr sz="1200">
              <a:latin typeface="Source Sans 3"/>
              <a:cs typeface="Source Sans 3"/>
            </a:endParaRPr>
          </a:p>
          <a:p>
            <a:pPr marL="184785" marR="198755" indent="-172720">
              <a:lnSpc>
                <a:spcPct val="100000"/>
              </a:lnSpc>
              <a:buFont typeface="Arial"/>
              <a:buChar char="•"/>
              <a:tabLst>
                <a:tab pos="184785" algn="l"/>
              </a:tabLst>
            </a:pPr>
            <a:r>
              <a:rPr dirty="0" sz="1200">
                <a:latin typeface="Source Sans 3"/>
                <a:cs typeface="Source Sans 3"/>
              </a:rPr>
              <a:t>Membranes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are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prone</a:t>
            </a:r>
            <a:r>
              <a:rPr dirty="0" sz="1200" spc="-50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to </a:t>
            </a:r>
            <a:r>
              <a:rPr dirty="0" sz="1200">
                <a:latin typeface="Source Sans 3"/>
                <a:cs typeface="Source Sans 3"/>
              </a:rPr>
              <a:t>impurities,</a:t>
            </a:r>
            <a:r>
              <a:rPr dirty="0" sz="1200" spc="-5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moisture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and </a:t>
            </a:r>
            <a:r>
              <a:rPr dirty="0" sz="1200">
                <a:latin typeface="Source Sans 3"/>
                <a:cs typeface="Source Sans 3"/>
              </a:rPr>
              <a:t>high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exhaust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gas </a:t>
            </a:r>
            <a:r>
              <a:rPr dirty="0" sz="1200" spc="-10">
                <a:latin typeface="Source Sans 3"/>
                <a:cs typeface="Source Sans 3"/>
              </a:rPr>
              <a:t>temperatures</a:t>
            </a:r>
            <a:endParaRPr sz="1200">
              <a:latin typeface="Source Sans 3"/>
              <a:cs typeface="Source Sans 3"/>
            </a:endParaRPr>
          </a:p>
          <a:p>
            <a:pPr marL="184785" marR="358140" indent="-172720">
              <a:lnSpc>
                <a:spcPct val="100000"/>
              </a:lnSpc>
              <a:buFont typeface="Arial"/>
              <a:buChar char="•"/>
              <a:tabLst>
                <a:tab pos="184785" algn="l"/>
              </a:tabLst>
            </a:pPr>
            <a:r>
              <a:rPr dirty="0" sz="1200" b="1">
                <a:latin typeface="Source Sans 3"/>
                <a:cs typeface="Source Sans 3"/>
              </a:rPr>
              <a:t>Low–medium</a:t>
            </a:r>
            <a:r>
              <a:rPr dirty="0" sz="1200" spc="-5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TRL</a:t>
            </a:r>
            <a:r>
              <a:rPr dirty="0" sz="1200" spc="-20" b="1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for </a:t>
            </a:r>
            <a:r>
              <a:rPr dirty="0" sz="1200" spc="-10">
                <a:latin typeface="Source Sans 3"/>
                <a:cs typeface="Source Sans 3"/>
              </a:rPr>
              <a:t>shipping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22635" y="2313051"/>
            <a:ext cx="2268220" cy="3060065"/>
          </a:xfrm>
          <a:custGeom>
            <a:avLst/>
            <a:gdLst/>
            <a:ahLst/>
            <a:cxnLst/>
            <a:rect l="l" t="t" r="r" b="b"/>
            <a:pathLst>
              <a:path w="2268220" h="3060065">
                <a:moveTo>
                  <a:pt x="0" y="377951"/>
                </a:moveTo>
                <a:lnTo>
                  <a:pt x="2945" y="330557"/>
                </a:lnTo>
                <a:lnTo>
                  <a:pt x="11544" y="284915"/>
                </a:lnTo>
                <a:lnTo>
                  <a:pt x="25444" y="241380"/>
                </a:lnTo>
                <a:lnTo>
                  <a:pt x="44289" y="200308"/>
                </a:lnTo>
                <a:lnTo>
                  <a:pt x="67726" y="162053"/>
                </a:lnTo>
                <a:lnTo>
                  <a:pt x="95401" y="126969"/>
                </a:lnTo>
                <a:lnTo>
                  <a:pt x="126959" y="95412"/>
                </a:lnTo>
                <a:lnTo>
                  <a:pt x="162045" y="67737"/>
                </a:lnTo>
                <a:lnTo>
                  <a:pt x="200307" y="44297"/>
                </a:lnTo>
                <a:lnTo>
                  <a:pt x="241389" y="25449"/>
                </a:lnTo>
                <a:lnTo>
                  <a:pt x="284937" y="11547"/>
                </a:lnTo>
                <a:lnTo>
                  <a:pt x="330597" y="2946"/>
                </a:lnTo>
                <a:lnTo>
                  <a:pt x="378015" y="0"/>
                </a:lnTo>
                <a:lnTo>
                  <a:pt x="1889937" y="0"/>
                </a:lnTo>
                <a:lnTo>
                  <a:pt x="1937359" y="2946"/>
                </a:lnTo>
                <a:lnTo>
                  <a:pt x="1983024" y="11547"/>
                </a:lnTo>
                <a:lnTo>
                  <a:pt x="2026578" y="25449"/>
                </a:lnTo>
                <a:lnTo>
                  <a:pt x="2067666" y="44297"/>
                </a:lnTo>
                <a:lnTo>
                  <a:pt x="2105934" y="67737"/>
                </a:lnTo>
                <a:lnTo>
                  <a:pt x="2141027" y="95412"/>
                </a:lnTo>
                <a:lnTo>
                  <a:pt x="2172591" y="126969"/>
                </a:lnTo>
                <a:lnTo>
                  <a:pt x="2200272" y="162053"/>
                </a:lnTo>
                <a:lnTo>
                  <a:pt x="2223715" y="200308"/>
                </a:lnTo>
                <a:lnTo>
                  <a:pt x="2242565" y="241380"/>
                </a:lnTo>
                <a:lnTo>
                  <a:pt x="2256468" y="284915"/>
                </a:lnTo>
                <a:lnTo>
                  <a:pt x="2265070" y="330557"/>
                </a:lnTo>
                <a:lnTo>
                  <a:pt x="2268016" y="377951"/>
                </a:lnTo>
                <a:lnTo>
                  <a:pt x="2268016" y="2681985"/>
                </a:lnTo>
                <a:lnTo>
                  <a:pt x="2265070" y="2729407"/>
                </a:lnTo>
                <a:lnTo>
                  <a:pt x="2256468" y="2775072"/>
                </a:lnTo>
                <a:lnTo>
                  <a:pt x="2242565" y="2818626"/>
                </a:lnTo>
                <a:lnTo>
                  <a:pt x="2223715" y="2859714"/>
                </a:lnTo>
                <a:lnTo>
                  <a:pt x="2200272" y="2897982"/>
                </a:lnTo>
                <a:lnTo>
                  <a:pt x="2172591" y="2933075"/>
                </a:lnTo>
                <a:lnTo>
                  <a:pt x="2141027" y="2964639"/>
                </a:lnTo>
                <a:lnTo>
                  <a:pt x="2105934" y="2992320"/>
                </a:lnTo>
                <a:lnTo>
                  <a:pt x="2067666" y="3015763"/>
                </a:lnTo>
                <a:lnTo>
                  <a:pt x="2026578" y="3034613"/>
                </a:lnTo>
                <a:lnTo>
                  <a:pt x="1983024" y="3048516"/>
                </a:lnTo>
                <a:lnTo>
                  <a:pt x="1937359" y="3057118"/>
                </a:lnTo>
                <a:lnTo>
                  <a:pt x="1889937" y="3060065"/>
                </a:lnTo>
                <a:lnTo>
                  <a:pt x="378015" y="3060065"/>
                </a:lnTo>
                <a:lnTo>
                  <a:pt x="330597" y="3057118"/>
                </a:lnTo>
                <a:lnTo>
                  <a:pt x="284937" y="3048516"/>
                </a:lnTo>
                <a:lnTo>
                  <a:pt x="241389" y="3034613"/>
                </a:lnTo>
                <a:lnTo>
                  <a:pt x="200307" y="3015763"/>
                </a:lnTo>
                <a:lnTo>
                  <a:pt x="162045" y="2992320"/>
                </a:lnTo>
                <a:lnTo>
                  <a:pt x="126959" y="2964639"/>
                </a:lnTo>
                <a:lnTo>
                  <a:pt x="95401" y="2933075"/>
                </a:lnTo>
                <a:lnTo>
                  <a:pt x="67726" y="2897982"/>
                </a:lnTo>
                <a:lnTo>
                  <a:pt x="44289" y="2859714"/>
                </a:lnTo>
                <a:lnTo>
                  <a:pt x="25444" y="2818626"/>
                </a:lnTo>
                <a:lnTo>
                  <a:pt x="11544" y="2775072"/>
                </a:lnTo>
                <a:lnTo>
                  <a:pt x="2945" y="2729407"/>
                </a:lnTo>
                <a:lnTo>
                  <a:pt x="0" y="2681985"/>
                </a:lnTo>
                <a:lnTo>
                  <a:pt x="0" y="377951"/>
                </a:lnTo>
                <a:close/>
              </a:path>
            </a:pathLst>
          </a:custGeom>
          <a:ln w="12700">
            <a:solidFill>
              <a:srgbClr val="04AA9E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220776" y="2797809"/>
            <a:ext cx="1994535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0650" marR="64135" indent="-1085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0650" algn="l"/>
              </a:tabLst>
            </a:pPr>
            <a:r>
              <a:rPr dirty="0" sz="1200">
                <a:latin typeface="Source Sans 3"/>
                <a:cs typeface="Source Sans 3"/>
              </a:rPr>
              <a:t>Uses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liquid</a:t>
            </a:r>
            <a:r>
              <a:rPr dirty="0" sz="1200" spc="-45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amines</a:t>
            </a:r>
            <a:r>
              <a:rPr dirty="0" sz="1200" spc="-20" b="1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to </a:t>
            </a:r>
            <a:r>
              <a:rPr dirty="0" sz="1200" spc="-10">
                <a:latin typeface="Source Sans 3"/>
                <a:cs typeface="Source Sans 3"/>
              </a:rPr>
              <a:t>selectively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capture CO₂</a:t>
            </a:r>
            <a:r>
              <a:rPr dirty="0" sz="1200" spc="20">
                <a:latin typeface="Source Sans 3"/>
                <a:cs typeface="Source Sans 3"/>
              </a:rPr>
              <a:t> </a:t>
            </a:r>
            <a:r>
              <a:rPr dirty="0" sz="1200" spc="-20">
                <a:latin typeface="Source Sans 3"/>
                <a:cs typeface="Source Sans 3"/>
              </a:rPr>
              <a:t>from </a:t>
            </a:r>
            <a:r>
              <a:rPr dirty="0" sz="1200" spc="-10">
                <a:latin typeface="Source Sans 3"/>
                <a:cs typeface="Source Sans 3"/>
              </a:rPr>
              <a:t>exhaust</a:t>
            </a:r>
            <a:endParaRPr sz="1200">
              <a:latin typeface="Source Sans 3"/>
              <a:cs typeface="Source Sans 3"/>
            </a:endParaRPr>
          </a:p>
          <a:p>
            <a:pPr marL="120650" marR="26670" indent="-108585">
              <a:lnSpc>
                <a:spcPct val="100000"/>
              </a:lnSpc>
              <a:buFont typeface="Arial"/>
              <a:buChar char="•"/>
              <a:tabLst>
                <a:tab pos="120650" algn="l"/>
              </a:tabLst>
            </a:pPr>
            <a:r>
              <a:rPr dirty="0" sz="1200">
                <a:latin typeface="Source Sans 3"/>
                <a:cs typeface="Source Sans 3"/>
              </a:rPr>
              <a:t>Compatible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with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retrofits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(no </a:t>
            </a:r>
            <a:r>
              <a:rPr dirty="0" sz="1200">
                <a:latin typeface="Source Sans 3"/>
                <a:cs typeface="Source Sans 3"/>
              </a:rPr>
              <a:t>engine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modification)</a:t>
            </a:r>
            <a:endParaRPr sz="1200">
              <a:latin typeface="Source Sans 3"/>
              <a:cs typeface="Source Sans 3"/>
            </a:endParaRPr>
          </a:p>
          <a:p>
            <a:pPr marL="120650" indent="-107950">
              <a:lnSpc>
                <a:spcPct val="100000"/>
              </a:lnSpc>
              <a:buFont typeface="Arial"/>
              <a:buChar char="•"/>
              <a:tabLst>
                <a:tab pos="120650" algn="l"/>
              </a:tabLst>
            </a:pPr>
            <a:r>
              <a:rPr dirty="0" sz="1200">
                <a:latin typeface="Source Sans 3"/>
                <a:cs typeface="Source Sans 3"/>
              </a:rPr>
              <a:t>Challenges: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energy</a:t>
            </a:r>
            <a:r>
              <a:rPr dirty="0" sz="1200" spc="-15" b="1">
                <a:latin typeface="Source Sans 3"/>
                <a:cs typeface="Source Sans 3"/>
              </a:rPr>
              <a:t> </a:t>
            </a:r>
            <a:r>
              <a:rPr dirty="0" sz="1200" spc="-10" b="1">
                <a:latin typeface="Source Sans 3"/>
                <a:cs typeface="Source Sans 3"/>
              </a:rPr>
              <a:t>demand,</a:t>
            </a:r>
            <a:endParaRPr sz="1200">
              <a:latin typeface="Source Sans 3"/>
              <a:cs typeface="Source Sans 3"/>
            </a:endParaRPr>
          </a:p>
          <a:p>
            <a:pPr marL="120650">
              <a:lnSpc>
                <a:spcPct val="100000"/>
              </a:lnSpc>
            </a:pPr>
            <a:r>
              <a:rPr dirty="0" sz="1200" b="1">
                <a:latin typeface="Source Sans 3"/>
                <a:cs typeface="Source Sans 3"/>
              </a:rPr>
              <a:t>space</a:t>
            </a:r>
            <a:r>
              <a:rPr dirty="0" sz="1200">
                <a:latin typeface="Source Sans 3"/>
                <a:cs typeface="Source Sans 3"/>
              </a:rPr>
              <a:t>,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solvent</a:t>
            </a:r>
            <a:r>
              <a:rPr dirty="0" sz="1200" spc="-50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degradation</a:t>
            </a:r>
            <a:endParaRPr sz="1200">
              <a:latin typeface="Source Sans 3"/>
              <a:cs typeface="Source Sans 3"/>
            </a:endParaRPr>
          </a:p>
          <a:p>
            <a:pPr marL="120650" marR="63500" indent="-108585">
              <a:lnSpc>
                <a:spcPct val="100000"/>
              </a:lnSpc>
              <a:buFont typeface="Arial"/>
              <a:buChar char="•"/>
              <a:tabLst>
                <a:tab pos="120650" algn="l"/>
              </a:tabLst>
            </a:pPr>
            <a:r>
              <a:rPr dirty="0" sz="1200" b="1">
                <a:latin typeface="Source Sans 3"/>
                <a:cs typeface="Source Sans 3"/>
              </a:rPr>
              <a:t>Most</a:t>
            </a:r>
            <a:r>
              <a:rPr dirty="0" sz="1200" spc="-35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mature</a:t>
            </a:r>
            <a:r>
              <a:rPr dirty="0" sz="1200" spc="-25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and</a:t>
            </a:r>
            <a:r>
              <a:rPr dirty="0" sz="1200" spc="-20" b="1">
                <a:latin typeface="Source Sans 3"/>
                <a:cs typeface="Source Sans 3"/>
              </a:rPr>
              <a:t> </a:t>
            </a:r>
            <a:r>
              <a:rPr dirty="0" sz="1200" spc="-10" b="1">
                <a:latin typeface="Source Sans 3"/>
                <a:cs typeface="Source Sans 3"/>
              </a:rPr>
              <a:t>widely </a:t>
            </a:r>
            <a:r>
              <a:rPr dirty="0" sz="1200" b="1">
                <a:latin typeface="Source Sans 3"/>
                <a:cs typeface="Source Sans 3"/>
              </a:rPr>
              <a:t>demonstrated</a:t>
            </a:r>
            <a:r>
              <a:rPr dirty="0" sz="1200" spc="-40" b="1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OCCS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option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986782" y="2313051"/>
            <a:ext cx="2268220" cy="3060065"/>
          </a:xfrm>
          <a:custGeom>
            <a:avLst/>
            <a:gdLst/>
            <a:ahLst/>
            <a:cxnLst/>
            <a:rect l="l" t="t" r="r" b="b"/>
            <a:pathLst>
              <a:path w="2268220" h="3060065">
                <a:moveTo>
                  <a:pt x="0" y="377951"/>
                </a:moveTo>
                <a:lnTo>
                  <a:pt x="2946" y="330557"/>
                </a:lnTo>
                <a:lnTo>
                  <a:pt x="11547" y="284915"/>
                </a:lnTo>
                <a:lnTo>
                  <a:pt x="25449" y="241380"/>
                </a:lnTo>
                <a:lnTo>
                  <a:pt x="44297" y="200308"/>
                </a:lnTo>
                <a:lnTo>
                  <a:pt x="67737" y="162053"/>
                </a:lnTo>
                <a:lnTo>
                  <a:pt x="95412" y="126969"/>
                </a:lnTo>
                <a:lnTo>
                  <a:pt x="126969" y="95412"/>
                </a:lnTo>
                <a:lnTo>
                  <a:pt x="162053" y="67737"/>
                </a:lnTo>
                <a:lnTo>
                  <a:pt x="200308" y="44297"/>
                </a:lnTo>
                <a:lnTo>
                  <a:pt x="241380" y="25449"/>
                </a:lnTo>
                <a:lnTo>
                  <a:pt x="284915" y="11547"/>
                </a:lnTo>
                <a:lnTo>
                  <a:pt x="330557" y="2946"/>
                </a:lnTo>
                <a:lnTo>
                  <a:pt x="377952" y="0"/>
                </a:lnTo>
                <a:lnTo>
                  <a:pt x="1890014" y="0"/>
                </a:lnTo>
                <a:lnTo>
                  <a:pt x="1937433" y="2946"/>
                </a:lnTo>
                <a:lnTo>
                  <a:pt x="1983092" y="11547"/>
                </a:lnTo>
                <a:lnTo>
                  <a:pt x="2026637" y="25449"/>
                </a:lnTo>
                <a:lnTo>
                  <a:pt x="2067713" y="44297"/>
                </a:lnTo>
                <a:lnTo>
                  <a:pt x="2105968" y="67737"/>
                </a:lnTo>
                <a:lnTo>
                  <a:pt x="2141047" y="95412"/>
                </a:lnTo>
                <a:lnTo>
                  <a:pt x="2172597" y="126969"/>
                </a:lnTo>
                <a:lnTo>
                  <a:pt x="2200263" y="162053"/>
                </a:lnTo>
                <a:lnTo>
                  <a:pt x="2223693" y="200308"/>
                </a:lnTo>
                <a:lnTo>
                  <a:pt x="2242531" y="241380"/>
                </a:lnTo>
                <a:lnTo>
                  <a:pt x="2256426" y="284915"/>
                </a:lnTo>
                <a:lnTo>
                  <a:pt x="2265022" y="330557"/>
                </a:lnTo>
                <a:lnTo>
                  <a:pt x="2267966" y="377951"/>
                </a:lnTo>
                <a:lnTo>
                  <a:pt x="2267966" y="2681985"/>
                </a:lnTo>
                <a:lnTo>
                  <a:pt x="2265022" y="2729407"/>
                </a:lnTo>
                <a:lnTo>
                  <a:pt x="2256426" y="2775072"/>
                </a:lnTo>
                <a:lnTo>
                  <a:pt x="2242531" y="2818626"/>
                </a:lnTo>
                <a:lnTo>
                  <a:pt x="2223693" y="2859714"/>
                </a:lnTo>
                <a:lnTo>
                  <a:pt x="2200263" y="2897982"/>
                </a:lnTo>
                <a:lnTo>
                  <a:pt x="2172597" y="2933075"/>
                </a:lnTo>
                <a:lnTo>
                  <a:pt x="2141047" y="2964639"/>
                </a:lnTo>
                <a:lnTo>
                  <a:pt x="2105968" y="2992320"/>
                </a:lnTo>
                <a:lnTo>
                  <a:pt x="2067713" y="3015763"/>
                </a:lnTo>
                <a:lnTo>
                  <a:pt x="2026637" y="3034613"/>
                </a:lnTo>
                <a:lnTo>
                  <a:pt x="1983092" y="3048516"/>
                </a:lnTo>
                <a:lnTo>
                  <a:pt x="1937433" y="3057118"/>
                </a:lnTo>
                <a:lnTo>
                  <a:pt x="1890014" y="3060065"/>
                </a:lnTo>
                <a:lnTo>
                  <a:pt x="377952" y="3060065"/>
                </a:lnTo>
                <a:lnTo>
                  <a:pt x="330557" y="3057118"/>
                </a:lnTo>
                <a:lnTo>
                  <a:pt x="284915" y="3048516"/>
                </a:lnTo>
                <a:lnTo>
                  <a:pt x="241380" y="3034613"/>
                </a:lnTo>
                <a:lnTo>
                  <a:pt x="200308" y="3015763"/>
                </a:lnTo>
                <a:lnTo>
                  <a:pt x="162053" y="2992320"/>
                </a:lnTo>
                <a:lnTo>
                  <a:pt x="126969" y="2964639"/>
                </a:lnTo>
                <a:lnTo>
                  <a:pt x="95412" y="2933075"/>
                </a:lnTo>
                <a:lnTo>
                  <a:pt x="67737" y="2897982"/>
                </a:lnTo>
                <a:lnTo>
                  <a:pt x="44297" y="2859714"/>
                </a:lnTo>
                <a:lnTo>
                  <a:pt x="25449" y="2818626"/>
                </a:lnTo>
                <a:lnTo>
                  <a:pt x="11547" y="2775072"/>
                </a:lnTo>
                <a:lnTo>
                  <a:pt x="2946" y="2729407"/>
                </a:lnTo>
                <a:lnTo>
                  <a:pt x="0" y="2681985"/>
                </a:lnTo>
                <a:lnTo>
                  <a:pt x="0" y="377951"/>
                </a:lnTo>
                <a:close/>
              </a:path>
            </a:pathLst>
          </a:custGeom>
          <a:ln w="12699">
            <a:solidFill>
              <a:srgbClr val="04AA9E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5085334" y="2815590"/>
            <a:ext cx="2070100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73355" marR="83820" indent="-17335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73355" algn="l"/>
              </a:tabLst>
            </a:pPr>
            <a:r>
              <a:rPr dirty="0" sz="1200">
                <a:latin typeface="Source Sans 3"/>
                <a:cs typeface="Source Sans 3"/>
              </a:rPr>
              <a:t>Uses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solid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sorbents</a:t>
            </a:r>
            <a:r>
              <a:rPr dirty="0" sz="1200">
                <a:latin typeface="Source Sans 3"/>
                <a:cs typeface="Source Sans 3"/>
              </a:rPr>
              <a:t>,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to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 spc="-20" b="1">
                <a:latin typeface="Source Sans 3"/>
                <a:cs typeface="Source Sans 3"/>
              </a:rPr>
              <a:t>trap</a:t>
            </a:r>
            <a:endParaRPr sz="1200">
              <a:latin typeface="Source Sans 3"/>
              <a:cs typeface="Source Sans 3"/>
            </a:endParaRPr>
          </a:p>
          <a:p>
            <a:pPr algn="ctr" marR="91440">
              <a:lnSpc>
                <a:spcPct val="100000"/>
              </a:lnSpc>
            </a:pPr>
            <a:r>
              <a:rPr dirty="0" sz="1200" b="1">
                <a:latin typeface="Source Sans 3"/>
                <a:cs typeface="Source Sans 3"/>
              </a:rPr>
              <a:t>CO₂</a:t>
            </a:r>
            <a:r>
              <a:rPr dirty="0" sz="1200" spc="-35" b="1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from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exhaust</a:t>
            </a:r>
            <a:r>
              <a:rPr dirty="0" sz="1200" spc="-20" b="1">
                <a:latin typeface="Source Sans 3"/>
                <a:cs typeface="Source Sans 3"/>
              </a:rPr>
              <a:t> </a:t>
            </a:r>
            <a:r>
              <a:rPr dirty="0" sz="1200" spc="-10" b="1">
                <a:latin typeface="Source Sans 3"/>
                <a:cs typeface="Source Sans 3"/>
              </a:rPr>
              <a:t>gases</a:t>
            </a:r>
            <a:r>
              <a:rPr dirty="0" sz="1200" spc="-10">
                <a:latin typeface="Source Sans 3"/>
                <a:cs typeface="Source Sans 3"/>
              </a:rPr>
              <a:t>.</a:t>
            </a:r>
            <a:endParaRPr sz="1200">
              <a:latin typeface="Source Sans 3"/>
              <a:cs typeface="Source Sans 3"/>
            </a:endParaRPr>
          </a:p>
          <a:p>
            <a:pPr algn="ctr" marL="173355" marR="391795" indent="-173355">
              <a:lnSpc>
                <a:spcPct val="100000"/>
              </a:lnSpc>
              <a:buFont typeface="Arial"/>
              <a:buChar char="•"/>
              <a:tabLst>
                <a:tab pos="173355" algn="l"/>
              </a:tabLst>
            </a:pPr>
            <a:r>
              <a:rPr dirty="0" sz="1200">
                <a:latin typeface="Source Sans 3"/>
                <a:cs typeface="Source Sans 3"/>
              </a:rPr>
              <a:t>Reduced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 spc="-10" b="1">
                <a:latin typeface="Source Sans 3"/>
                <a:cs typeface="Source Sans 3"/>
              </a:rPr>
              <a:t>regeneration</a:t>
            </a:r>
            <a:endParaRPr sz="1200">
              <a:latin typeface="Source Sans 3"/>
              <a:cs typeface="Source Sans 3"/>
            </a:endParaRPr>
          </a:p>
          <a:p>
            <a:pPr algn="ctr" marR="342900">
              <a:lnSpc>
                <a:spcPct val="100000"/>
              </a:lnSpc>
            </a:pPr>
            <a:r>
              <a:rPr dirty="0" sz="1200" b="1">
                <a:latin typeface="Source Sans 3"/>
                <a:cs typeface="Source Sans 3"/>
              </a:rPr>
              <a:t>energy</a:t>
            </a:r>
            <a:r>
              <a:rPr dirty="0" sz="1200" spc="-15" b="1">
                <a:latin typeface="Source Sans 3"/>
                <a:cs typeface="Source Sans 3"/>
              </a:rPr>
              <a:t> </a:t>
            </a:r>
            <a:r>
              <a:rPr dirty="0" sz="1200" spc="-10" b="1">
                <a:latin typeface="Source Sans 3"/>
                <a:cs typeface="Source Sans 3"/>
              </a:rPr>
              <a:t>requirement</a:t>
            </a:r>
            <a:endParaRPr sz="1200">
              <a:latin typeface="Source Sans 3"/>
              <a:cs typeface="Source Sans 3"/>
            </a:endParaRPr>
          </a:p>
          <a:p>
            <a:pPr marL="186055" indent="-173355">
              <a:lnSpc>
                <a:spcPct val="100000"/>
              </a:lnSpc>
              <a:buFont typeface="Arial"/>
              <a:buChar char="•"/>
              <a:tabLst>
                <a:tab pos="186055" algn="l"/>
              </a:tabLst>
            </a:pPr>
            <a:r>
              <a:rPr dirty="0" sz="1200">
                <a:latin typeface="Source Sans 3"/>
                <a:cs typeface="Source Sans 3"/>
              </a:rPr>
              <a:t>Modularity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of</a:t>
            </a:r>
            <a:r>
              <a:rPr dirty="0" sz="1200" spc="-10">
                <a:latin typeface="Source Sans 3"/>
                <a:cs typeface="Source Sans 3"/>
              </a:rPr>
              <a:t> systems.</a:t>
            </a:r>
            <a:endParaRPr sz="1200">
              <a:latin typeface="Source Sans 3"/>
              <a:cs typeface="Source Sans 3"/>
            </a:endParaRPr>
          </a:p>
          <a:p>
            <a:pPr marL="184785" marR="5080" indent="-172720">
              <a:lnSpc>
                <a:spcPct val="100000"/>
              </a:lnSpc>
              <a:buFont typeface="Arial"/>
              <a:buChar char="•"/>
              <a:tabLst>
                <a:tab pos="184785" algn="l"/>
              </a:tabLst>
            </a:pPr>
            <a:r>
              <a:rPr dirty="0" sz="1200" b="1">
                <a:latin typeface="Source Sans 3"/>
                <a:cs typeface="Source Sans 3"/>
              </a:rPr>
              <a:t>Sorbents</a:t>
            </a:r>
            <a:r>
              <a:rPr dirty="0" sz="1200" spc="-30" b="1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are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prone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to </a:t>
            </a:r>
            <a:r>
              <a:rPr dirty="0" sz="1200" b="1">
                <a:latin typeface="Source Sans 3"/>
                <a:cs typeface="Source Sans 3"/>
              </a:rPr>
              <a:t>degradation</a:t>
            </a:r>
            <a:r>
              <a:rPr dirty="0" sz="1200" spc="-20" b="1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and</a:t>
            </a:r>
            <a:r>
              <a:rPr dirty="0" sz="1200" spc="18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significant </a:t>
            </a:r>
            <a:r>
              <a:rPr dirty="0" sz="1200">
                <a:latin typeface="Source Sans 3"/>
                <a:cs typeface="Source Sans 3"/>
              </a:rPr>
              <a:t>number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of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adsorption</a:t>
            </a:r>
            <a:r>
              <a:rPr dirty="0" sz="1200" spc="50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column </a:t>
            </a:r>
            <a:r>
              <a:rPr dirty="0" sz="1200" spc="-10">
                <a:latin typeface="Source Sans 3"/>
                <a:cs typeface="Source Sans 3"/>
              </a:rPr>
              <a:t>requirement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for</a:t>
            </a:r>
            <a:r>
              <a:rPr dirty="0" sz="1200" spc="15">
                <a:latin typeface="Source Sans 3"/>
                <a:cs typeface="Source Sans 3"/>
              </a:rPr>
              <a:t> </a:t>
            </a:r>
            <a:r>
              <a:rPr dirty="0" sz="1200" spc="-20">
                <a:latin typeface="Source Sans 3"/>
                <a:cs typeface="Source Sans 3"/>
              </a:rPr>
              <a:t>large </a:t>
            </a:r>
            <a:r>
              <a:rPr dirty="0" sz="1200">
                <a:latin typeface="Source Sans 3"/>
                <a:cs typeface="Source Sans 3"/>
              </a:rPr>
              <a:t>scale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applications</a:t>
            </a:r>
            <a:endParaRPr sz="1200">
              <a:latin typeface="Source Sans 3"/>
              <a:cs typeface="Source Sans 3"/>
            </a:endParaRPr>
          </a:p>
          <a:p>
            <a:pPr marL="185420" indent="-172720">
              <a:lnSpc>
                <a:spcPct val="100000"/>
              </a:lnSpc>
              <a:buFont typeface="Arial"/>
              <a:buChar char="•"/>
              <a:tabLst>
                <a:tab pos="185420" algn="l"/>
              </a:tabLst>
            </a:pPr>
            <a:r>
              <a:rPr dirty="0" sz="1200">
                <a:latin typeface="Source Sans 3"/>
                <a:cs typeface="Source Sans 3"/>
              </a:rPr>
              <a:t>Very</a:t>
            </a:r>
            <a:r>
              <a:rPr dirty="0" sz="1200" spc="-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limited</a:t>
            </a:r>
            <a:r>
              <a:rPr dirty="0" sz="1200" spc="-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application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in</a:t>
            </a:r>
            <a:endParaRPr sz="1200">
              <a:latin typeface="Source Sans 3"/>
              <a:cs typeface="Source Sans 3"/>
            </a:endParaRPr>
          </a:p>
          <a:p>
            <a:pPr marL="184785">
              <a:lnSpc>
                <a:spcPct val="100000"/>
              </a:lnSpc>
            </a:pPr>
            <a:r>
              <a:rPr dirty="0" sz="1200">
                <a:latin typeface="Source Sans 3"/>
                <a:cs typeface="Source Sans 3"/>
              </a:rPr>
              <a:t>the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marine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industry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418831" y="2292223"/>
            <a:ext cx="2268220" cy="3060065"/>
          </a:xfrm>
          <a:custGeom>
            <a:avLst/>
            <a:gdLst/>
            <a:ahLst/>
            <a:cxnLst/>
            <a:rect l="l" t="t" r="r" b="b"/>
            <a:pathLst>
              <a:path w="2268220" h="3060065">
                <a:moveTo>
                  <a:pt x="0" y="377951"/>
                </a:moveTo>
                <a:lnTo>
                  <a:pt x="2946" y="330532"/>
                </a:lnTo>
                <a:lnTo>
                  <a:pt x="11548" y="284873"/>
                </a:lnTo>
                <a:lnTo>
                  <a:pt x="25451" y="241328"/>
                </a:lnTo>
                <a:lnTo>
                  <a:pt x="44301" y="200252"/>
                </a:lnTo>
                <a:lnTo>
                  <a:pt x="67744" y="161997"/>
                </a:lnTo>
                <a:lnTo>
                  <a:pt x="95425" y="126918"/>
                </a:lnTo>
                <a:lnTo>
                  <a:pt x="126989" y="95368"/>
                </a:lnTo>
                <a:lnTo>
                  <a:pt x="162082" y="67702"/>
                </a:lnTo>
                <a:lnTo>
                  <a:pt x="200350" y="44272"/>
                </a:lnTo>
                <a:lnTo>
                  <a:pt x="241438" y="25434"/>
                </a:lnTo>
                <a:lnTo>
                  <a:pt x="284992" y="11539"/>
                </a:lnTo>
                <a:lnTo>
                  <a:pt x="330657" y="2943"/>
                </a:lnTo>
                <a:lnTo>
                  <a:pt x="378079" y="0"/>
                </a:lnTo>
                <a:lnTo>
                  <a:pt x="1890014" y="0"/>
                </a:lnTo>
                <a:lnTo>
                  <a:pt x="1937433" y="2943"/>
                </a:lnTo>
                <a:lnTo>
                  <a:pt x="1983092" y="11539"/>
                </a:lnTo>
                <a:lnTo>
                  <a:pt x="2026637" y="25434"/>
                </a:lnTo>
                <a:lnTo>
                  <a:pt x="2067713" y="44272"/>
                </a:lnTo>
                <a:lnTo>
                  <a:pt x="2105968" y="67702"/>
                </a:lnTo>
                <a:lnTo>
                  <a:pt x="2141047" y="95368"/>
                </a:lnTo>
                <a:lnTo>
                  <a:pt x="2172597" y="126918"/>
                </a:lnTo>
                <a:lnTo>
                  <a:pt x="2200263" y="161997"/>
                </a:lnTo>
                <a:lnTo>
                  <a:pt x="2223693" y="200252"/>
                </a:lnTo>
                <a:lnTo>
                  <a:pt x="2242531" y="241328"/>
                </a:lnTo>
                <a:lnTo>
                  <a:pt x="2256426" y="284873"/>
                </a:lnTo>
                <a:lnTo>
                  <a:pt x="2265022" y="330532"/>
                </a:lnTo>
                <a:lnTo>
                  <a:pt x="2267966" y="377951"/>
                </a:lnTo>
                <a:lnTo>
                  <a:pt x="2267966" y="2681985"/>
                </a:lnTo>
                <a:lnTo>
                  <a:pt x="2265022" y="2729405"/>
                </a:lnTo>
                <a:lnTo>
                  <a:pt x="2256426" y="2775064"/>
                </a:lnTo>
                <a:lnTo>
                  <a:pt x="2242531" y="2818609"/>
                </a:lnTo>
                <a:lnTo>
                  <a:pt x="2223693" y="2859685"/>
                </a:lnTo>
                <a:lnTo>
                  <a:pt x="2200263" y="2897940"/>
                </a:lnTo>
                <a:lnTo>
                  <a:pt x="2172597" y="2933019"/>
                </a:lnTo>
                <a:lnTo>
                  <a:pt x="2141047" y="2964569"/>
                </a:lnTo>
                <a:lnTo>
                  <a:pt x="2105968" y="2992235"/>
                </a:lnTo>
                <a:lnTo>
                  <a:pt x="2067713" y="3015665"/>
                </a:lnTo>
                <a:lnTo>
                  <a:pt x="2026637" y="3034503"/>
                </a:lnTo>
                <a:lnTo>
                  <a:pt x="1983092" y="3048398"/>
                </a:lnTo>
                <a:lnTo>
                  <a:pt x="1937433" y="3056994"/>
                </a:lnTo>
                <a:lnTo>
                  <a:pt x="1890014" y="3059938"/>
                </a:lnTo>
                <a:lnTo>
                  <a:pt x="378079" y="3059938"/>
                </a:lnTo>
                <a:lnTo>
                  <a:pt x="330657" y="3056994"/>
                </a:lnTo>
                <a:lnTo>
                  <a:pt x="284992" y="3048398"/>
                </a:lnTo>
                <a:lnTo>
                  <a:pt x="241438" y="3034503"/>
                </a:lnTo>
                <a:lnTo>
                  <a:pt x="200350" y="3015665"/>
                </a:lnTo>
                <a:lnTo>
                  <a:pt x="162082" y="2992235"/>
                </a:lnTo>
                <a:lnTo>
                  <a:pt x="126989" y="2964569"/>
                </a:lnTo>
                <a:lnTo>
                  <a:pt x="95425" y="2933019"/>
                </a:lnTo>
                <a:lnTo>
                  <a:pt x="67744" y="2897940"/>
                </a:lnTo>
                <a:lnTo>
                  <a:pt x="44301" y="2859685"/>
                </a:lnTo>
                <a:lnTo>
                  <a:pt x="25451" y="2818609"/>
                </a:lnTo>
                <a:lnTo>
                  <a:pt x="11548" y="2775064"/>
                </a:lnTo>
                <a:lnTo>
                  <a:pt x="2946" y="2729405"/>
                </a:lnTo>
                <a:lnTo>
                  <a:pt x="0" y="2681985"/>
                </a:lnTo>
                <a:lnTo>
                  <a:pt x="0" y="377951"/>
                </a:lnTo>
                <a:close/>
              </a:path>
            </a:pathLst>
          </a:custGeom>
          <a:ln w="12700">
            <a:solidFill>
              <a:srgbClr val="04AA9E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7517638" y="2777490"/>
            <a:ext cx="2066925" cy="20377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0650" marR="99695" indent="-1085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0650" algn="l"/>
              </a:tabLst>
            </a:pPr>
            <a:r>
              <a:rPr dirty="0" sz="1200">
                <a:latin typeface="Source Sans 3"/>
                <a:cs typeface="Source Sans 3"/>
              </a:rPr>
              <a:t>CO₂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removed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by</a:t>
            </a:r>
            <a:r>
              <a:rPr dirty="0" sz="1200" spc="-10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cooling</a:t>
            </a:r>
            <a:r>
              <a:rPr dirty="0" sz="1200" spc="-45" b="1">
                <a:latin typeface="Source Sans 3"/>
                <a:cs typeface="Source Sans 3"/>
              </a:rPr>
              <a:t> </a:t>
            </a:r>
            <a:r>
              <a:rPr dirty="0" sz="1200" spc="-25" b="1">
                <a:latin typeface="Source Sans 3"/>
                <a:cs typeface="Source Sans 3"/>
              </a:rPr>
              <a:t>and </a:t>
            </a:r>
            <a:r>
              <a:rPr dirty="0" sz="1200" spc="-10" b="1">
                <a:latin typeface="Source Sans 3"/>
                <a:cs typeface="Source Sans 3"/>
              </a:rPr>
              <a:t>condensation</a:t>
            </a:r>
            <a:endParaRPr sz="1200">
              <a:latin typeface="Source Sans 3"/>
              <a:cs typeface="Source Sans 3"/>
            </a:endParaRPr>
          </a:p>
          <a:p>
            <a:pPr marL="120650" marR="151765" indent="-108585">
              <a:lnSpc>
                <a:spcPct val="100000"/>
              </a:lnSpc>
              <a:buFont typeface="Arial"/>
              <a:buChar char="•"/>
              <a:tabLst>
                <a:tab pos="120650" algn="l"/>
              </a:tabLst>
            </a:pPr>
            <a:r>
              <a:rPr dirty="0" sz="1200">
                <a:latin typeface="Source Sans 3"/>
                <a:cs typeface="Source Sans 3"/>
              </a:rPr>
              <a:t>Can</a:t>
            </a:r>
            <a:r>
              <a:rPr dirty="0" sz="1200" spc="-1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deliver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 spc="-10" b="1">
                <a:latin typeface="Source Sans 3"/>
                <a:cs typeface="Source Sans 3"/>
              </a:rPr>
              <a:t>high-</a:t>
            </a:r>
            <a:r>
              <a:rPr dirty="0" sz="1200" b="1">
                <a:latin typeface="Source Sans 3"/>
                <a:cs typeface="Source Sans 3"/>
              </a:rPr>
              <a:t>purity</a:t>
            </a:r>
            <a:r>
              <a:rPr dirty="0" sz="1200" spc="-20" b="1">
                <a:latin typeface="Source Sans 3"/>
                <a:cs typeface="Source Sans 3"/>
              </a:rPr>
              <a:t> </a:t>
            </a:r>
            <a:r>
              <a:rPr dirty="0" sz="1200" spc="-25" b="1">
                <a:latin typeface="Source Sans 3"/>
                <a:cs typeface="Source Sans 3"/>
              </a:rPr>
              <a:t>CO₂ </a:t>
            </a:r>
            <a:r>
              <a:rPr dirty="0" sz="1200">
                <a:latin typeface="Source Sans 3"/>
                <a:cs typeface="Source Sans 3"/>
              </a:rPr>
              <a:t>product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without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chemical </a:t>
            </a:r>
            <a:r>
              <a:rPr dirty="0" sz="1200">
                <a:latin typeface="Source Sans 3"/>
                <a:cs typeface="Source Sans 3"/>
              </a:rPr>
              <a:t>solvent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handling.</a:t>
            </a:r>
            <a:endParaRPr sz="1200">
              <a:latin typeface="Source Sans 3"/>
              <a:cs typeface="Source Sans 3"/>
            </a:endParaRPr>
          </a:p>
          <a:p>
            <a:pPr marL="120650" marR="330835" indent="-108585">
              <a:lnSpc>
                <a:spcPct val="100000"/>
              </a:lnSpc>
              <a:buFont typeface="Arial"/>
              <a:buChar char="•"/>
              <a:tabLst>
                <a:tab pos="120650" algn="l"/>
              </a:tabLst>
            </a:pPr>
            <a:r>
              <a:rPr dirty="0" sz="1200" b="1">
                <a:latin typeface="Source Sans 3"/>
                <a:cs typeface="Source Sans 3"/>
              </a:rPr>
              <a:t>Higher</a:t>
            </a:r>
            <a:r>
              <a:rPr dirty="0" sz="1200" spc="-2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electric</a:t>
            </a:r>
            <a:r>
              <a:rPr dirty="0" sz="1200" spc="-30" b="1">
                <a:latin typeface="Source Sans 3"/>
                <a:cs typeface="Source Sans 3"/>
              </a:rPr>
              <a:t> </a:t>
            </a:r>
            <a:r>
              <a:rPr dirty="0" sz="1200" spc="-20" b="1">
                <a:latin typeface="Source Sans 3"/>
                <a:cs typeface="Source Sans 3"/>
              </a:rPr>
              <a:t>power </a:t>
            </a:r>
            <a:r>
              <a:rPr dirty="0" sz="1200" b="1">
                <a:latin typeface="Source Sans 3"/>
                <a:cs typeface="Source Sans 3"/>
              </a:rPr>
              <a:t>requirement</a:t>
            </a:r>
            <a:r>
              <a:rPr dirty="0" sz="1200" spc="-50" b="1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and </a:t>
            </a:r>
            <a:r>
              <a:rPr dirty="0" sz="1200" spc="-10" b="1">
                <a:latin typeface="Source Sans 3"/>
                <a:cs typeface="Source Sans 3"/>
              </a:rPr>
              <a:t>refrigeration</a:t>
            </a:r>
            <a:r>
              <a:rPr dirty="0" sz="1200" spc="60" b="1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complexity</a:t>
            </a:r>
            <a:endParaRPr sz="1200">
              <a:latin typeface="Source Sans 3"/>
              <a:cs typeface="Source Sans 3"/>
            </a:endParaRPr>
          </a:p>
          <a:p>
            <a:pPr algn="just" marL="120650" marR="5080" indent="-108585">
              <a:lnSpc>
                <a:spcPct val="100000"/>
              </a:lnSpc>
              <a:buFont typeface="Arial"/>
              <a:buChar char="•"/>
              <a:tabLst>
                <a:tab pos="120650" algn="l"/>
              </a:tabLst>
            </a:pPr>
            <a:r>
              <a:rPr dirty="0" sz="1200" b="1">
                <a:latin typeface="Source Sans 3"/>
                <a:cs typeface="Source Sans 3"/>
              </a:rPr>
              <a:t>Low-medium</a:t>
            </a:r>
            <a:r>
              <a:rPr dirty="0" sz="1200" spc="-45" b="1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TRL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in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shipping, </a:t>
            </a:r>
            <a:r>
              <a:rPr dirty="0" sz="1200">
                <a:latin typeface="Source Sans 3"/>
                <a:cs typeface="Source Sans 3"/>
              </a:rPr>
              <a:t>viability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is</a:t>
            </a:r>
            <a:r>
              <a:rPr dirty="0" sz="1200" spc="-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largely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restricted</a:t>
            </a:r>
            <a:r>
              <a:rPr dirty="0" sz="1200" spc="-50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to </a:t>
            </a:r>
            <a:r>
              <a:rPr dirty="0" sz="1200" spc="-10">
                <a:latin typeface="Source Sans 3"/>
                <a:cs typeface="Source Sans 3"/>
              </a:rPr>
              <a:t>LNG-powered</a:t>
            </a:r>
            <a:r>
              <a:rPr dirty="0" sz="1200" spc="3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vessels.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9850881" y="2292223"/>
            <a:ext cx="2268220" cy="3060065"/>
          </a:xfrm>
          <a:custGeom>
            <a:avLst/>
            <a:gdLst/>
            <a:ahLst/>
            <a:cxnLst/>
            <a:rect l="l" t="t" r="r" b="b"/>
            <a:pathLst>
              <a:path w="2268220" h="3060065">
                <a:moveTo>
                  <a:pt x="0" y="377951"/>
                </a:moveTo>
                <a:lnTo>
                  <a:pt x="2946" y="330532"/>
                </a:lnTo>
                <a:lnTo>
                  <a:pt x="11548" y="284873"/>
                </a:lnTo>
                <a:lnTo>
                  <a:pt x="25451" y="241328"/>
                </a:lnTo>
                <a:lnTo>
                  <a:pt x="44301" y="200252"/>
                </a:lnTo>
                <a:lnTo>
                  <a:pt x="67744" y="161997"/>
                </a:lnTo>
                <a:lnTo>
                  <a:pt x="95425" y="126918"/>
                </a:lnTo>
                <a:lnTo>
                  <a:pt x="126989" y="95368"/>
                </a:lnTo>
                <a:lnTo>
                  <a:pt x="162082" y="67702"/>
                </a:lnTo>
                <a:lnTo>
                  <a:pt x="200350" y="44272"/>
                </a:lnTo>
                <a:lnTo>
                  <a:pt x="241438" y="25434"/>
                </a:lnTo>
                <a:lnTo>
                  <a:pt x="284992" y="11539"/>
                </a:lnTo>
                <a:lnTo>
                  <a:pt x="330657" y="2943"/>
                </a:lnTo>
                <a:lnTo>
                  <a:pt x="378079" y="0"/>
                </a:lnTo>
                <a:lnTo>
                  <a:pt x="1890014" y="0"/>
                </a:lnTo>
                <a:lnTo>
                  <a:pt x="1937435" y="2943"/>
                </a:lnTo>
                <a:lnTo>
                  <a:pt x="1983100" y="11539"/>
                </a:lnTo>
                <a:lnTo>
                  <a:pt x="2026654" y="25434"/>
                </a:lnTo>
                <a:lnTo>
                  <a:pt x="2067742" y="44272"/>
                </a:lnTo>
                <a:lnTo>
                  <a:pt x="2106010" y="67702"/>
                </a:lnTo>
                <a:lnTo>
                  <a:pt x="2141103" y="95368"/>
                </a:lnTo>
                <a:lnTo>
                  <a:pt x="2172667" y="126918"/>
                </a:lnTo>
                <a:lnTo>
                  <a:pt x="2200348" y="161997"/>
                </a:lnTo>
                <a:lnTo>
                  <a:pt x="2223791" y="200252"/>
                </a:lnTo>
                <a:lnTo>
                  <a:pt x="2242641" y="241328"/>
                </a:lnTo>
                <a:lnTo>
                  <a:pt x="2256544" y="284873"/>
                </a:lnTo>
                <a:lnTo>
                  <a:pt x="2265146" y="330532"/>
                </a:lnTo>
                <a:lnTo>
                  <a:pt x="2268093" y="377951"/>
                </a:lnTo>
                <a:lnTo>
                  <a:pt x="2268093" y="2681985"/>
                </a:lnTo>
                <a:lnTo>
                  <a:pt x="2265146" y="2729405"/>
                </a:lnTo>
                <a:lnTo>
                  <a:pt x="2256544" y="2775064"/>
                </a:lnTo>
                <a:lnTo>
                  <a:pt x="2242641" y="2818609"/>
                </a:lnTo>
                <a:lnTo>
                  <a:pt x="2223791" y="2859685"/>
                </a:lnTo>
                <a:lnTo>
                  <a:pt x="2200348" y="2897940"/>
                </a:lnTo>
                <a:lnTo>
                  <a:pt x="2172667" y="2933019"/>
                </a:lnTo>
                <a:lnTo>
                  <a:pt x="2141103" y="2964569"/>
                </a:lnTo>
                <a:lnTo>
                  <a:pt x="2106010" y="2992235"/>
                </a:lnTo>
                <a:lnTo>
                  <a:pt x="2067742" y="3015665"/>
                </a:lnTo>
                <a:lnTo>
                  <a:pt x="2026654" y="3034503"/>
                </a:lnTo>
                <a:lnTo>
                  <a:pt x="1983100" y="3048398"/>
                </a:lnTo>
                <a:lnTo>
                  <a:pt x="1937435" y="3056994"/>
                </a:lnTo>
                <a:lnTo>
                  <a:pt x="1890014" y="3059938"/>
                </a:lnTo>
                <a:lnTo>
                  <a:pt x="378079" y="3059938"/>
                </a:lnTo>
                <a:lnTo>
                  <a:pt x="330657" y="3056994"/>
                </a:lnTo>
                <a:lnTo>
                  <a:pt x="284992" y="3048398"/>
                </a:lnTo>
                <a:lnTo>
                  <a:pt x="241438" y="3034503"/>
                </a:lnTo>
                <a:lnTo>
                  <a:pt x="200350" y="3015665"/>
                </a:lnTo>
                <a:lnTo>
                  <a:pt x="162082" y="2992235"/>
                </a:lnTo>
                <a:lnTo>
                  <a:pt x="126989" y="2964569"/>
                </a:lnTo>
                <a:lnTo>
                  <a:pt x="95425" y="2933019"/>
                </a:lnTo>
                <a:lnTo>
                  <a:pt x="67744" y="2897940"/>
                </a:lnTo>
                <a:lnTo>
                  <a:pt x="44301" y="2859685"/>
                </a:lnTo>
                <a:lnTo>
                  <a:pt x="25451" y="2818609"/>
                </a:lnTo>
                <a:lnTo>
                  <a:pt x="11548" y="2775064"/>
                </a:lnTo>
                <a:lnTo>
                  <a:pt x="2946" y="2729405"/>
                </a:lnTo>
                <a:lnTo>
                  <a:pt x="0" y="2681985"/>
                </a:lnTo>
                <a:lnTo>
                  <a:pt x="0" y="377951"/>
                </a:lnTo>
                <a:close/>
              </a:path>
            </a:pathLst>
          </a:custGeom>
          <a:ln w="12700">
            <a:solidFill>
              <a:srgbClr val="04AA9E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9950322" y="2703703"/>
            <a:ext cx="2063114" cy="2403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0650" marR="5080" indent="-1085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0650" algn="l"/>
              </a:tabLst>
            </a:pPr>
            <a:r>
              <a:rPr dirty="0" sz="1200">
                <a:latin typeface="Source Sans 3"/>
                <a:cs typeface="Source Sans 3"/>
              </a:rPr>
              <a:t>A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cyclical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process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involving </a:t>
            </a:r>
            <a:r>
              <a:rPr dirty="0" sz="1200" b="1">
                <a:latin typeface="Source Sans 3"/>
                <a:cs typeface="Source Sans 3"/>
              </a:rPr>
              <a:t>carbonation</a:t>
            </a:r>
            <a:r>
              <a:rPr dirty="0" sz="1200" spc="-4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and</a:t>
            </a:r>
            <a:r>
              <a:rPr dirty="0" sz="1200" spc="-10" b="1">
                <a:latin typeface="Source Sans 3"/>
                <a:cs typeface="Source Sans 3"/>
              </a:rPr>
              <a:t> calcination</a:t>
            </a:r>
            <a:r>
              <a:rPr dirty="0" sz="1200" spc="-10">
                <a:latin typeface="Source Sans 3"/>
                <a:cs typeface="Source Sans 3"/>
              </a:rPr>
              <a:t>. </a:t>
            </a:r>
            <a:r>
              <a:rPr dirty="0" sz="1200">
                <a:latin typeface="Source Sans 3"/>
                <a:cs typeface="Source Sans 3"/>
              </a:rPr>
              <a:t>CO₂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reacts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with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quicklime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to </a:t>
            </a:r>
            <a:r>
              <a:rPr dirty="0" sz="1200">
                <a:latin typeface="Source Sans 3"/>
                <a:cs typeface="Source Sans 3"/>
              </a:rPr>
              <a:t>form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Calcium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Carbonate (CaCO₃).</a:t>
            </a:r>
            <a:endParaRPr sz="1200">
              <a:latin typeface="Source Sans 3"/>
              <a:cs typeface="Source Sans 3"/>
            </a:endParaRPr>
          </a:p>
          <a:p>
            <a:pPr marL="120650" marR="108585" indent="-108585">
              <a:lnSpc>
                <a:spcPct val="100000"/>
              </a:lnSpc>
              <a:buFont typeface="Arial"/>
              <a:buChar char="•"/>
              <a:tabLst>
                <a:tab pos="120650" algn="l"/>
              </a:tabLst>
            </a:pPr>
            <a:r>
              <a:rPr dirty="0" sz="1200">
                <a:latin typeface="Source Sans 3"/>
                <a:cs typeface="Source Sans 3"/>
              </a:rPr>
              <a:t>High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capture</a:t>
            </a:r>
            <a:r>
              <a:rPr dirty="0" sz="1200" spc="-50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potential, </a:t>
            </a:r>
            <a:r>
              <a:rPr dirty="0" sz="1200" b="1">
                <a:latin typeface="Source Sans 3"/>
                <a:cs typeface="Source Sans 3"/>
              </a:rPr>
              <a:t>simplified</a:t>
            </a:r>
            <a:r>
              <a:rPr dirty="0" sz="1200" spc="-6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operations</a:t>
            </a:r>
            <a:r>
              <a:rPr dirty="0" sz="1200" spc="-55" b="1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w/o </a:t>
            </a:r>
            <a:r>
              <a:rPr dirty="0" sz="1200" spc="-10">
                <a:latin typeface="Source Sans 3"/>
                <a:cs typeface="Source Sans 3"/>
              </a:rPr>
              <a:t>pressurised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or</a:t>
            </a:r>
            <a:r>
              <a:rPr dirty="0" sz="1200" spc="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cryogenic</a:t>
            </a:r>
            <a:r>
              <a:rPr dirty="0" sz="1200" spc="20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CO₂ </a:t>
            </a:r>
            <a:r>
              <a:rPr dirty="0" sz="1200" spc="-10">
                <a:latin typeface="Source Sans 3"/>
                <a:cs typeface="Source Sans 3"/>
              </a:rPr>
              <a:t>handling</a:t>
            </a:r>
            <a:endParaRPr sz="1200">
              <a:latin typeface="Source Sans 3"/>
              <a:cs typeface="Source Sans 3"/>
            </a:endParaRPr>
          </a:p>
          <a:p>
            <a:pPr marL="120650" indent="-107950">
              <a:lnSpc>
                <a:spcPct val="100000"/>
              </a:lnSpc>
              <a:buFont typeface="Arial"/>
              <a:buChar char="•"/>
              <a:tabLst>
                <a:tab pos="120650" algn="l"/>
              </a:tabLst>
            </a:pPr>
            <a:r>
              <a:rPr dirty="0" sz="1200">
                <a:latin typeface="Source Sans 3"/>
                <a:cs typeface="Source Sans 3"/>
              </a:rPr>
              <a:t>Requires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solids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handling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and</a:t>
            </a:r>
            <a:endParaRPr sz="1200">
              <a:latin typeface="Source Sans 3"/>
              <a:cs typeface="Source Sans 3"/>
            </a:endParaRPr>
          </a:p>
          <a:p>
            <a:pPr marL="120650">
              <a:lnSpc>
                <a:spcPct val="100000"/>
              </a:lnSpc>
            </a:pPr>
            <a:r>
              <a:rPr dirty="0" sz="1200" spc="-10">
                <a:latin typeface="Source Sans 3"/>
                <a:cs typeface="Source Sans 3"/>
              </a:rPr>
              <a:t>disposal</a:t>
            </a:r>
            <a:endParaRPr sz="1200">
              <a:latin typeface="Source Sans 3"/>
              <a:cs typeface="Source Sans 3"/>
            </a:endParaRPr>
          </a:p>
          <a:p>
            <a:pPr marL="120650" marR="186690" indent="-10858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120650" algn="l"/>
              </a:tabLst>
            </a:pPr>
            <a:r>
              <a:rPr dirty="0" sz="1200" b="1">
                <a:latin typeface="Source Sans 3"/>
                <a:cs typeface="Source Sans 3"/>
              </a:rPr>
              <a:t>Medium-</a:t>
            </a:r>
            <a:r>
              <a:rPr dirty="0" sz="1200" spc="-4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high</a:t>
            </a:r>
            <a:r>
              <a:rPr dirty="0" sz="1200" spc="-2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TRL</a:t>
            </a:r>
            <a:r>
              <a:rPr dirty="0" sz="1200" spc="-40" b="1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through </a:t>
            </a:r>
            <a:r>
              <a:rPr dirty="0" sz="1200">
                <a:latin typeface="Source Sans 3"/>
                <a:cs typeface="Source Sans 3"/>
              </a:rPr>
              <a:t>successful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pilot</a:t>
            </a:r>
            <a:r>
              <a:rPr dirty="0" sz="1200" spc="-50">
                <a:latin typeface="Source Sans 3"/>
                <a:cs typeface="Source Sans 3"/>
              </a:rPr>
              <a:t> </a:t>
            </a:r>
            <a:r>
              <a:rPr dirty="0" sz="1200" spc="-20">
                <a:latin typeface="Source Sans 3"/>
                <a:cs typeface="Source Sans 3"/>
              </a:rPr>
              <a:t>tests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50"/>
              <a:t>8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05377" y="5453443"/>
            <a:ext cx="3453129" cy="854075"/>
          </a:xfrm>
          <a:custGeom>
            <a:avLst/>
            <a:gdLst/>
            <a:ahLst/>
            <a:cxnLst/>
            <a:rect l="l" t="t" r="r" b="b"/>
            <a:pathLst>
              <a:path w="3453129" h="854075">
                <a:moveTo>
                  <a:pt x="3452749" y="0"/>
                </a:moveTo>
                <a:lnTo>
                  <a:pt x="1726438" y="0"/>
                </a:lnTo>
                <a:lnTo>
                  <a:pt x="1726311" y="0"/>
                </a:lnTo>
                <a:lnTo>
                  <a:pt x="0" y="0"/>
                </a:lnTo>
                <a:lnTo>
                  <a:pt x="0" y="853859"/>
                </a:lnTo>
                <a:lnTo>
                  <a:pt x="1726311" y="853859"/>
                </a:lnTo>
                <a:lnTo>
                  <a:pt x="1726438" y="853859"/>
                </a:lnTo>
                <a:lnTo>
                  <a:pt x="3452749" y="853859"/>
                </a:lnTo>
                <a:lnTo>
                  <a:pt x="345274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11023" y="127761"/>
            <a:ext cx="10641330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/>
              <a:t>Operational</a:t>
            </a:r>
            <a:r>
              <a:rPr dirty="0" spc="-55"/>
              <a:t> </a:t>
            </a:r>
            <a:r>
              <a:rPr dirty="0"/>
              <a:t>Suitability</a:t>
            </a:r>
            <a:r>
              <a:rPr dirty="0" spc="-30"/>
              <a:t> </a:t>
            </a:r>
            <a:r>
              <a:rPr dirty="0"/>
              <a:t>of</a:t>
            </a:r>
            <a:r>
              <a:rPr dirty="0" spc="-55"/>
              <a:t> </a:t>
            </a:r>
            <a:r>
              <a:rPr dirty="0"/>
              <a:t>Carbon</a:t>
            </a:r>
            <a:r>
              <a:rPr dirty="0" spc="-80"/>
              <a:t> </a:t>
            </a:r>
            <a:r>
              <a:rPr dirty="0"/>
              <a:t>Capture</a:t>
            </a:r>
            <a:r>
              <a:rPr dirty="0" spc="-60"/>
              <a:t> </a:t>
            </a:r>
            <a:r>
              <a:rPr dirty="0"/>
              <a:t>Technologies</a:t>
            </a:r>
            <a:r>
              <a:rPr dirty="0" spc="-30"/>
              <a:t> </a:t>
            </a:r>
            <a:r>
              <a:rPr dirty="0"/>
              <a:t>in</a:t>
            </a:r>
            <a:r>
              <a:rPr dirty="0" spc="-45"/>
              <a:t> </a:t>
            </a:r>
            <a:r>
              <a:rPr dirty="0"/>
              <a:t>Liner</a:t>
            </a:r>
            <a:r>
              <a:rPr dirty="0" spc="-55"/>
              <a:t> </a:t>
            </a:r>
            <a:r>
              <a:rPr dirty="0" spc="-25"/>
              <a:t>and </a:t>
            </a:r>
            <a:r>
              <a:rPr dirty="0"/>
              <a:t>Tramp</a:t>
            </a:r>
            <a:r>
              <a:rPr dirty="0" spc="-60"/>
              <a:t> </a:t>
            </a:r>
            <a:r>
              <a:rPr dirty="0" spc="-10"/>
              <a:t>Shipping</a:t>
            </a:r>
          </a:p>
        </p:txBody>
      </p:sp>
      <p:sp>
        <p:nvSpPr>
          <p:cNvPr id="4" name="object 4"/>
          <p:cNvSpPr/>
          <p:nvPr/>
        </p:nvSpPr>
        <p:spPr>
          <a:xfrm>
            <a:off x="625132" y="1097076"/>
            <a:ext cx="11118215" cy="428625"/>
          </a:xfrm>
          <a:custGeom>
            <a:avLst/>
            <a:gdLst/>
            <a:ahLst/>
            <a:cxnLst/>
            <a:rect l="l" t="t" r="r" b="b"/>
            <a:pathLst>
              <a:path w="11118215" h="428625">
                <a:moveTo>
                  <a:pt x="3280156" y="0"/>
                </a:moveTo>
                <a:lnTo>
                  <a:pt x="2244331" y="0"/>
                </a:lnTo>
                <a:lnTo>
                  <a:pt x="0" y="0"/>
                </a:lnTo>
                <a:lnTo>
                  <a:pt x="0" y="428574"/>
                </a:lnTo>
                <a:lnTo>
                  <a:pt x="2244306" y="428574"/>
                </a:lnTo>
                <a:lnTo>
                  <a:pt x="3280156" y="428574"/>
                </a:lnTo>
                <a:lnTo>
                  <a:pt x="3280156" y="0"/>
                </a:lnTo>
                <a:close/>
              </a:path>
              <a:path w="11118215" h="428625">
                <a:moveTo>
                  <a:pt x="11118050" y="0"/>
                </a:moveTo>
                <a:lnTo>
                  <a:pt x="6732994" y="0"/>
                </a:lnTo>
                <a:lnTo>
                  <a:pt x="5006683" y="0"/>
                </a:lnTo>
                <a:lnTo>
                  <a:pt x="5006556" y="0"/>
                </a:lnTo>
                <a:lnTo>
                  <a:pt x="3280245" y="0"/>
                </a:lnTo>
                <a:lnTo>
                  <a:pt x="3280245" y="428574"/>
                </a:lnTo>
                <a:lnTo>
                  <a:pt x="5006556" y="428574"/>
                </a:lnTo>
                <a:lnTo>
                  <a:pt x="5006683" y="428574"/>
                </a:lnTo>
                <a:lnTo>
                  <a:pt x="6732994" y="428574"/>
                </a:lnTo>
                <a:lnTo>
                  <a:pt x="11118050" y="428574"/>
                </a:lnTo>
                <a:lnTo>
                  <a:pt x="11118050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20801" y="1097076"/>
          <a:ext cx="10652760" cy="49669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3920"/>
                <a:gridCol w="1029969"/>
                <a:gridCol w="1725930"/>
                <a:gridCol w="1725929"/>
                <a:gridCol w="3938904"/>
              </a:tblGrid>
              <a:tr h="427990">
                <a:tc>
                  <a:txBody>
                    <a:bodyPr/>
                    <a:lstStyle/>
                    <a:p>
                      <a:pPr algn="ctr" marR="94615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OCCS</a:t>
                      </a:r>
                      <a:r>
                        <a:rPr dirty="0" sz="1200" spc="-35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Technology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13664">
                    <a:solidFill>
                      <a:srgbClr val="04AA9E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133985" indent="-20764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Marine</a:t>
                      </a:r>
                      <a:r>
                        <a:rPr dirty="0" sz="1200" spc="-25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 TRL </a:t>
                      </a:r>
                      <a:r>
                        <a:rPr dirty="0" sz="1200" spc="-10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(1–</a:t>
                      </a:r>
                      <a:r>
                        <a:rPr dirty="0" sz="1200" spc="-25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9)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22225">
                    <a:solidFill>
                      <a:srgbClr val="04AA9E"/>
                    </a:solidFill>
                  </a:tcPr>
                </a:tc>
                <a:tc>
                  <a:txBody>
                    <a:bodyPr/>
                    <a:lstStyle/>
                    <a:p>
                      <a:pPr marL="509905" marR="366395" indent="-13589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Liner</a:t>
                      </a:r>
                      <a:r>
                        <a:rPr dirty="0" sz="1200" spc="-25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Shipping Suitability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22225">
                    <a:solidFill>
                      <a:srgbClr val="04AA9E"/>
                    </a:solidFill>
                  </a:tcPr>
                </a:tc>
                <a:tc>
                  <a:txBody>
                    <a:bodyPr/>
                    <a:lstStyle/>
                    <a:p>
                      <a:pPr marL="509905" marR="319405" indent="-18288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Tramp</a:t>
                      </a:r>
                      <a:r>
                        <a:rPr dirty="0" sz="1200" spc="-40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Shipping Suitability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22225">
                    <a:solidFill>
                      <a:srgbClr val="04AA9E"/>
                    </a:solidFill>
                  </a:tcPr>
                </a:tc>
                <a:tc>
                  <a:txBody>
                    <a:bodyPr/>
                    <a:lstStyle/>
                    <a:p>
                      <a:pPr marL="1543685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Key</a:t>
                      </a:r>
                      <a:r>
                        <a:rPr dirty="0" sz="1200" spc="-25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Considerations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13664">
                    <a:solidFill>
                      <a:srgbClr val="04AA9E"/>
                    </a:solidFill>
                  </a:tcPr>
                </a:tc>
              </a:tr>
              <a:tr h="686435">
                <a:tc>
                  <a:txBody>
                    <a:bodyPr/>
                    <a:lstStyle/>
                    <a:p>
                      <a:pPr marL="799465" marR="140335" indent="-751840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dirty="0" sz="1200" b="1">
                          <a:latin typeface="Source Sans 3"/>
                          <a:cs typeface="Source Sans 3"/>
                        </a:rPr>
                        <a:t>Chemical</a:t>
                      </a:r>
                      <a:r>
                        <a:rPr dirty="0" sz="1200" spc="-15" b="1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 b="1">
                          <a:latin typeface="Source Sans 3"/>
                          <a:cs typeface="Source Sans 3"/>
                        </a:rPr>
                        <a:t>Absorption (Amine-based)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517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7–</a:t>
                      </a:r>
                      <a:r>
                        <a:rPr dirty="0" sz="1200" spc="-50">
                          <a:latin typeface="Source Sans 3"/>
                          <a:cs typeface="Source Sans 3"/>
                        </a:rPr>
                        <a:t>8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673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20">
                          <a:latin typeface="Source Sans 3"/>
                          <a:cs typeface="Source Sans 3"/>
                        </a:rPr>
                        <a:t>High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6731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25">
                          <a:latin typeface="Source Sans 3"/>
                          <a:cs typeface="Source Sans 3"/>
                        </a:rPr>
                        <a:t>Low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6731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36854" indent="-173355">
                        <a:lnSpc>
                          <a:spcPct val="100000"/>
                        </a:lnSpc>
                        <a:spcBef>
                          <a:spcPts val="1195"/>
                        </a:spcBef>
                        <a:buFont typeface="Arial"/>
                        <a:buChar char="•"/>
                        <a:tabLst>
                          <a:tab pos="236854" algn="l"/>
                        </a:tabLst>
                      </a:pPr>
                      <a:r>
                        <a:rPr dirty="0" sz="1200">
                          <a:latin typeface="Source Sans 3"/>
                          <a:cs typeface="Source Sans 3"/>
                        </a:rPr>
                        <a:t>Most</a:t>
                      </a:r>
                      <a:r>
                        <a:rPr dirty="0" sz="1200" spc="-3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mature;</a:t>
                      </a:r>
                      <a:r>
                        <a:rPr dirty="0" sz="1200" spc="-3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Successful</a:t>
                      </a:r>
                      <a:r>
                        <a:rPr dirty="0" sz="1200" spc="-4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pilot-scale</a:t>
                      </a:r>
                      <a:r>
                        <a:rPr dirty="0" sz="1200" spc="-5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marine</a:t>
                      </a:r>
                      <a:r>
                        <a:rPr dirty="0" sz="1200" spc="-3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trials.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236854" indent="-17335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36854" algn="l"/>
                        </a:tabLst>
                      </a:pPr>
                      <a:r>
                        <a:rPr dirty="0" sz="1200">
                          <a:latin typeface="Source Sans 3"/>
                          <a:cs typeface="Source Sans 3"/>
                        </a:rPr>
                        <a:t>Requires</a:t>
                      </a:r>
                      <a:r>
                        <a:rPr dirty="0" sz="1200" spc="-4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heat</a:t>
                      </a:r>
                      <a:r>
                        <a:rPr dirty="0" sz="1200" spc="-1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and</a:t>
                      </a:r>
                      <a:r>
                        <a:rPr dirty="0" sz="1200" spc="-2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LCO₂</a:t>
                      </a:r>
                      <a:r>
                        <a:rPr dirty="0" sz="1200" spc="-2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handling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51765"/>
                </a:tc>
              </a:tr>
              <a:tr h="532130">
                <a:tc>
                  <a:txBody>
                    <a:bodyPr/>
                    <a:lstStyle/>
                    <a:p>
                      <a:pPr algn="ctr" marR="93980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1200" b="1">
                          <a:latin typeface="Source Sans 3"/>
                          <a:cs typeface="Source Sans 3"/>
                        </a:rPr>
                        <a:t>Membrane</a:t>
                      </a:r>
                      <a:r>
                        <a:rPr dirty="0" sz="1200" spc="-5" b="1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 b="1">
                          <a:latin typeface="Source Sans 3"/>
                          <a:cs typeface="Source Sans 3"/>
                        </a:rPr>
                        <a:t>Separation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663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4–</a:t>
                      </a:r>
                      <a:r>
                        <a:rPr dirty="0" sz="1200" spc="-50">
                          <a:latin typeface="Source Sans 3"/>
                          <a:cs typeface="Source Sans 3"/>
                        </a:rPr>
                        <a:t>5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663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Medium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6637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1200" spc="-25">
                          <a:latin typeface="Source Sans 3"/>
                          <a:cs typeface="Source Sans 3"/>
                        </a:rPr>
                        <a:t>Low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6637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36220" indent="-172720">
                        <a:lnSpc>
                          <a:spcPct val="100000"/>
                        </a:lnSpc>
                        <a:spcBef>
                          <a:spcPts val="590"/>
                        </a:spcBef>
                        <a:buFont typeface="Arial"/>
                        <a:buChar char="•"/>
                        <a:tabLst>
                          <a:tab pos="236220" algn="l"/>
                        </a:tabLst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Compact/Modular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236854" indent="-17335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Char char="•"/>
                        <a:tabLst>
                          <a:tab pos="236854" algn="l"/>
                        </a:tabLst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Energy-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intensive;</a:t>
                      </a:r>
                      <a:r>
                        <a:rPr dirty="0" sz="1200" spc="-2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limited</a:t>
                      </a:r>
                      <a:r>
                        <a:rPr dirty="0" sz="1200" spc="-3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marine</a:t>
                      </a:r>
                      <a:r>
                        <a:rPr dirty="0" sz="1200" spc="-2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demonstrations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74930"/>
                </a:tc>
              </a:tr>
              <a:tr h="565150">
                <a:tc>
                  <a:txBody>
                    <a:bodyPr/>
                    <a:lstStyle/>
                    <a:p>
                      <a:pPr marL="695960" marR="238125" indent="-55181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dirty="0" sz="1200" b="1">
                          <a:latin typeface="Source Sans 3"/>
                          <a:cs typeface="Source Sans 3"/>
                        </a:rPr>
                        <a:t>Physical </a:t>
                      </a:r>
                      <a:r>
                        <a:rPr dirty="0" sz="1200" spc="-10" b="1">
                          <a:latin typeface="Source Sans 3"/>
                          <a:cs typeface="Source Sans 3"/>
                        </a:rPr>
                        <a:t>Adsorption</a:t>
                      </a:r>
                      <a:r>
                        <a:rPr dirty="0" sz="1200" spc="-5" b="1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 b="1">
                          <a:latin typeface="Source Sans 3"/>
                          <a:cs typeface="Source Sans 3"/>
                        </a:rPr>
                        <a:t>(Solid Sorbents)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774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4–</a:t>
                      </a:r>
                      <a:r>
                        <a:rPr dirty="0" sz="1200" spc="-50">
                          <a:latin typeface="Source Sans 3"/>
                          <a:cs typeface="Source Sans 3"/>
                        </a:rPr>
                        <a:t>5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6891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Medium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6891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dirty="0" sz="1200" spc="-25">
                          <a:latin typeface="Source Sans 3"/>
                          <a:cs typeface="Source Sans 3"/>
                        </a:rPr>
                        <a:t>Low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6891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36854" indent="-173355">
                        <a:lnSpc>
                          <a:spcPct val="100000"/>
                        </a:lnSpc>
                        <a:spcBef>
                          <a:spcPts val="610"/>
                        </a:spcBef>
                        <a:buFont typeface="Arial"/>
                        <a:buChar char="•"/>
                        <a:tabLst>
                          <a:tab pos="236854" algn="l"/>
                        </a:tabLst>
                      </a:pPr>
                      <a:r>
                        <a:rPr dirty="0" sz="1200">
                          <a:latin typeface="Source Sans 3"/>
                          <a:cs typeface="Source Sans 3"/>
                        </a:rPr>
                        <a:t>Lower</a:t>
                      </a:r>
                      <a:r>
                        <a:rPr dirty="0" sz="1200" spc="-3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energy</a:t>
                      </a:r>
                      <a:r>
                        <a:rPr dirty="0" sz="1200" spc="-3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potential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236854" indent="-17335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36854" algn="l"/>
                        </a:tabLst>
                      </a:pPr>
                      <a:r>
                        <a:rPr dirty="0" sz="1200">
                          <a:latin typeface="Source Sans 3"/>
                          <a:cs typeface="Source Sans 3"/>
                        </a:rPr>
                        <a:t>Requires</a:t>
                      </a:r>
                      <a:r>
                        <a:rPr dirty="0" sz="1200" spc="-3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complex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 regeneration</a:t>
                      </a:r>
                      <a:r>
                        <a:rPr dirty="0" sz="1200" spc="-2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and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limited</a:t>
                      </a:r>
                      <a:r>
                        <a:rPr dirty="0" sz="1200" spc="-2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applications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77470"/>
                </a:tc>
              </a:tr>
              <a:tr h="6292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R="94615">
                        <a:lnSpc>
                          <a:spcPct val="100000"/>
                        </a:lnSpc>
                      </a:pPr>
                      <a:r>
                        <a:rPr dirty="0" sz="1200" b="1">
                          <a:latin typeface="Source Sans 3"/>
                          <a:cs typeface="Source Sans 3"/>
                        </a:rPr>
                        <a:t>Cryogenic</a:t>
                      </a:r>
                      <a:r>
                        <a:rPr dirty="0" sz="1200" spc="-40" b="1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 b="1">
                          <a:latin typeface="Source Sans 3"/>
                          <a:cs typeface="Source Sans 3"/>
                        </a:rPr>
                        <a:t>Separation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4–</a:t>
                      </a:r>
                      <a:r>
                        <a:rPr dirty="0" sz="1200" spc="-50">
                          <a:latin typeface="Source Sans 3"/>
                          <a:cs typeface="Source Sans 3"/>
                        </a:rPr>
                        <a:t>5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247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Medium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2476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25">
                          <a:latin typeface="Source Sans 3"/>
                          <a:cs typeface="Source Sans 3"/>
                        </a:rPr>
                        <a:t>Low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24765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36854" indent="-173355">
                        <a:lnSpc>
                          <a:spcPct val="100000"/>
                        </a:lnSpc>
                        <a:spcBef>
                          <a:spcPts val="855"/>
                        </a:spcBef>
                        <a:buFont typeface="Arial"/>
                        <a:buChar char="•"/>
                        <a:tabLst>
                          <a:tab pos="236854" algn="l"/>
                        </a:tabLst>
                      </a:pPr>
                      <a:r>
                        <a:rPr dirty="0" sz="1200">
                          <a:latin typeface="Source Sans 3"/>
                          <a:cs typeface="Source Sans 3"/>
                        </a:rPr>
                        <a:t>Strong</a:t>
                      </a:r>
                      <a:r>
                        <a:rPr dirty="0" sz="1200" spc="-3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synergy</a:t>
                      </a:r>
                      <a:r>
                        <a:rPr dirty="0" sz="1200" spc="-2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on</a:t>
                      </a:r>
                      <a:r>
                        <a:rPr dirty="0" sz="1200" spc="-1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LNG</a:t>
                      </a:r>
                      <a:r>
                        <a:rPr dirty="0" sz="1200" spc="-2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Carriers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236854" indent="-17335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36854" algn="l"/>
                        </a:tabLst>
                      </a:pPr>
                      <a:r>
                        <a:rPr dirty="0" sz="1200">
                          <a:latin typeface="Source Sans 3"/>
                          <a:cs typeface="Source Sans 3"/>
                        </a:rPr>
                        <a:t>High</a:t>
                      </a:r>
                      <a:r>
                        <a:rPr dirty="0" sz="1200" spc="-1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power</a:t>
                      </a:r>
                      <a:r>
                        <a:rPr dirty="0" sz="1200" spc="-3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demand,</a:t>
                      </a:r>
                      <a:r>
                        <a:rPr dirty="0" sz="1200" spc="-2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no</a:t>
                      </a:r>
                      <a:r>
                        <a:rPr dirty="0" sz="1200" spc="-1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marine-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scale</a:t>
                      </a:r>
                      <a:r>
                        <a:rPr dirty="0" sz="1200" spc="-3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deployment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08585"/>
                </a:tc>
              </a:tr>
              <a:tr h="659130">
                <a:tc>
                  <a:txBody>
                    <a:bodyPr/>
                    <a:lstStyle/>
                    <a:p>
                      <a:pPr algn="ctr" marR="95885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dirty="0" sz="1200" b="1">
                          <a:latin typeface="Source Sans 3"/>
                          <a:cs typeface="Source Sans 3"/>
                        </a:rPr>
                        <a:t>Calcium</a:t>
                      </a:r>
                      <a:r>
                        <a:rPr dirty="0" sz="1200" spc="-30" b="1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b="1">
                          <a:latin typeface="Source Sans 3"/>
                          <a:cs typeface="Source Sans 3"/>
                        </a:rPr>
                        <a:t>Looping</a:t>
                      </a:r>
                      <a:r>
                        <a:rPr dirty="0" sz="1200" spc="-45" b="1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b="1">
                          <a:latin typeface="Source Sans 3"/>
                          <a:cs typeface="Source Sans 3"/>
                        </a:rPr>
                        <a:t>(Solid</a:t>
                      </a:r>
                      <a:r>
                        <a:rPr dirty="0" sz="1200" spc="-45" b="1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 b="1">
                          <a:latin typeface="Source Sans 3"/>
                          <a:cs typeface="Source Sans 3"/>
                        </a:rPr>
                        <a:t>CaCO₃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algn="ctr" marR="92075">
                        <a:lnSpc>
                          <a:spcPct val="100000"/>
                        </a:lnSpc>
                      </a:pPr>
                      <a:r>
                        <a:rPr dirty="0" sz="1200" spc="-10" b="1">
                          <a:latin typeface="Source Sans 3"/>
                          <a:cs typeface="Source Sans 3"/>
                        </a:rPr>
                        <a:t>Storage)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3843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6–</a:t>
                      </a:r>
                      <a:r>
                        <a:rPr dirty="0" sz="1200" spc="-50">
                          <a:latin typeface="Source Sans 3"/>
                          <a:cs typeface="Source Sans 3"/>
                        </a:rPr>
                        <a:t>7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546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1200" spc="-20">
                          <a:latin typeface="Source Sans 3"/>
                          <a:cs typeface="Source Sans 3"/>
                        </a:rPr>
                        <a:t>High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5461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Medium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5461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36854" indent="-173355">
                        <a:lnSpc>
                          <a:spcPct val="100000"/>
                        </a:lnSpc>
                        <a:spcBef>
                          <a:spcPts val="370"/>
                        </a:spcBef>
                        <a:buFont typeface="Arial"/>
                        <a:buChar char="•"/>
                        <a:tabLst>
                          <a:tab pos="236854" algn="l"/>
                        </a:tabLst>
                      </a:pPr>
                      <a:r>
                        <a:rPr dirty="0" sz="1200">
                          <a:latin typeface="Source Sans 3"/>
                          <a:cs typeface="Source Sans 3"/>
                        </a:rPr>
                        <a:t>No</a:t>
                      </a:r>
                      <a:r>
                        <a:rPr dirty="0" sz="1200" spc="-2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offloading</a:t>
                      </a:r>
                      <a:r>
                        <a:rPr dirty="0" sz="1200" spc="-4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infrastructure</a:t>
                      </a:r>
                      <a:r>
                        <a:rPr dirty="0" sz="1200" spc="-4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needed.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235585" marR="233679" indent="-17272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35585" algn="l"/>
                        </a:tabLst>
                      </a:pPr>
                      <a:r>
                        <a:rPr dirty="0" sz="1200">
                          <a:latin typeface="Source Sans 3"/>
                          <a:cs typeface="Source Sans 3"/>
                        </a:rPr>
                        <a:t>Industrial</a:t>
                      </a:r>
                      <a:r>
                        <a:rPr dirty="0" sz="1200" spc="-5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maturity</a:t>
                      </a:r>
                      <a:r>
                        <a:rPr dirty="0" sz="1200" spc="-3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is</a:t>
                      </a:r>
                      <a:r>
                        <a:rPr dirty="0" sz="1200" spc="-3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higher,</a:t>
                      </a:r>
                      <a:r>
                        <a:rPr dirty="0" sz="1200" spc="-1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but</a:t>
                      </a:r>
                      <a:r>
                        <a:rPr dirty="0" sz="1200" spc="-3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shipboard</a:t>
                      </a:r>
                      <a:r>
                        <a:rPr dirty="0" sz="1200" spc="-3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integration immature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46990"/>
                </a:tc>
              </a:tr>
              <a:tr h="898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17525" marR="528320" indent="-825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b="1">
                          <a:latin typeface="Source Sans 3"/>
                          <a:cs typeface="Source Sans 3"/>
                        </a:rPr>
                        <a:t>Thermo-</a:t>
                      </a:r>
                      <a:r>
                        <a:rPr dirty="0" sz="1200" spc="-10" b="1">
                          <a:latin typeface="Source Sans 3"/>
                          <a:cs typeface="Source Sans 3"/>
                        </a:rPr>
                        <a:t>Catalytic Decomposition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603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4–</a:t>
                      </a:r>
                      <a:r>
                        <a:rPr dirty="0" sz="1200" spc="-50">
                          <a:latin typeface="Source Sans 3"/>
                          <a:cs typeface="Source Sans 3"/>
                        </a:rPr>
                        <a:t>5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517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Medium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5176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Medium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51765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36854" indent="-173355">
                        <a:lnSpc>
                          <a:spcPct val="100000"/>
                        </a:lnSpc>
                        <a:spcBef>
                          <a:spcPts val="1140"/>
                        </a:spcBef>
                        <a:buFont typeface="Arial"/>
                        <a:buChar char="•"/>
                        <a:tabLst>
                          <a:tab pos="236854" algn="l"/>
                        </a:tabLst>
                      </a:pPr>
                      <a:r>
                        <a:rPr dirty="0" sz="1200">
                          <a:latin typeface="Source Sans 3"/>
                          <a:cs typeface="Source Sans 3"/>
                        </a:rPr>
                        <a:t>Lab/pilot</a:t>
                      </a:r>
                      <a:r>
                        <a:rPr dirty="0" sz="1200" spc="-3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maturity</a:t>
                      </a:r>
                      <a:r>
                        <a:rPr dirty="0" sz="1200" spc="-2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only;</a:t>
                      </a:r>
                      <a:r>
                        <a:rPr dirty="0" sz="1200" spc="-1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no 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marine-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ready</a:t>
                      </a:r>
                      <a:r>
                        <a:rPr dirty="0" sz="1200" spc="-3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systems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236854" indent="-17335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236854" algn="l"/>
                        </a:tabLst>
                      </a:pPr>
                      <a:r>
                        <a:rPr dirty="0" sz="1200">
                          <a:latin typeface="Source Sans 3"/>
                          <a:cs typeface="Source Sans 3"/>
                        </a:rPr>
                        <a:t>Avoids</a:t>
                      </a:r>
                      <a:r>
                        <a:rPr dirty="0" sz="1200" spc="-3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LCO₂</a:t>
                      </a:r>
                      <a:r>
                        <a:rPr dirty="0" sz="1200" spc="-2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logistics.</a:t>
                      </a:r>
                      <a:r>
                        <a:rPr dirty="0" sz="1200" spc="-4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Byproduct</a:t>
                      </a:r>
                      <a:r>
                        <a:rPr dirty="0" sz="1200" spc="-5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(solid</a:t>
                      </a:r>
                      <a:r>
                        <a:rPr dirty="0" sz="1200" spc="-3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carbon)</a:t>
                      </a:r>
                      <a:r>
                        <a:rPr dirty="0" sz="1200" spc="-1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is</a:t>
                      </a:r>
                      <a:r>
                        <a:rPr dirty="0" sz="1200" spc="-2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easier</a:t>
                      </a:r>
                      <a:r>
                        <a:rPr dirty="0" sz="1200" spc="-25">
                          <a:latin typeface="Source Sans 3"/>
                          <a:cs typeface="Source Sans 3"/>
                        </a:rPr>
                        <a:t> to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235585">
                        <a:lnSpc>
                          <a:spcPct val="100000"/>
                        </a:lnSpc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offload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44780"/>
                </a:tc>
              </a:tr>
              <a:tr h="5683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14020" marR="189865" indent="-318770">
                        <a:lnSpc>
                          <a:spcPct val="100000"/>
                        </a:lnSpc>
                      </a:pPr>
                      <a:r>
                        <a:rPr dirty="0" sz="1200" b="1">
                          <a:latin typeface="Source Sans 3"/>
                          <a:cs typeface="Source Sans 3"/>
                        </a:rPr>
                        <a:t>Marine</a:t>
                      </a:r>
                      <a:r>
                        <a:rPr dirty="0" sz="1200" spc="-35" b="1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b="1">
                          <a:latin typeface="Source Sans 3"/>
                          <a:cs typeface="Source Sans 3"/>
                        </a:rPr>
                        <a:t>Bicarbonate</a:t>
                      </a:r>
                      <a:r>
                        <a:rPr dirty="0" sz="1200" spc="-45" b="1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 b="1">
                          <a:latin typeface="Source Sans 3"/>
                          <a:cs typeface="Source Sans 3"/>
                        </a:rPr>
                        <a:t>Method </a:t>
                      </a:r>
                      <a:r>
                        <a:rPr dirty="0" sz="1200" b="1">
                          <a:latin typeface="Source Sans 3"/>
                          <a:cs typeface="Source Sans 3"/>
                        </a:rPr>
                        <a:t>(Ocean</a:t>
                      </a:r>
                      <a:r>
                        <a:rPr dirty="0" sz="1200" spc="-35" b="1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 b="1">
                          <a:latin typeface="Source Sans 3"/>
                          <a:cs typeface="Source Sans 3"/>
                        </a:rPr>
                        <a:t>Discharge)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460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4–</a:t>
                      </a:r>
                      <a:r>
                        <a:rPr dirty="0" sz="1200" spc="-50">
                          <a:latin typeface="Source Sans 3"/>
                          <a:cs typeface="Source Sans 3"/>
                        </a:rPr>
                        <a:t>5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0731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2920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Medium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07314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304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10">
                          <a:latin typeface="Source Sans 3"/>
                          <a:cs typeface="Source Sans 3"/>
                        </a:rPr>
                        <a:t>Medium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07314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36854" indent="-17335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Char char="•"/>
                        <a:tabLst>
                          <a:tab pos="236854" algn="l"/>
                        </a:tabLst>
                      </a:pPr>
                      <a:r>
                        <a:rPr dirty="0" sz="1200">
                          <a:latin typeface="Source Sans 3"/>
                          <a:cs typeface="Source Sans 3"/>
                        </a:rPr>
                        <a:t>Avoids</a:t>
                      </a:r>
                      <a:r>
                        <a:rPr dirty="0" sz="1200" spc="-3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CO₂</a:t>
                      </a:r>
                      <a:r>
                        <a:rPr dirty="0" sz="1200" spc="-1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storage</a:t>
                      </a:r>
                      <a:r>
                        <a:rPr dirty="0" sz="1200" spc="-4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and</a:t>
                      </a:r>
                      <a:r>
                        <a:rPr dirty="0" sz="1200" spc="-1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reduces</a:t>
                      </a:r>
                      <a:r>
                        <a:rPr dirty="0" sz="1200" spc="-4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port</a:t>
                      </a:r>
                      <a:r>
                        <a:rPr dirty="0" sz="1200" spc="-4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dependency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236854" indent="-173355">
                        <a:lnSpc>
                          <a:spcPts val="1430"/>
                        </a:lnSpc>
                        <a:buFont typeface="Arial"/>
                        <a:buChar char="•"/>
                        <a:tabLst>
                          <a:tab pos="236854" algn="l"/>
                        </a:tabLst>
                      </a:pPr>
                      <a:r>
                        <a:rPr dirty="0" sz="1200">
                          <a:latin typeface="Source Sans 3"/>
                          <a:cs typeface="Source Sans 3"/>
                        </a:rPr>
                        <a:t>Regulatory</a:t>
                      </a:r>
                      <a:r>
                        <a:rPr dirty="0" sz="1200" spc="-6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acceptance</a:t>
                      </a:r>
                      <a:r>
                        <a:rPr dirty="0" sz="1200" spc="-5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>
                          <a:latin typeface="Source Sans 3"/>
                          <a:cs typeface="Source Sans 3"/>
                        </a:rPr>
                        <a:t>remains</a:t>
                      </a:r>
                      <a:r>
                        <a:rPr dirty="0" sz="1200" spc="-45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dirty="0" sz="1200" spc="-10">
                          <a:latin typeface="Source Sans 3"/>
                          <a:cs typeface="Source Sans 3"/>
                        </a:rPr>
                        <a:t>uncertain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B="0" marT="15875"/>
                </a:tc>
              </a:tr>
            </a:tbl>
          </a:graphicData>
        </a:graphic>
      </p:graphicFrame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50"/>
              <a:t>8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59763"/>
            <a:ext cx="12192635" cy="5698490"/>
            <a:chOff x="0" y="1159763"/>
            <a:chExt cx="12192635" cy="56984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015" y="1159763"/>
              <a:ext cx="3651504" cy="25511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511" y="1225295"/>
              <a:ext cx="3371088" cy="24505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7820" y="1181607"/>
              <a:ext cx="3537585" cy="2437130"/>
            </a:xfrm>
            <a:custGeom>
              <a:avLst/>
              <a:gdLst/>
              <a:ahLst/>
              <a:cxnLst/>
              <a:rect l="l" t="t" r="r" b="b"/>
              <a:pathLst>
                <a:path w="3537585" h="2437129">
                  <a:moveTo>
                    <a:pt x="2727337" y="0"/>
                  </a:moveTo>
                  <a:lnTo>
                    <a:pt x="809574" y="0"/>
                  </a:lnTo>
                  <a:lnTo>
                    <a:pt x="762005" y="1374"/>
                  </a:lnTo>
                  <a:lnTo>
                    <a:pt x="715160" y="5446"/>
                  </a:lnTo>
                  <a:lnTo>
                    <a:pt x="669115" y="12140"/>
                  </a:lnTo>
                  <a:lnTo>
                    <a:pt x="623946" y="21381"/>
                  </a:lnTo>
                  <a:lnTo>
                    <a:pt x="579728" y="33092"/>
                  </a:lnTo>
                  <a:lnTo>
                    <a:pt x="536537" y="47197"/>
                  </a:lnTo>
                  <a:lnTo>
                    <a:pt x="494451" y="63621"/>
                  </a:lnTo>
                  <a:lnTo>
                    <a:pt x="453543" y="82287"/>
                  </a:lnTo>
                  <a:lnTo>
                    <a:pt x="413891" y="103119"/>
                  </a:lnTo>
                  <a:lnTo>
                    <a:pt x="375570" y="126043"/>
                  </a:lnTo>
                  <a:lnTo>
                    <a:pt x="338657" y="150981"/>
                  </a:lnTo>
                  <a:lnTo>
                    <a:pt x="303226" y="177858"/>
                  </a:lnTo>
                  <a:lnTo>
                    <a:pt x="269355" y="206597"/>
                  </a:lnTo>
                  <a:lnTo>
                    <a:pt x="237118" y="237124"/>
                  </a:lnTo>
                  <a:lnTo>
                    <a:pt x="206592" y="269362"/>
                  </a:lnTo>
                  <a:lnTo>
                    <a:pt x="177854" y="303236"/>
                  </a:lnTo>
                  <a:lnTo>
                    <a:pt x="150978" y="338668"/>
                  </a:lnTo>
                  <a:lnTo>
                    <a:pt x="126040" y="375584"/>
                  </a:lnTo>
                  <a:lnTo>
                    <a:pt x="103118" y="413907"/>
                  </a:lnTo>
                  <a:lnTo>
                    <a:pt x="82285" y="453562"/>
                  </a:lnTo>
                  <a:lnTo>
                    <a:pt x="63620" y="494472"/>
                  </a:lnTo>
                  <a:lnTo>
                    <a:pt x="47196" y="536562"/>
                  </a:lnTo>
                  <a:lnTo>
                    <a:pt x="33092" y="579756"/>
                  </a:lnTo>
                  <a:lnTo>
                    <a:pt x="21381" y="623978"/>
                  </a:lnTo>
                  <a:lnTo>
                    <a:pt x="12140" y="669151"/>
                  </a:lnTo>
                  <a:lnTo>
                    <a:pt x="5446" y="715201"/>
                  </a:lnTo>
                  <a:lnTo>
                    <a:pt x="1374" y="762051"/>
                  </a:lnTo>
                  <a:lnTo>
                    <a:pt x="0" y="809625"/>
                  </a:lnTo>
                  <a:lnTo>
                    <a:pt x="0" y="1627124"/>
                  </a:lnTo>
                  <a:lnTo>
                    <a:pt x="1374" y="1674684"/>
                  </a:lnTo>
                  <a:lnTo>
                    <a:pt x="5446" y="1721522"/>
                  </a:lnTo>
                  <a:lnTo>
                    <a:pt x="12140" y="1767560"/>
                  </a:lnTo>
                  <a:lnTo>
                    <a:pt x="21381" y="1812723"/>
                  </a:lnTo>
                  <a:lnTo>
                    <a:pt x="33092" y="1856936"/>
                  </a:lnTo>
                  <a:lnTo>
                    <a:pt x="47196" y="1900121"/>
                  </a:lnTo>
                  <a:lnTo>
                    <a:pt x="63620" y="1942203"/>
                  </a:lnTo>
                  <a:lnTo>
                    <a:pt x="82285" y="1983106"/>
                  </a:lnTo>
                  <a:lnTo>
                    <a:pt x="103118" y="2022754"/>
                  </a:lnTo>
                  <a:lnTo>
                    <a:pt x="126040" y="2061071"/>
                  </a:lnTo>
                  <a:lnTo>
                    <a:pt x="150978" y="2097981"/>
                  </a:lnTo>
                  <a:lnTo>
                    <a:pt x="177854" y="2133409"/>
                  </a:lnTo>
                  <a:lnTo>
                    <a:pt x="206592" y="2167278"/>
                  </a:lnTo>
                  <a:lnTo>
                    <a:pt x="237118" y="2199513"/>
                  </a:lnTo>
                  <a:lnTo>
                    <a:pt x="269355" y="2230036"/>
                  </a:lnTo>
                  <a:lnTo>
                    <a:pt x="303226" y="2258773"/>
                  </a:lnTo>
                  <a:lnTo>
                    <a:pt x="338657" y="2285648"/>
                  </a:lnTo>
                  <a:lnTo>
                    <a:pt x="375570" y="2310584"/>
                  </a:lnTo>
                  <a:lnTo>
                    <a:pt x="413891" y="2333506"/>
                  </a:lnTo>
                  <a:lnTo>
                    <a:pt x="453543" y="2354337"/>
                  </a:lnTo>
                  <a:lnTo>
                    <a:pt x="494451" y="2373002"/>
                  </a:lnTo>
                  <a:lnTo>
                    <a:pt x="536537" y="2389425"/>
                  </a:lnTo>
                  <a:lnTo>
                    <a:pt x="579728" y="2403530"/>
                  </a:lnTo>
                  <a:lnTo>
                    <a:pt x="623946" y="2415240"/>
                  </a:lnTo>
                  <a:lnTo>
                    <a:pt x="669115" y="2424481"/>
                  </a:lnTo>
                  <a:lnTo>
                    <a:pt x="715160" y="2431175"/>
                  </a:lnTo>
                  <a:lnTo>
                    <a:pt x="762005" y="2435247"/>
                  </a:lnTo>
                  <a:lnTo>
                    <a:pt x="809574" y="2436622"/>
                  </a:lnTo>
                  <a:lnTo>
                    <a:pt x="2727337" y="2436622"/>
                  </a:lnTo>
                  <a:lnTo>
                    <a:pt x="2774911" y="2435247"/>
                  </a:lnTo>
                  <a:lnTo>
                    <a:pt x="2821761" y="2431175"/>
                  </a:lnTo>
                  <a:lnTo>
                    <a:pt x="2867811" y="2424481"/>
                  </a:lnTo>
                  <a:lnTo>
                    <a:pt x="2912984" y="2415240"/>
                  </a:lnTo>
                  <a:lnTo>
                    <a:pt x="2957206" y="2403530"/>
                  </a:lnTo>
                  <a:lnTo>
                    <a:pt x="3000400" y="2389425"/>
                  </a:lnTo>
                  <a:lnTo>
                    <a:pt x="3042490" y="2373002"/>
                  </a:lnTo>
                  <a:lnTo>
                    <a:pt x="3083400" y="2354337"/>
                  </a:lnTo>
                  <a:lnTo>
                    <a:pt x="3123055" y="2333506"/>
                  </a:lnTo>
                  <a:lnTo>
                    <a:pt x="3161378" y="2310584"/>
                  </a:lnTo>
                  <a:lnTo>
                    <a:pt x="3198294" y="2285648"/>
                  </a:lnTo>
                  <a:lnTo>
                    <a:pt x="3233726" y="2258773"/>
                  </a:lnTo>
                  <a:lnTo>
                    <a:pt x="3267599" y="2230036"/>
                  </a:lnTo>
                  <a:lnTo>
                    <a:pt x="3299837" y="2199513"/>
                  </a:lnTo>
                  <a:lnTo>
                    <a:pt x="3330364" y="2167278"/>
                  </a:lnTo>
                  <a:lnTo>
                    <a:pt x="3359104" y="2133409"/>
                  </a:lnTo>
                  <a:lnTo>
                    <a:pt x="3385981" y="2097981"/>
                  </a:lnTo>
                  <a:lnTo>
                    <a:pt x="3410919" y="2061071"/>
                  </a:lnTo>
                  <a:lnTo>
                    <a:pt x="3433842" y="2022754"/>
                  </a:lnTo>
                  <a:lnTo>
                    <a:pt x="3454675" y="1983106"/>
                  </a:lnTo>
                  <a:lnTo>
                    <a:pt x="3473341" y="1942203"/>
                  </a:lnTo>
                  <a:lnTo>
                    <a:pt x="3489765" y="1900121"/>
                  </a:lnTo>
                  <a:lnTo>
                    <a:pt x="3503870" y="1856936"/>
                  </a:lnTo>
                  <a:lnTo>
                    <a:pt x="3515581" y="1812723"/>
                  </a:lnTo>
                  <a:lnTo>
                    <a:pt x="3524821" y="1767560"/>
                  </a:lnTo>
                  <a:lnTo>
                    <a:pt x="3531516" y="1721522"/>
                  </a:lnTo>
                  <a:lnTo>
                    <a:pt x="3535588" y="1674684"/>
                  </a:lnTo>
                  <a:lnTo>
                    <a:pt x="3536962" y="1627124"/>
                  </a:lnTo>
                  <a:lnTo>
                    <a:pt x="3536962" y="809625"/>
                  </a:lnTo>
                  <a:lnTo>
                    <a:pt x="3535588" y="762051"/>
                  </a:lnTo>
                  <a:lnTo>
                    <a:pt x="3531516" y="715201"/>
                  </a:lnTo>
                  <a:lnTo>
                    <a:pt x="3524821" y="669151"/>
                  </a:lnTo>
                  <a:lnTo>
                    <a:pt x="3515581" y="623978"/>
                  </a:lnTo>
                  <a:lnTo>
                    <a:pt x="3503870" y="579756"/>
                  </a:lnTo>
                  <a:lnTo>
                    <a:pt x="3489765" y="536562"/>
                  </a:lnTo>
                  <a:lnTo>
                    <a:pt x="3473341" y="494472"/>
                  </a:lnTo>
                  <a:lnTo>
                    <a:pt x="3454675" y="453562"/>
                  </a:lnTo>
                  <a:lnTo>
                    <a:pt x="3433842" y="413907"/>
                  </a:lnTo>
                  <a:lnTo>
                    <a:pt x="3410919" y="375584"/>
                  </a:lnTo>
                  <a:lnTo>
                    <a:pt x="3385981" y="338668"/>
                  </a:lnTo>
                  <a:lnTo>
                    <a:pt x="3359104" y="303236"/>
                  </a:lnTo>
                  <a:lnTo>
                    <a:pt x="3330364" y="269362"/>
                  </a:lnTo>
                  <a:lnTo>
                    <a:pt x="3299837" y="237124"/>
                  </a:lnTo>
                  <a:lnTo>
                    <a:pt x="3267599" y="206597"/>
                  </a:lnTo>
                  <a:lnTo>
                    <a:pt x="3233726" y="177858"/>
                  </a:lnTo>
                  <a:lnTo>
                    <a:pt x="3198294" y="150981"/>
                  </a:lnTo>
                  <a:lnTo>
                    <a:pt x="3161378" y="126043"/>
                  </a:lnTo>
                  <a:lnTo>
                    <a:pt x="3123055" y="103119"/>
                  </a:lnTo>
                  <a:lnTo>
                    <a:pt x="3083400" y="82287"/>
                  </a:lnTo>
                  <a:lnTo>
                    <a:pt x="3042490" y="63621"/>
                  </a:lnTo>
                  <a:lnTo>
                    <a:pt x="3000400" y="47197"/>
                  </a:lnTo>
                  <a:lnTo>
                    <a:pt x="2957206" y="33092"/>
                  </a:lnTo>
                  <a:lnTo>
                    <a:pt x="2912984" y="21381"/>
                  </a:lnTo>
                  <a:lnTo>
                    <a:pt x="2867811" y="12140"/>
                  </a:lnTo>
                  <a:lnTo>
                    <a:pt x="2821761" y="5446"/>
                  </a:lnTo>
                  <a:lnTo>
                    <a:pt x="2774911" y="1374"/>
                  </a:lnTo>
                  <a:lnTo>
                    <a:pt x="27273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87820" y="1181607"/>
              <a:ext cx="3537585" cy="2437130"/>
            </a:xfrm>
            <a:custGeom>
              <a:avLst/>
              <a:gdLst/>
              <a:ahLst/>
              <a:cxnLst/>
              <a:rect l="l" t="t" r="r" b="b"/>
              <a:pathLst>
                <a:path w="3537585" h="2437129">
                  <a:moveTo>
                    <a:pt x="0" y="809625"/>
                  </a:moveTo>
                  <a:lnTo>
                    <a:pt x="1374" y="762051"/>
                  </a:lnTo>
                  <a:lnTo>
                    <a:pt x="5446" y="715201"/>
                  </a:lnTo>
                  <a:lnTo>
                    <a:pt x="12140" y="669151"/>
                  </a:lnTo>
                  <a:lnTo>
                    <a:pt x="21381" y="623978"/>
                  </a:lnTo>
                  <a:lnTo>
                    <a:pt x="33092" y="579756"/>
                  </a:lnTo>
                  <a:lnTo>
                    <a:pt x="47196" y="536562"/>
                  </a:lnTo>
                  <a:lnTo>
                    <a:pt x="63620" y="494472"/>
                  </a:lnTo>
                  <a:lnTo>
                    <a:pt x="82285" y="453562"/>
                  </a:lnTo>
                  <a:lnTo>
                    <a:pt x="103118" y="413907"/>
                  </a:lnTo>
                  <a:lnTo>
                    <a:pt x="126040" y="375584"/>
                  </a:lnTo>
                  <a:lnTo>
                    <a:pt x="150978" y="338668"/>
                  </a:lnTo>
                  <a:lnTo>
                    <a:pt x="177854" y="303236"/>
                  </a:lnTo>
                  <a:lnTo>
                    <a:pt x="206592" y="269362"/>
                  </a:lnTo>
                  <a:lnTo>
                    <a:pt x="237118" y="237124"/>
                  </a:lnTo>
                  <a:lnTo>
                    <a:pt x="269355" y="206597"/>
                  </a:lnTo>
                  <a:lnTo>
                    <a:pt x="303226" y="177858"/>
                  </a:lnTo>
                  <a:lnTo>
                    <a:pt x="338657" y="150981"/>
                  </a:lnTo>
                  <a:lnTo>
                    <a:pt x="375570" y="126043"/>
                  </a:lnTo>
                  <a:lnTo>
                    <a:pt x="413891" y="103119"/>
                  </a:lnTo>
                  <a:lnTo>
                    <a:pt x="453543" y="82287"/>
                  </a:lnTo>
                  <a:lnTo>
                    <a:pt x="494451" y="63621"/>
                  </a:lnTo>
                  <a:lnTo>
                    <a:pt x="536537" y="47197"/>
                  </a:lnTo>
                  <a:lnTo>
                    <a:pt x="579728" y="33092"/>
                  </a:lnTo>
                  <a:lnTo>
                    <a:pt x="623946" y="21381"/>
                  </a:lnTo>
                  <a:lnTo>
                    <a:pt x="669115" y="12140"/>
                  </a:lnTo>
                  <a:lnTo>
                    <a:pt x="715160" y="5446"/>
                  </a:lnTo>
                  <a:lnTo>
                    <a:pt x="762005" y="1374"/>
                  </a:lnTo>
                  <a:lnTo>
                    <a:pt x="809574" y="0"/>
                  </a:lnTo>
                  <a:lnTo>
                    <a:pt x="2727337" y="0"/>
                  </a:lnTo>
                  <a:lnTo>
                    <a:pt x="2774911" y="1374"/>
                  </a:lnTo>
                  <a:lnTo>
                    <a:pt x="2821761" y="5446"/>
                  </a:lnTo>
                  <a:lnTo>
                    <a:pt x="2867811" y="12140"/>
                  </a:lnTo>
                  <a:lnTo>
                    <a:pt x="2912984" y="21381"/>
                  </a:lnTo>
                  <a:lnTo>
                    <a:pt x="2957206" y="33092"/>
                  </a:lnTo>
                  <a:lnTo>
                    <a:pt x="3000400" y="47197"/>
                  </a:lnTo>
                  <a:lnTo>
                    <a:pt x="3042490" y="63621"/>
                  </a:lnTo>
                  <a:lnTo>
                    <a:pt x="3083400" y="82287"/>
                  </a:lnTo>
                  <a:lnTo>
                    <a:pt x="3123055" y="103119"/>
                  </a:lnTo>
                  <a:lnTo>
                    <a:pt x="3161378" y="126043"/>
                  </a:lnTo>
                  <a:lnTo>
                    <a:pt x="3198294" y="150981"/>
                  </a:lnTo>
                  <a:lnTo>
                    <a:pt x="3233726" y="177858"/>
                  </a:lnTo>
                  <a:lnTo>
                    <a:pt x="3267599" y="206597"/>
                  </a:lnTo>
                  <a:lnTo>
                    <a:pt x="3299837" y="237124"/>
                  </a:lnTo>
                  <a:lnTo>
                    <a:pt x="3330364" y="269362"/>
                  </a:lnTo>
                  <a:lnTo>
                    <a:pt x="3359104" y="303236"/>
                  </a:lnTo>
                  <a:lnTo>
                    <a:pt x="3385981" y="338668"/>
                  </a:lnTo>
                  <a:lnTo>
                    <a:pt x="3410919" y="375584"/>
                  </a:lnTo>
                  <a:lnTo>
                    <a:pt x="3433842" y="413907"/>
                  </a:lnTo>
                  <a:lnTo>
                    <a:pt x="3454675" y="453562"/>
                  </a:lnTo>
                  <a:lnTo>
                    <a:pt x="3473341" y="494472"/>
                  </a:lnTo>
                  <a:lnTo>
                    <a:pt x="3489765" y="536562"/>
                  </a:lnTo>
                  <a:lnTo>
                    <a:pt x="3503870" y="579756"/>
                  </a:lnTo>
                  <a:lnTo>
                    <a:pt x="3515581" y="623978"/>
                  </a:lnTo>
                  <a:lnTo>
                    <a:pt x="3524821" y="669151"/>
                  </a:lnTo>
                  <a:lnTo>
                    <a:pt x="3531516" y="715201"/>
                  </a:lnTo>
                  <a:lnTo>
                    <a:pt x="3535588" y="762051"/>
                  </a:lnTo>
                  <a:lnTo>
                    <a:pt x="3536962" y="809625"/>
                  </a:lnTo>
                  <a:lnTo>
                    <a:pt x="3536962" y="1627124"/>
                  </a:lnTo>
                  <a:lnTo>
                    <a:pt x="3535588" y="1674684"/>
                  </a:lnTo>
                  <a:lnTo>
                    <a:pt x="3531516" y="1721522"/>
                  </a:lnTo>
                  <a:lnTo>
                    <a:pt x="3524821" y="1767560"/>
                  </a:lnTo>
                  <a:lnTo>
                    <a:pt x="3515581" y="1812723"/>
                  </a:lnTo>
                  <a:lnTo>
                    <a:pt x="3503870" y="1856936"/>
                  </a:lnTo>
                  <a:lnTo>
                    <a:pt x="3489765" y="1900121"/>
                  </a:lnTo>
                  <a:lnTo>
                    <a:pt x="3473341" y="1942203"/>
                  </a:lnTo>
                  <a:lnTo>
                    <a:pt x="3454675" y="1983106"/>
                  </a:lnTo>
                  <a:lnTo>
                    <a:pt x="3433842" y="2022754"/>
                  </a:lnTo>
                  <a:lnTo>
                    <a:pt x="3410919" y="2061071"/>
                  </a:lnTo>
                  <a:lnTo>
                    <a:pt x="3385981" y="2097981"/>
                  </a:lnTo>
                  <a:lnTo>
                    <a:pt x="3359104" y="2133409"/>
                  </a:lnTo>
                  <a:lnTo>
                    <a:pt x="3330364" y="2167278"/>
                  </a:lnTo>
                  <a:lnTo>
                    <a:pt x="3299837" y="2199513"/>
                  </a:lnTo>
                  <a:lnTo>
                    <a:pt x="3267599" y="2230036"/>
                  </a:lnTo>
                  <a:lnTo>
                    <a:pt x="3233726" y="2258773"/>
                  </a:lnTo>
                  <a:lnTo>
                    <a:pt x="3198294" y="2285648"/>
                  </a:lnTo>
                  <a:lnTo>
                    <a:pt x="3161378" y="2310584"/>
                  </a:lnTo>
                  <a:lnTo>
                    <a:pt x="3123055" y="2333506"/>
                  </a:lnTo>
                  <a:lnTo>
                    <a:pt x="3083400" y="2354337"/>
                  </a:lnTo>
                  <a:lnTo>
                    <a:pt x="3042490" y="2373002"/>
                  </a:lnTo>
                  <a:lnTo>
                    <a:pt x="3000400" y="2389425"/>
                  </a:lnTo>
                  <a:lnTo>
                    <a:pt x="2957206" y="2403530"/>
                  </a:lnTo>
                  <a:lnTo>
                    <a:pt x="2912984" y="2415240"/>
                  </a:lnTo>
                  <a:lnTo>
                    <a:pt x="2867811" y="2424481"/>
                  </a:lnTo>
                  <a:lnTo>
                    <a:pt x="2821761" y="2431175"/>
                  </a:lnTo>
                  <a:lnTo>
                    <a:pt x="2774911" y="2435247"/>
                  </a:lnTo>
                  <a:lnTo>
                    <a:pt x="2727337" y="2436622"/>
                  </a:lnTo>
                  <a:lnTo>
                    <a:pt x="809574" y="2436622"/>
                  </a:lnTo>
                  <a:lnTo>
                    <a:pt x="762005" y="2435247"/>
                  </a:lnTo>
                  <a:lnTo>
                    <a:pt x="715160" y="2431175"/>
                  </a:lnTo>
                  <a:lnTo>
                    <a:pt x="669115" y="2424481"/>
                  </a:lnTo>
                  <a:lnTo>
                    <a:pt x="623946" y="2415240"/>
                  </a:lnTo>
                  <a:lnTo>
                    <a:pt x="579728" y="2403530"/>
                  </a:lnTo>
                  <a:lnTo>
                    <a:pt x="536537" y="2389425"/>
                  </a:lnTo>
                  <a:lnTo>
                    <a:pt x="494451" y="2373002"/>
                  </a:lnTo>
                  <a:lnTo>
                    <a:pt x="453543" y="2354337"/>
                  </a:lnTo>
                  <a:lnTo>
                    <a:pt x="413891" y="2333506"/>
                  </a:lnTo>
                  <a:lnTo>
                    <a:pt x="375570" y="2310584"/>
                  </a:lnTo>
                  <a:lnTo>
                    <a:pt x="338657" y="2285648"/>
                  </a:lnTo>
                  <a:lnTo>
                    <a:pt x="303226" y="2258773"/>
                  </a:lnTo>
                  <a:lnTo>
                    <a:pt x="269355" y="2230036"/>
                  </a:lnTo>
                  <a:lnTo>
                    <a:pt x="237118" y="2199513"/>
                  </a:lnTo>
                  <a:lnTo>
                    <a:pt x="206592" y="2167278"/>
                  </a:lnTo>
                  <a:lnTo>
                    <a:pt x="177854" y="2133409"/>
                  </a:lnTo>
                  <a:lnTo>
                    <a:pt x="150978" y="2097981"/>
                  </a:lnTo>
                  <a:lnTo>
                    <a:pt x="126040" y="2061071"/>
                  </a:lnTo>
                  <a:lnTo>
                    <a:pt x="103118" y="2022754"/>
                  </a:lnTo>
                  <a:lnTo>
                    <a:pt x="82285" y="1983106"/>
                  </a:lnTo>
                  <a:lnTo>
                    <a:pt x="63620" y="1942203"/>
                  </a:lnTo>
                  <a:lnTo>
                    <a:pt x="47196" y="1900121"/>
                  </a:lnTo>
                  <a:lnTo>
                    <a:pt x="33092" y="1856936"/>
                  </a:lnTo>
                  <a:lnTo>
                    <a:pt x="21381" y="1812723"/>
                  </a:lnTo>
                  <a:lnTo>
                    <a:pt x="12140" y="1767560"/>
                  </a:lnTo>
                  <a:lnTo>
                    <a:pt x="5446" y="1721522"/>
                  </a:lnTo>
                  <a:lnTo>
                    <a:pt x="1374" y="1674684"/>
                  </a:lnTo>
                  <a:lnTo>
                    <a:pt x="0" y="1627124"/>
                  </a:lnTo>
                  <a:lnTo>
                    <a:pt x="0" y="809625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Integration</a:t>
            </a:r>
            <a:r>
              <a:rPr dirty="0" spc="-60"/>
              <a:t> </a:t>
            </a:r>
            <a:r>
              <a:rPr dirty="0"/>
              <a:t>Challenges</a:t>
            </a:r>
            <a:r>
              <a:rPr dirty="0" spc="-90"/>
              <a:t> </a:t>
            </a:r>
            <a:r>
              <a:rPr dirty="0"/>
              <a:t>and</a:t>
            </a:r>
            <a:r>
              <a:rPr dirty="0" spc="-90"/>
              <a:t> </a:t>
            </a:r>
            <a:r>
              <a:rPr dirty="0"/>
              <a:t>Operational</a:t>
            </a:r>
            <a:r>
              <a:rPr dirty="0" spc="-80"/>
              <a:t> </a:t>
            </a:r>
            <a:r>
              <a:rPr dirty="0" spc="-10"/>
              <a:t>Impacts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11023" y="729234"/>
            <a:ext cx="101879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The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installation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of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CCS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systems</a:t>
            </a:r>
            <a:r>
              <a:rPr dirty="0" sz="18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requires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significant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onboard</a:t>
            </a:r>
            <a:r>
              <a:rPr dirty="0" sz="1800" spc="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space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and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introduces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additional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energy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needs</a:t>
            </a:r>
            <a:endParaRPr sz="1800">
              <a:latin typeface="Source Sans 3"/>
              <a:cs typeface="Source Sans 3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8503" y="1278128"/>
            <a:ext cx="1751964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FF5A28"/>
                </a:solidFill>
                <a:latin typeface="Source Sans 3"/>
                <a:cs typeface="Source Sans 3"/>
              </a:rPr>
              <a:t>Onboard</a:t>
            </a:r>
            <a:r>
              <a:rPr dirty="0" sz="1600" spc="-25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600" b="1">
                <a:solidFill>
                  <a:srgbClr val="FF5A28"/>
                </a:solidFill>
                <a:latin typeface="Source Sans 3"/>
                <a:cs typeface="Source Sans 3"/>
              </a:rPr>
              <a:t>Storage</a:t>
            </a:r>
            <a:r>
              <a:rPr dirty="0" sz="1600" spc="-35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600" spc="-50" b="1">
                <a:solidFill>
                  <a:srgbClr val="FF5A28"/>
                </a:solidFill>
                <a:latin typeface="Source Sans 3"/>
                <a:cs typeface="Source Sans 3"/>
              </a:rPr>
              <a:t>&amp; </a:t>
            </a:r>
            <a:r>
              <a:rPr dirty="0" sz="1600" b="1">
                <a:solidFill>
                  <a:srgbClr val="FF5A28"/>
                </a:solidFill>
                <a:latin typeface="Source Sans 3"/>
                <a:cs typeface="Source Sans 3"/>
              </a:rPr>
              <a:t>System</a:t>
            </a:r>
            <a:r>
              <a:rPr dirty="0" sz="1600" spc="-30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600" spc="-10" b="1">
                <a:solidFill>
                  <a:srgbClr val="FF5A28"/>
                </a:solidFill>
                <a:latin typeface="Source Sans 3"/>
                <a:cs typeface="Source Sans 3"/>
              </a:rPr>
              <a:t>Integration</a:t>
            </a:r>
            <a:endParaRPr sz="1600">
              <a:latin typeface="Source Sans 3"/>
              <a:cs typeface="Source Sans 3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2191" y="2012950"/>
            <a:ext cx="30886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6055" algn="l"/>
                <a:tab pos="1138555" algn="l"/>
                <a:tab pos="1753235" algn="l"/>
                <a:tab pos="2830195" algn="l"/>
              </a:tabLst>
            </a:pPr>
            <a:r>
              <a:rPr dirty="0" sz="1200" spc="-10" b="1">
                <a:latin typeface="Source Sans 3"/>
                <a:cs typeface="Source Sans 3"/>
              </a:rPr>
              <a:t>Significant</a:t>
            </a:r>
            <a:r>
              <a:rPr dirty="0" sz="1200" b="1">
                <a:latin typeface="Source Sans 3"/>
                <a:cs typeface="Source Sans 3"/>
              </a:rPr>
              <a:t>	</a:t>
            </a:r>
            <a:r>
              <a:rPr dirty="0" sz="1200" spc="-20" b="1">
                <a:latin typeface="Source Sans 3"/>
                <a:cs typeface="Source Sans 3"/>
              </a:rPr>
              <a:t>space</a:t>
            </a:r>
            <a:r>
              <a:rPr dirty="0" sz="1200" b="1">
                <a:latin typeface="Source Sans 3"/>
                <a:cs typeface="Source Sans 3"/>
              </a:rPr>
              <a:t>	</a:t>
            </a:r>
            <a:r>
              <a:rPr dirty="0" sz="1200" spc="-10" b="1">
                <a:latin typeface="Source Sans 3"/>
                <a:cs typeface="Source Sans 3"/>
              </a:rPr>
              <a:t>requirement</a:t>
            </a:r>
            <a:r>
              <a:rPr dirty="0" sz="1200" b="1">
                <a:latin typeface="Source Sans 3"/>
                <a:cs typeface="Source Sans 3"/>
              </a:rPr>
              <a:t>	</a:t>
            </a:r>
            <a:r>
              <a:rPr dirty="0" sz="1200" spc="-25">
                <a:latin typeface="Source Sans 3"/>
                <a:cs typeface="Source Sans 3"/>
              </a:rPr>
              <a:t>and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4403" y="2195829"/>
            <a:ext cx="26936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Source Sans 3"/>
                <a:cs typeface="Source Sans 3"/>
              </a:rPr>
              <a:t>additional</a:t>
            </a:r>
            <a:r>
              <a:rPr dirty="0" sz="1200" spc="-4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weight</a:t>
            </a:r>
            <a:r>
              <a:rPr dirty="0" sz="1200" spc="-35" b="1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driven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by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LCO₂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storage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2191" y="2561590"/>
            <a:ext cx="30892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4785" algn="l"/>
                <a:tab pos="800735" algn="l"/>
                <a:tab pos="1304925" algn="l"/>
                <a:tab pos="2059305" algn="l"/>
                <a:tab pos="2752725" algn="l"/>
              </a:tabLst>
            </a:pPr>
            <a:r>
              <a:rPr dirty="0" sz="1200" spc="-10">
                <a:latin typeface="Source Sans 3"/>
                <a:cs typeface="Source Sans 3"/>
              </a:rPr>
              <a:t>Vessel</a:t>
            </a:r>
            <a:r>
              <a:rPr dirty="0" sz="1200">
                <a:latin typeface="Source Sans 3"/>
                <a:cs typeface="Source Sans 3"/>
              </a:rPr>
              <a:t>	</a:t>
            </a:r>
            <a:r>
              <a:rPr dirty="0" sz="1200" spc="-20">
                <a:latin typeface="Source Sans 3"/>
                <a:cs typeface="Source Sans 3"/>
              </a:rPr>
              <a:t>type</a:t>
            </a:r>
            <a:r>
              <a:rPr dirty="0" sz="1200">
                <a:latin typeface="Source Sans 3"/>
                <a:cs typeface="Source Sans 3"/>
              </a:rPr>
              <a:t>	</a:t>
            </a:r>
            <a:r>
              <a:rPr dirty="0" sz="1200" spc="-10">
                <a:latin typeface="Source Sans 3"/>
                <a:cs typeface="Source Sans 3"/>
              </a:rPr>
              <a:t>matters;</a:t>
            </a:r>
            <a:r>
              <a:rPr dirty="0" sz="1200">
                <a:latin typeface="Source Sans 3"/>
                <a:cs typeface="Source Sans 3"/>
              </a:rPr>
              <a:t>	</a:t>
            </a:r>
            <a:r>
              <a:rPr dirty="0" sz="1200" spc="-10">
                <a:latin typeface="Source Sans 3"/>
                <a:cs typeface="Source Sans 3"/>
              </a:rPr>
              <a:t>bulkers</a:t>
            </a:r>
            <a:r>
              <a:rPr dirty="0" sz="1200">
                <a:latin typeface="Source Sans 3"/>
                <a:cs typeface="Source Sans 3"/>
              </a:rPr>
              <a:t>	</a:t>
            </a:r>
            <a:r>
              <a:rPr dirty="0" sz="1200" spc="-20">
                <a:latin typeface="Source Sans 3"/>
                <a:cs typeface="Source Sans 3"/>
              </a:rPr>
              <a:t>most </a:t>
            </a:r>
            <a:r>
              <a:rPr dirty="0" sz="1200" spc="-10">
                <a:latin typeface="Source Sans 3"/>
                <a:cs typeface="Source Sans 3"/>
              </a:rPr>
              <a:t>constrained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2191" y="3109925"/>
            <a:ext cx="2893695" cy="392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5420" indent="-1727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200" b="1">
                <a:latin typeface="Source Sans 3"/>
                <a:cs typeface="Source Sans 3"/>
              </a:rPr>
              <a:t>Retrofitting</a:t>
            </a:r>
            <a:r>
              <a:rPr dirty="0" sz="1200" spc="-15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is</a:t>
            </a:r>
            <a:r>
              <a:rPr dirty="0" sz="1200" spc="-2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often</a:t>
            </a:r>
            <a:r>
              <a:rPr dirty="0" sz="1200" spc="5" b="1">
                <a:latin typeface="Source Sans 3"/>
                <a:cs typeface="Source Sans 3"/>
              </a:rPr>
              <a:t> </a:t>
            </a:r>
            <a:r>
              <a:rPr dirty="0" sz="1200" spc="-10" b="1">
                <a:latin typeface="Source Sans 3"/>
                <a:cs typeface="Source Sans 3"/>
              </a:rPr>
              <a:t>layout-constrained,</a:t>
            </a:r>
            <a:endParaRPr sz="1200">
              <a:latin typeface="Source Sans 3"/>
              <a:cs typeface="Source Sans 3"/>
            </a:endParaRPr>
          </a:p>
          <a:p>
            <a:pPr marL="184785">
              <a:lnSpc>
                <a:spcPct val="100000"/>
              </a:lnSpc>
              <a:spcBef>
                <a:spcPts val="5"/>
              </a:spcBef>
            </a:pPr>
            <a:r>
              <a:rPr dirty="0" sz="1200" spc="-10">
                <a:latin typeface="Source Sans 3"/>
                <a:cs typeface="Source Sans 3"/>
              </a:rPr>
              <a:t>particularly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on</a:t>
            </a:r>
            <a:r>
              <a:rPr dirty="0" sz="1200" spc="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upper</a:t>
            </a:r>
            <a:r>
              <a:rPr dirty="0" sz="1200" spc="-1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deck</a:t>
            </a:r>
            <a:r>
              <a:rPr dirty="0" sz="1200" spc="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availability</a:t>
            </a:r>
            <a:endParaRPr sz="1200">
              <a:latin typeface="Source Sans 3"/>
              <a:cs typeface="Source Sans 3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898391" y="1159763"/>
            <a:ext cx="3651885" cy="2551430"/>
            <a:chOff x="3898391" y="1159763"/>
            <a:chExt cx="3651885" cy="255143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8391" y="1159763"/>
              <a:ext cx="3651504" cy="255117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56887" y="1347215"/>
              <a:ext cx="3369564" cy="220675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957700" y="1181607"/>
              <a:ext cx="3536950" cy="2437130"/>
            </a:xfrm>
            <a:custGeom>
              <a:avLst/>
              <a:gdLst/>
              <a:ahLst/>
              <a:cxnLst/>
              <a:rect l="l" t="t" r="r" b="b"/>
              <a:pathLst>
                <a:path w="3536950" h="2437129">
                  <a:moveTo>
                    <a:pt x="2727452" y="0"/>
                  </a:moveTo>
                  <a:lnTo>
                    <a:pt x="809625" y="0"/>
                  </a:lnTo>
                  <a:lnTo>
                    <a:pt x="762051" y="1374"/>
                  </a:lnTo>
                  <a:lnTo>
                    <a:pt x="715201" y="5446"/>
                  </a:lnTo>
                  <a:lnTo>
                    <a:pt x="669151" y="12140"/>
                  </a:lnTo>
                  <a:lnTo>
                    <a:pt x="623978" y="21381"/>
                  </a:lnTo>
                  <a:lnTo>
                    <a:pt x="579756" y="33092"/>
                  </a:lnTo>
                  <a:lnTo>
                    <a:pt x="536562" y="47197"/>
                  </a:lnTo>
                  <a:lnTo>
                    <a:pt x="494472" y="63621"/>
                  </a:lnTo>
                  <a:lnTo>
                    <a:pt x="453562" y="82287"/>
                  </a:lnTo>
                  <a:lnTo>
                    <a:pt x="413907" y="103119"/>
                  </a:lnTo>
                  <a:lnTo>
                    <a:pt x="375584" y="126043"/>
                  </a:lnTo>
                  <a:lnTo>
                    <a:pt x="338668" y="150981"/>
                  </a:lnTo>
                  <a:lnTo>
                    <a:pt x="303236" y="177858"/>
                  </a:lnTo>
                  <a:lnTo>
                    <a:pt x="269362" y="206597"/>
                  </a:lnTo>
                  <a:lnTo>
                    <a:pt x="237124" y="237124"/>
                  </a:lnTo>
                  <a:lnTo>
                    <a:pt x="206597" y="269362"/>
                  </a:lnTo>
                  <a:lnTo>
                    <a:pt x="177858" y="303236"/>
                  </a:lnTo>
                  <a:lnTo>
                    <a:pt x="150981" y="338668"/>
                  </a:lnTo>
                  <a:lnTo>
                    <a:pt x="126043" y="375584"/>
                  </a:lnTo>
                  <a:lnTo>
                    <a:pt x="103119" y="413907"/>
                  </a:lnTo>
                  <a:lnTo>
                    <a:pt x="82287" y="453562"/>
                  </a:lnTo>
                  <a:lnTo>
                    <a:pt x="63621" y="494472"/>
                  </a:lnTo>
                  <a:lnTo>
                    <a:pt x="47197" y="536562"/>
                  </a:lnTo>
                  <a:lnTo>
                    <a:pt x="33092" y="579756"/>
                  </a:lnTo>
                  <a:lnTo>
                    <a:pt x="21381" y="623978"/>
                  </a:lnTo>
                  <a:lnTo>
                    <a:pt x="12140" y="669151"/>
                  </a:lnTo>
                  <a:lnTo>
                    <a:pt x="5446" y="715201"/>
                  </a:lnTo>
                  <a:lnTo>
                    <a:pt x="1374" y="762051"/>
                  </a:lnTo>
                  <a:lnTo>
                    <a:pt x="0" y="809625"/>
                  </a:lnTo>
                  <a:lnTo>
                    <a:pt x="0" y="1627124"/>
                  </a:lnTo>
                  <a:lnTo>
                    <a:pt x="1374" y="1674684"/>
                  </a:lnTo>
                  <a:lnTo>
                    <a:pt x="5446" y="1721522"/>
                  </a:lnTo>
                  <a:lnTo>
                    <a:pt x="12140" y="1767560"/>
                  </a:lnTo>
                  <a:lnTo>
                    <a:pt x="21381" y="1812723"/>
                  </a:lnTo>
                  <a:lnTo>
                    <a:pt x="33092" y="1856936"/>
                  </a:lnTo>
                  <a:lnTo>
                    <a:pt x="47197" y="1900121"/>
                  </a:lnTo>
                  <a:lnTo>
                    <a:pt x="63621" y="1942203"/>
                  </a:lnTo>
                  <a:lnTo>
                    <a:pt x="82287" y="1983106"/>
                  </a:lnTo>
                  <a:lnTo>
                    <a:pt x="103119" y="2022754"/>
                  </a:lnTo>
                  <a:lnTo>
                    <a:pt x="126043" y="2061071"/>
                  </a:lnTo>
                  <a:lnTo>
                    <a:pt x="150981" y="2097981"/>
                  </a:lnTo>
                  <a:lnTo>
                    <a:pt x="177858" y="2133409"/>
                  </a:lnTo>
                  <a:lnTo>
                    <a:pt x="206597" y="2167278"/>
                  </a:lnTo>
                  <a:lnTo>
                    <a:pt x="237124" y="2199513"/>
                  </a:lnTo>
                  <a:lnTo>
                    <a:pt x="269362" y="2230036"/>
                  </a:lnTo>
                  <a:lnTo>
                    <a:pt x="303236" y="2258773"/>
                  </a:lnTo>
                  <a:lnTo>
                    <a:pt x="338668" y="2285648"/>
                  </a:lnTo>
                  <a:lnTo>
                    <a:pt x="375584" y="2310584"/>
                  </a:lnTo>
                  <a:lnTo>
                    <a:pt x="413907" y="2333506"/>
                  </a:lnTo>
                  <a:lnTo>
                    <a:pt x="453562" y="2354337"/>
                  </a:lnTo>
                  <a:lnTo>
                    <a:pt x="494472" y="2373002"/>
                  </a:lnTo>
                  <a:lnTo>
                    <a:pt x="536562" y="2389425"/>
                  </a:lnTo>
                  <a:lnTo>
                    <a:pt x="579756" y="2403530"/>
                  </a:lnTo>
                  <a:lnTo>
                    <a:pt x="623978" y="2415240"/>
                  </a:lnTo>
                  <a:lnTo>
                    <a:pt x="669151" y="2424481"/>
                  </a:lnTo>
                  <a:lnTo>
                    <a:pt x="715201" y="2431175"/>
                  </a:lnTo>
                  <a:lnTo>
                    <a:pt x="762051" y="2435247"/>
                  </a:lnTo>
                  <a:lnTo>
                    <a:pt x="809625" y="2436622"/>
                  </a:lnTo>
                  <a:lnTo>
                    <a:pt x="2727452" y="2436622"/>
                  </a:lnTo>
                  <a:lnTo>
                    <a:pt x="2775012" y="2435247"/>
                  </a:lnTo>
                  <a:lnTo>
                    <a:pt x="2821850" y="2431175"/>
                  </a:lnTo>
                  <a:lnTo>
                    <a:pt x="2867888" y="2424481"/>
                  </a:lnTo>
                  <a:lnTo>
                    <a:pt x="2913051" y="2415240"/>
                  </a:lnTo>
                  <a:lnTo>
                    <a:pt x="2957264" y="2403530"/>
                  </a:lnTo>
                  <a:lnTo>
                    <a:pt x="3000449" y="2389425"/>
                  </a:lnTo>
                  <a:lnTo>
                    <a:pt x="3042531" y="2373002"/>
                  </a:lnTo>
                  <a:lnTo>
                    <a:pt x="3083434" y="2354337"/>
                  </a:lnTo>
                  <a:lnTo>
                    <a:pt x="3123082" y="2333506"/>
                  </a:lnTo>
                  <a:lnTo>
                    <a:pt x="3161399" y="2310584"/>
                  </a:lnTo>
                  <a:lnTo>
                    <a:pt x="3198309" y="2285648"/>
                  </a:lnTo>
                  <a:lnTo>
                    <a:pt x="3233737" y="2258773"/>
                  </a:lnTo>
                  <a:lnTo>
                    <a:pt x="3267606" y="2230036"/>
                  </a:lnTo>
                  <a:lnTo>
                    <a:pt x="3299841" y="2199513"/>
                  </a:lnTo>
                  <a:lnTo>
                    <a:pt x="3330364" y="2167278"/>
                  </a:lnTo>
                  <a:lnTo>
                    <a:pt x="3359101" y="2133409"/>
                  </a:lnTo>
                  <a:lnTo>
                    <a:pt x="3385976" y="2097981"/>
                  </a:lnTo>
                  <a:lnTo>
                    <a:pt x="3410912" y="2061071"/>
                  </a:lnTo>
                  <a:lnTo>
                    <a:pt x="3433834" y="2022754"/>
                  </a:lnTo>
                  <a:lnTo>
                    <a:pt x="3454665" y="1983106"/>
                  </a:lnTo>
                  <a:lnTo>
                    <a:pt x="3473330" y="1942203"/>
                  </a:lnTo>
                  <a:lnTo>
                    <a:pt x="3489753" y="1900121"/>
                  </a:lnTo>
                  <a:lnTo>
                    <a:pt x="3503858" y="1856936"/>
                  </a:lnTo>
                  <a:lnTo>
                    <a:pt x="3515568" y="1812723"/>
                  </a:lnTo>
                  <a:lnTo>
                    <a:pt x="3524809" y="1767560"/>
                  </a:lnTo>
                  <a:lnTo>
                    <a:pt x="3531503" y="1721522"/>
                  </a:lnTo>
                  <a:lnTo>
                    <a:pt x="3535575" y="1674684"/>
                  </a:lnTo>
                  <a:lnTo>
                    <a:pt x="3536950" y="1627124"/>
                  </a:lnTo>
                  <a:lnTo>
                    <a:pt x="3536950" y="809625"/>
                  </a:lnTo>
                  <a:lnTo>
                    <a:pt x="3535575" y="762051"/>
                  </a:lnTo>
                  <a:lnTo>
                    <a:pt x="3531503" y="715201"/>
                  </a:lnTo>
                  <a:lnTo>
                    <a:pt x="3524809" y="669151"/>
                  </a:lnTo>
                  <a:lnTo>
                    <a:pt x="3515568" y="623978"/>
                  </a:lnTo>
                  <a:lnTo>
                    <a:pt x="3503858" y="579756"/>
                  </a:lnTo>
                  <a:lnTo>
                    <a:pt x="3489753" y="536562"/>
                  </a:lnTo>
                  <a:lnTo>
                    <a:pt x="3473330" y="494472"/>
                  </a:lnTo>
                  <a:lnTo>
                    <a:pt x="3454665" y="453562"/>
                  </a:lnTo>
                  <a:lnTo>
                    <a:pt x="3433834" y="413907"/>
                  </a:lnTo>
                  <a:lnTo>
                    <a:pt x="3410912" y="375584"/>
                  </a:lnTo>
                  <a:lnTo>
                    <a:pt x="3385976" y="338668"/>
                  </a:lnTo>
                  <a:lnTo>
                    <a:pt x="3359101" y="303236"/>
                  </a:lnTo>
                  <a:lnTo>
                    <a:pt x="3330364" y="269362"/>
                  </a:lnTo>
                  <a:lnTo>
                    <a:pt x="3299841" y="237124"/>
                  </a:lnTo>
                  <a:lnTo>
                    <a:pt x="3267606" y="206597"/>
                  </a:lnTo>
                  <a:lnTo>
                    <a:pt x="3233737" y="177858"/>
                  </a:lnTo>
                  <a:lnTo>
                    <a:pt x="3198309" y="150981"/>
                  </a:lnTo>
                  <a:lnTo>
                    <a:pt x="3161399" y="126043"/>
                  </a:lnTo>
                  <a:lnTo>
                    <a:pt x="3123082" y="103119"/>
                  </a:lnTo>
                  <a:lnTo>
                    <a:pt x="3083434" y="82287"/>
                  </a:lnTo>
                  <a:lnTo>
                    <a:pt x="3042531" y="63621"/>
                  </a:lnTo>
                  <a:lnTo>
                    <a:pt x="3000449" y="47197"/>
                  </a:lnTo>
                  <a:lnTo>
                    <a:pt x="2957264" y="33092"/>
                  </a:lnTo>
                  <a:lnTo>
                    <a:pt x="2913051" y="21381"/>
                  </a:lnTo>
                  <a:lnTo>
                    <a:pt x="2867888" y="12140"/>
                  </a:lnTo>
                  <a:lnTo>
                    <a:pt x="2821850" y="5446"/>
                  </a:lnTo>
                  <a:lnTo>
                    <a:pt x="2775012" y="1374"/>
                  </a:lnTo>
                  <a:lnTo>
                    <a:pt x="27274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957700" y="1181607"/>
              <a:ext cx="3536950" cy="2437130"/>
            </a:xfrm>
            <a:custGeom>
              <a:avLst/>
              <a:gdLst/>
              <a:ahLst/>
              <a:cxnLst/>
              <a:rect l="l" t="t" r="r" b="b"/>
              <a:pathLst>
                <a:path w="3536950" h="2437129">
                  <a:moveTo>
                    <a:pt x="0" y="809625"/>
                  </a:moveTo>
                  <a:lnTo>
                    <a:pt x="1374" y="762051"/>
                  </a:lnTo>
                  <a:lnTo>
                    <a:pt x="5446" y="715201"/>
                  </a:lnTo>
                  <a:lnTo>
                    <a:pt x="12140" y="669151"/>
                  </a:lnTo>
                  <a:lnTo>
                    <a:pt x="21381" y="623978"/>
                  </a:lnTo>
                  <a:lnTo>
                    <a:pt x="33092" y="579756"/>
                  </a:lnTo>
                  <a:lnTo>
                    <a:pt x="47197" y="536562"/>
                  </a:lnTo>
                  <a:lnTo>
                    <a:pt x="63621" y="494472"/>
                  </a:lnTo>
                  <a:lnTo>
                    <a:pt x="82287" y="453562"/>
                  </a:lnTo>
                  <a:lnTo>
                    <a:pt x="103119" y="413907"/>
                  </a:lnTo>
                  <a:lnTo>
                    <a:pt x="126043" y="375584"/>
                  </a:lnTo>
                  <a:lnTo>
                    <a:pt x="150981" y="338668"/>
                  </a:lnTo>
                  <a:lnTo>
                    <a:pt x="177858" y="303236"/>
                  </a:lnTo>
                  <a:lnTo>
                    <a:pt x="206597" y="269362"/>
                  </a:lnTo>
                  <a:lnTo>
                    <a:pt x="237124" y="237124"/>
                  </a:lnTo>
                  <a:lnTo>
                    <a:pt x="269362" y="206597"/>
                  </a:lnTo>
                  <a:lnTo>
                    <a:pt x="303236" y="177858"/>
                  </a:lnTo>
                  <a:lnTo>
                    <a:pt x="338668" y="150981"/>
                  </a:lnTo>
                  <a:lnTo>
                    <a:pt x="375584" y="126043"/>
                  </a:lnTo>
                  <a:lnTo>
                    <a:pt x="413907" y="103119"/>
                  </a:lnTo>
                  <a:lnTo>
                    <a:pt x="453562" y="82287"/>
                  </a:lnTo>
                  <a:lnTo>
                    <a:pt x="494472" y="63621"/>
                  </a:lnTo>
                  <a:lnTo>
                    <a:pt x="536562" y="47197"/>
                  </a:lnTo>
                  <a:lnTo>
                    <a:pt x="579756" y="33092"/>
                  </a:lnTo>
                  <a:lnTo>
                    <a:pt x="623978" y="21381"/>
                  </a:lnTo>
                  <a:lnTo>
                    <a:pt x="669151" y="12140"/>
                  </a:lnTo>
                  <a:lnTo>
                    <a:pt x="715201" y="5446"/>
                  </a:lnTo>
                  <a:lnTo>
                    <a:pt x="762051" y="1374"/>
                  </a:lnTo>
                  <a:lnTo>
                    <a:pt x="809625" y="0"/>
                  </a:lnTo>
                  <a:lnTo>
                    <a:pt x="2727452" y="0"/>
                  </a:lnTo>
                  <a:lnTo>
                    <a:pt x="2775012" y="1374"/>
                  </a:lnTo>
                  <a:lnTo>
                    <a:pt x="2821850" y="5446"/>
                  </a:lnTo>
                  <a:lnTo>
                    <a:pt x="2867888" y="12140"/>
                  </a:lnTo>
                  <a:lnTo>
                    <a:pt x="2913051" y="21381"/>
                  </a:lnTo>
                  <a:lnTo>
                    <a:pt x="2957264" y="33092"/>
                  </a:lnTo>
                  <a:lnTo>
                    <a:pt x="3000449" y="47197"/>
                  </a:lnTo>
                  <a:lnTo>
                    <a:pt x="3042531" y="63621"/>
                  </a:lnTo>
                  <a:lnTo>
                    <a:pt x="3083434" y="82287"/>
                  </a:lnTo>
                  <a:lnTo>
                    <a:pt x="3123082" y="103119"/>
                  </a:lnTo>
                  <a:lnTo>
                    <a:pt x="3161399" y="126043"/>
                  </a:lnTo>
                  <a:lnTo>
                    <a:pt x="3198309" y="150981"/>
                  </a:lnTo>
                  <a:lnTo>
                    <a:pt x="3233737" y="177858"/>
                  </a:lnTo>
                  <a:lnTo>
                    <a:pt x="3267606" y="206597"/>
                  </a:lnTo>
                  <a:lnTo>
                    <a:pt x="3299841" y="237124"/>
                  </a:lnTo>
                  <a:lnTo>
                    <a:pt x="3330364" y="269362"/>
                  </a:lnTo>
                  <a:lnTo>
                    <a:pt x="3359101" y="303236"/>
                  </a:lnTo>
                  <a:lnTo>
                    <a:pt x="3385976" y="338668"/>
                  </a:lnTo>
                  <a:lnTo>
                    <a:pt x="3410912" y="375584"/>
                  </a:lnTo>
                  <a:lnTo>
                    <a:pt x="3433834" y="413907"/>
                  </a:lnTo>
                  <a:lnTo>
                    <a:pt x="3454665" y="453562"/>
                  </a:lnTo>
                  <a:lnTo>
                    <a:pt x="3473330" y="494472"/>
                  </a:lnTo>
                  <a:lnTo>
                    <a:pt x="3489753" y="536562"/>
                  </a:lnTo>
                  <a:lnTo>
                    <a:pt x="3503858" y="579756"/>
                  </a:lnTo>
                  <a:lnTo>
                    <a:pt x="3515568" y="623978"/>
                  </a:lnTo>
                  <a:lnTo>
                    <a:pt x="3524809" y="669151"/>
                  </a:lnTo>
                  <a:lnTo>
                    <a:pt x="3531503" y="715201"/>
                  </a:lnTo>
                  <a:lnTo>
                    <a:pt x="3535575" y="762051"/>
                  </a:lnTo>
                  <a:lnTo>
                    <a:pt x="3536950" y="809625"/>
                  </a:lnTo>
                  <a:lnTo>
                    <a:pt x="3536950" y="1627124"/>
                  </a:lnTo>
                  <a:lnTo>
                    <a:pt x="3535575" y="1674684"/>
                  </a:lnTo>
                  <a:lnTo>
                    <a:pt x="3531503" y="1721522"/>
                  </a:lnTo>
                  <a:lnTo>
                    <a:pt x="3524809" y="1767560"/>
                  </a:lnTo>
                  <a:lnTo>
                    <a:pt x="3515568" y="1812723"/>
                  </a:lnTo>
                  <a:lnTo>
                    <a:pt x="3503858" y="1856936"/>
                  </a:lnTo>
                  <a:lnTo>
                    <a:pt x="3489753" y="1900121"/>
                  </a:lnTo>
                  <a:lnTo>
                    <a:pt x="3473330" y="1942203"/>
                  </a:lnTo>
                  <a:lnTo>
                    <a:pt x="3454665" y="1983106"/>
                  </a:lnTo>
                  <a:lnTo>
                    <a:pt x="3433834" y="2022754"/>
                  </a:lnTo>
                  <a:lnTo>
                    <a:pt x="3410912" y="2061071"/>
                  </a:lnTo>
                  <a:lnTo>
                    <a:pt x="3385976" y="2097981"/>
                  </a:lnTo>
                  <a:lnTo>
                    <a:pt x="3359101" y="2133409"/>
                  </a:lnTo>
                  <a:lnTo>
                    <a:pt x="3330364" y="2167278"/>
                  </a:lnTo>
                  <a:lnTo>
                    <a:pt x="3299841" y="2199513"/>
                  </a:lnTo>
                  <a:lnTo>
                    <a:pt x="3267606" y="2230036"/>
                  </a:lnTo>
                  <a:lnTo>
                    <a:pt x="3233737" y="2258773"/>
                  </a:lnTo>
                  <a:lnTo>
                    <a:pt x="3198309" y="2285648"/>
                  </a:lnTo>
                  <a:lnTo>
                    <a:pt x="3161399" y="2310584"/>
                  </a:lnTo>
                  <a:lnTo>
                    <a:pt x="3123082" y="2333506"/>
                  </a:lnTo>
                  <a:lnTo>
                    <a:pt x="3083434" y="2354337"/>
                  </a:lnTo>
                  <a:lnTo>
                    <a:pt x="3042531" y="2373002"/>
                  </a:lnTo>
                  <a:lnTo>
                    <a:pt x="3000449" y="2389425"/>
                  </a:lnTo>
                  <a:lnTo>
                    <a:pt x="2957264" y="2403530"/>
                  </a:lnTo>
                  <a:lnTo>
                    <a:pt x="2913051" y="2415240"/>
                  </a:lnTo>
                  <a:lnTo>
                    <a:pt x="2867888" y="2424481"/>
                  </a:lnTo>
                  <a:lnTo>
                    <a:pt x="2821850" y="2431175"/>
                  </a:lnTo>
                  <a:lnTo>
                    <a:pt x="2775012" y="2435247"/>
                  </a:lnTo>
                  <a:lnTo>
                    <a:pt x="2727452" y="2436622"/>
                  </a:lnTo>
                  <a:lnTo>
                    <a:pt x="809625" y="2436622"/>
                  </a:lnTo>
                  <a:lnTo>
                    <a:pt x="762051" y="2435247"/>
                  </a:lnTo>
                  <a:lnTo>
                    <a:pt x="715201" y="2431175"/>
                  </a:lnTo>
                  <a:lnTo>
                    <a:pt x="669151" y="2424481"/>
                  </a:lnTo>
                  <a:lnTo>
                    <a:pt x="623978" y="2415240"/>
                  </a:lnTo>
                  <a:lnTo>
                    <a:pt x="579756" y="2403530"/>
                  </a:lnTo>
                  <a:lnTo>
                    <a:pt x="536562" y="2389425"/>
                  </a:lnTo>
                  <a:lnTo>
                    <a:pt x="494472" y="2373002"/>
                  </a:lnTo>
                  <a:lnTo>
                    <a:pt x="453562" y="2354337"/>
                  </a:lnTo>
                  <a:lnTo>
                    <a:pt x="413907" y="2333506"/>
                  </a:lnTo>
                  <a:lnTo>
                    <a:pt x="375584" y="2310584"/>
                  </a:lnTo>
                  <a:lnTo>
                    <a:pt x="338668" y="2285648"/>
                  </a:lnTo>
                  <a:lnTo>
                    <a:pt x="303236" y="2258773"/>
                  </a:lnTo>
                  <a:lnTo>
                    <a:pt x="269362" y="2230036"/>
                  </a:lnTo>
                  <a:lnTo>
                    <a:pt x="237124" y="2199513"/>
                  </a:lnTo>
                  <a:lnTo>
                    <a:pt x="206597" y="2167278"/>
                  </a:lnTo>
                  <a:lnTo>
                    <a:pt x="177858" y="2133409"/>
                  </a:lnTo>
                  <a:lnTo>
                    <a:pt x="150981" y="2097981"/>
                  </a:lnTo>
                  <a:lnTo>
                    <a:pt x="126043" y="2061071"/>
                  </a:lnTo>
                  <a:lnTo>
                    <a:pt x="103119" y="2022754"/>
                  </a:lnTo>
                  <a:lnTo>
                    <a:pt x="82287" y="1983106"/>
                  </a:lnTo>
                  <a:lnTo>
                    <a:pt x="63621" y="1942203"/>
                  </a:lnTo>
                  <a:lnTo>
                    <a:pt x="47197" y="1900121"/>
                  </a:lnTo>
                  <a:lnTo>
                    <a:pt x="33092" y="1856936"/>
                  </a:lnTo>
                  <a:lnTo>
                    <a:pt x="21381" y="1812723"/>
                  </a:lnTo>
                  <a:lnTo>
                    <a:pt x="12140" y="1767560"/>
                  </a:lnTo>
                  <a:lnTo>
                    <a:pt x="5446" y="1721522"/>
                  </a:lnTo>
                  <a:lnTo>
                    <a:pt x="1374" y="1674684"/>
                  </a:lnTo>
                  <a:lnTo>
                    <a:pt x="0" y="1627124"/>
                  </a:lnTo>
                  <a:lnTo>
                    <a:pt x="0" y="809625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5008879" y="1400048"/>
            <a:ext cx="14401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FF5A28"/>
                </a:solidFill>
                <a:latin typeface="Source Sans 3"/>
                <a:cs typeface="Source Sans 3"/>
              </a:rPr>
              <a:t>Energy</a:t>
            </a:r>
            <a:r>
              <a:rPr dirty="0" sz="1600" spc="-40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600" spc="-10" b="1">
                <a:solidFill>
                  <a:srgbClr val="FF5A28"/>
                </a:solidFill>
                <a:latin typeface="Source Sans 3"/>
                <a:cs typeface="Source Sans 3"/>
              </a:rPr>
              <a:t>Demand</a:t>
            </a:r>
            <a:endParaRPr sz="1600">
              <a:latin typeface="Source Sans 3"/>
              <a:cs typeface="Source Sans 3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82617" y="1890471"/>
            <a:ext cx="308927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5420" indent="-1727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1200" b="1">
                <a:latin typeface="Source Sans 3"/>
                <a:cs typeface="Source Sans 3"/>
              </a:rPr>
              <a:t>Material</a:t>
            </a:r>
            <a:r>
              <a:rPr dirty="0" sz="1200" spc="220" b="1">
                <a:latin typeface="Source Sans 3"/>
                <a:cs typeface="Source Sans 3"/>
              </a:rPr>
              <a:t>  </a:t>
            </a:r>
            <a:r>
              <a:rPr dirty="0" sz="1200" b="1">
                <a:latin typeface="Source Sans 3"/>
                <a:cs typeface="Source Sans 3"/>
              </a:rPr>
              <a:t>parasitic</a:t>
            </a:r>
            <a:r>
              <a:rPr dirty="0" sz="1200" spc="215" b="1">
                <a:latin typeface="Source Sans 3"/>
                <a:cs typeface="Source Sans 3"/>
              </a:rPr>
              <a:t>  </a:t>
            </a:r>
            <a:r>
              <a:rPr dirty="0" sz="1200" b="1">
                <a:latin typeface="Source Sans 3"/>
                <a:cs typeface="Source Sans 3"/>
              </a:rPr>
              <a:t>load</a:t>
            </a:r>
            <a:r>
              <a:rPr dirty="0" sz="1200" spc="229" b="1">
                <a:latin typeface="Source Sans 3"/>
                <a:cs typeface="Source Sans 3"/>
              </a:rPr>
              <a:t>  </a:t>
            </a:r>
            <a:r>
              <a:rPr dirty="0" sz="1200">
                <a:latin typeface="Source Sans 3"/>
                <a:cs typeface="Source Sans 3"/>
              </a:rPr>
              <a:t>on</a:t>
            </a:r>
            <a:r>
              <a:rPr dirty="0" sz="1200" spc="225">
                <a:latin typeface="Source Sans 3"/>
                <a:cs typeface="Source Sans 3"/>
              </a:rPr>
              <a:t>  </a:t>
            </a:r>
            <a:r>
              <a:rPr dirty="0" sz="1200">
                <a:latin typeface="Source Sans 3"/>
                <a:cs typeface="Source Sans 3"/>
              </a:rPr>
              <a:t>ship</a:t>
            </a:r>
            <a:r>
              <a:rPr dirty="0" sz="1200" spc="220">
                <a:latin typeface="Source Sans 3"/>
                <a:cs typeface="Source Sans 3"/>
              </a:rPr>
              <a:t>  </a:t>
            </a:r>
            <a:r>
              <a:rPr dirty="0" sz="1200" spc="-20">
                <a:latin typeface="Source Sans 3"/>
                <a:cs typeface="Source Sans 3"/>
              </a:rPr>
              <a:t>power</a:t>
            </a:r>
            <a:endParaRPr sz="1200">
              <a:latin typeface="Source Sans 3"/>
              <a:cs typeface="Source Sans 3"/>
            </a:endParaRPr>
          </a:p>
          <a:p>
            <a:pPr marL="184785">
              <a:lnSpc>
                <a:spcPct val="100000"/>
              </a:lnSpc>
              <a:spcBef>
                <a:spcPts val="5"/>
              </a:spcBef>
            </a:pPr>
            <a:r>
              <a:rPr dirty="0" sz="1200" spc="-10">
                <a:latin typeface="Source Sans 3"/>
                <a:cs typeface="Source Sans 3"/>
              </a:rPr>
              <a:t>systems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82617" y="2439670"/>
            <a:ext cx="30892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4785" algn="l"/>
              </a:tabLst>
            </a:pPr>
            <a:r>
              <a:rPr dirty="0" sz="1200" spc="-10" b="1">
                <a:latin typeface="Source Sans 3"/>
                <a:cs typeface="Source Sans 3"/>
              </a:rPr>
              <a:t>~10–</a:t>
            </a:r>
            <a:r>
              <a:rPr dirty="0" sz="1200" b="1">
                <a:latin typeface="Source Sans 3"/>
                <a:cs typeface="Source Sans 3"/>
              </a:rPr>
              <a:t>25%</a:t>
            </a:r>
            <a:r>
              <a:rPr dirty="0" sz="1200" spc="1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higher</a:t>
            </a:r>
            <a:r>
              <a:rPr dirty="0" sz="1200" spc="5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energy</a:t>
            </a:r>
            <a:r>
              <a:rPr dirty="0" sz="1200" spc="1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demand,</a:t>
            </a:r>
            <a:r>
              <a:rPr dirty="0" sz="1200" spc="10" b="1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impacting </a:t>
            </a:r>
            <a:r>
              <a:rPr dirty="0" sz="1200">
                <a:latin typeface="Source Sans 3"/>
                <a:cs typeface="Source Sans 3"/>
              </a:rPr>
              <a:t>fuel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use</a:t>
            </a:r>
            <a:r>
              <a:rPr dirty="0" sz="1200" spc="-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and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net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capture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benefit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82617" y="2988309"/>
            <a:ext cx="249174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6055" algn="l"/>
              </a:tabLst>
            </a:pPr>
            <a:r>
              <a:rPr dirty="0" sz="1200" b="1">
                <a:latin typeface="Source Sans 3"/>
                <a:cs typeface="Source Sans 3"/>
              </a:rPr>
              <a:t>PTO</a:t>
            </a:r>
            <a:r>
              <a:rPr dirty="0" sz="1200" spc="-3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and</a:t>
            </a:r>
            <a:r>
              <a:rPr dirty="0" sz="1200" spc="-1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WHR</a:t>
            </a:r>
            <a:r>
              <a:rPr dirty="0" sz="1200" spc="-20" b="1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solutions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to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generate</a:t>
            </a:r>
            <a:endParaRPr sz="1200">
              <a:latin typeface="Source Sans 3"/>
              <a:cs typeface="Source Sans 3"/>
            </a:endParaRPr>
          </a:p>
          <a:p>
            <a:pPr marL="184785">
              <a:lnSpc>
                <a:spcPct val="100000"/>
              </a:lnSpc>
            </a:pPr>
            <a:r>
              <a:rPr dirty="0" sz="1200" spc="-10">
                <a:latin typeface="Source Sans 3"/>
                <a:cs typeface="Source Sans 3"/>
              </a:rPr>
              <a:t>electricity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or</a:t>
            </a:r>
            <a:r>
              <a:rPr dirty="0" sz="1200" spc="50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cooling</a:t>
            </a:r>
            <a:endParaRPr sz="1200">
              <a:latin typeface="Source Sans 3"/>
              <a:cs typeface="Source Sans 3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840980" y="1159763"/>
            <a:ext cx="3651885" cy="2551430"/>
            <a:chOff x="7840980" y="1159763"/>
            <a:chExt cx="3651885" cy="2551430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40980" y="1159763"/>
              <a:ext cx="3651504" cy="255117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97952" y="1255775"/>
              <a:ext cx="3165348" cy="238963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899908" y="1181607"/>
              <a:ext cx="3536950" cy="2437130"/>
            </a:xfrm>
            <a:custGeom>
              <a:avLst/>
              <a:gdLst/>
              <a:ahLst/>
              <a:cxnLst/>
              <a:rect l="l" t="t" r="r" b="b"/>
              <a:pathLst>
                <a:path w="3536950" h="2437129">
                  <a:moveTo>
                    <a:pt x="2727452" y="0"/>
                  </a:moveTo>
                  <a:lnTo>
                    <a:pt x="809625" y="0"/>
                  </a:lnTo>
                  <a:lnTo>
                    <a:pt x="762051" y="1374"/>
                  </a:lnTo>
                  <a:lnTo>
                    <a:pt x="715201" y="5446"/>
                  </a:lnTo>
                  <a:lnTo>
                    <a:pt x="669151" y="12140"/>
                  </a:lnTo>
                  <a:lnTo>
                    <a:pt x="623978" y="21381"/>
                  </a:lnTo>
                  <a:lnTo>
                    <a:pt x="579756" y="33092"/>
                  </a:lnTo>
                  <a:lnTo>
                    <a:pt x="536562" y="47197"/>
                  </a:lnTo>
                  <a:lnTo>
                    <a:pt x="494472" y="63621"/>
                  </a:lnTo>
                  <a:lnTo>
                    <a:pt x="453562" y="82287"/>
                  </a:lnTo>
                  <a:lnTo>
                    <a:pt x="413907" y="103119"/>
                  </a:lnTo>
                  <a:lnTo>
                    <a:pt x="375584" y="126043"/>
                  </a:lnTo>
                  <a:lnTo>
                    <a:pt x="338668" y="150981"/>
                  </a:lnTo>
                  <a:lnTo>
                    <a:pt x="303236" y="177858"/>
                  </a:lnTo>
                  <a:lnTo>
                    <a:pt x="269362" y="206597"/>
                  </a:lnTo>
                  <a:lnTo>
                    <a:pt x="237124" y="237124"/>
                  </a:lnTo>
                  <a:lnTo>
                    <a:pt x="206597" y="269362"/>
                  </a:lnTo>
                  <a:lnTo>
                    <a:pt x="177858" y="303236"/>
                  </a:lnTo>
                  <a:lnTo>
                    <a:pt x="150981" y="338668"/>
                  </a:lnTo>
                  <a:lnTo>
                    <a:pt x="126043" y="375584"/>
                  </a:lnTo>
                  <a:lnTo>
                    <a:pt x="103119" y="413907"/>
                  </a:lnTo>
                  <a:lnTo>
                    <a:pt x="82287" y="453562"/>
                  </a:lnTo>
                  <a:lnTo>
                    <a:pt x="63621" y="494472"/>
                  </a:lnTo>
                  <a:lnTo>
                    <a:pt x="47197" y="536562"/>
                  </a:lnTo>
                  <a:lnTo>
                    <a:pt x="33092" y="579756"/>
                  </a:lnTo>
                  <a:lnTo>
                    <a:pt x="21381" y="623978"/>
                  </a:lnTo>
                  <a:lnTo>
                    <a:pt x="12140" y="669151"/>
                  </a:lnTo>
                  <a:lnTo>
                    <a:pt x="5446" y="715201"/>
                  </a:lnTo>
                  <a:lnTo>
                    <a:pt x="1374" y="762051"/>
                  </a:lnTo>
                  <a:lnTo>
                    <a:pt x="0" y="809625"/>
                  </a:lnTo>
                  <a:lnTo>
                    <a:pt x="0" y="1627124"/>
                  </a:lnTo>
                  <a:lnTo>
                    <a:pt x="1374" y="1674684"/>
                  </a:lnTo>
                  <a:lnTo>
                    <a:pt x="5446" y="1721522"/>
                  </a:lnTo>
                  <a:lnTo>
                    <a:pt x="12140" y="1767560"/>
                  </a:lnTo>
                  <a:lnTo>
                    <a:pt x="21381" y="1812723"/>
                  </a:lnTo>
                  <a:lnTo>
                    <a:pt x="33092" y="1856936"/>
                  </a:lnTo>
                  <a:lnTo>
                    <a:pt x="47197" y="1900121"/>
                  </a:lnTo>
                  <a:lnTo>
                    <a:pt x="63621" y="1942203"/>
                  </a:lnTo>
                  <a:lnTo>
                    <a:pt x="82287" y="1983106"/>
                  </a:lnTo>
                  <a:lnTo>
                    <a:pt x="103119" y="2022754"/>
                  </a:lnTo>
                  <a:lnTo>
                    <a:pt x="126043" y="2061071"/>
                  </a:lnTo>
                  <a:lnTo>
                    <a:pt x="150981" y="2097981"/>
                  </a:lnTo>
                  <a:lnTo>
                    <a:pt x="177858" y="2133409"/>
                  </a:lnTo>
                  <a:lnTo>
                    <a:pt x="206597" y="2167278"/>
                  </a:lnTo>
                  <a:lnTo>
                    <a:pt x="237124" y="2199513"/>
                  </a:lnTo>
                  <a:lnTo>
                    <a:pt x="269362" y="2230036"/>
                  </a:lnTo>
                  <a:lnTo>
                    <a:pt x="303236" y="2258773"/>
                  </a:lnTo>
                  <a:lnTo>
                    <a:pt x="338668" y="2285648"/>
                  </a:lnTo>
                  <a:lnTo>
                    <a:pt x="375584" y="2310584"/>
                  </a:lnTo>
                  <a:lnTo>
                    <a:pt x="413907" y="2333506"/>
                  </a:lnTo>
                  <a:lnTo>
                    <a:pt x="453562" y="2354337"/>
                  </a:lnTo>
                  <a:lnTo>
                    <a:pt x="494472" y="2373002"/>
                  </a:lnTo>
                  <a:lnTo>
                    <a:pt x="536562" y="2389425"/>
                  </a:lnTo>
                  <a:lnTo>
                    <a:pt x="579756" y="2403530"/>
                  </a:lnTo>
                  <a:lnTo>
                    <a:pt x="623978" y="2415240"/>
                  </a:lnTo>
                  <a:lnTo>
                    <a:pt x="669151" y="2424481"/>
                  </a:lnTo>
                  <a:lnTo>
                    <a:pt x="715201" y="2431175"/>
                  </a:lnTo>
                  <a:lnTo>
                    <a:pt x="762051" y="2435247"/>
                  </a:lnTo>
                  <a:lnTo>
                    <a:pt x="809625" y="2436622"/>
                  </a:lnTo>
                  <a:lnTo>
                    <a:pt x="2727452" y="2436622"/>
                  </a:lnTo>
                  <a:lnTo>
                    <a:pt x="2775012" y="2435247"/>
                  </a:lnTo>
                  <a:lnTo>
                    <a:pt x="2821850" y="2431175"/>
                  </a:lnTo>
                  <a:lnTo>
                    <a:pt x="2867888" y="2424481"/>
                  </a:lnTo>
                  <a:lnTo>
                    <a:pt x="2913051" y="2415240"/>
                  </a:lnTo>
                  <a:lnTo>
                    <a:pt x="2957264" y="2403530"/>
                  </a:lnTo>
                  <a:lnTo>
                    <a:pt x="3000449" y="2389425"/>
                  </a:lnTo>
                  <a:lnTo>
                    <a:pt x="3042531" y="2373002"/>
                  </a:lnTo>
                  <a:lnTo>
                    <a:pt x="3083434" y="2354337"/>
                  </a:lnTo>
                  <a:lnTo>
                    <a:pt x="3123082" y="2333506"/>
                  </a:lnTo>
                  <a:lnTo>
                    <a:pt x="3161399" y="2310584"/>
                  </a:lnTo>
                  <a:lnTo>
                    <a:pt x="3198309" y="2285648"/>
                  </a:lnTo>
                  <a:lnTo>
                    <a:pt x="3233737" y="2258773"/>
                  </a:lnTo>
                  <a:lnTo>
                    <a:pt x="3267606" y="2230036"/>
                  </a:lnTo>
                  <a:lnTo>
                    <a:pt x="3299841" y="2199513"/>
                  </a:lnTo>
                  <a:lnTo>
                    <a:pt x="3330364" y="2167278"/>
                  </a:lnTo>
                  <a:lnTo>
                    <a:pt x="3359101" y="2133409"/>
                  </a:lnTo>
                  <a:lnTo>
                    <a:pt x="3385976" y="2097981"/>
                  </a:lnTo>
                  <a:lnTo>
                    <a:pt x="3410912" y="2061071"/>
                  </a:lnTo>
                  <a:lnTo>
                    <a:pt x="3433834" y="2022754"/>
                  </a:lnTo>
                  <a:lnTo>
                    <a:pt x="3454665" y="1983106"/>
                  </a:lnTo>
                  <a:lnTo>
                    <a:pt x="3473330" y="1942203"/>
                  </a:lnTo>
                  <a:lnTo>
                    <a:pt x="3489753" y="1900121"/>
                  </a:lnTo>
                  <a:lnTo>
                    <a:pt x="3503858" y="1856936"/>
                  </a:lnTo>
                  <a:lnTo>
                    <a:pt x="3515568" y="1812723"/>
                  </a:lnTo>
                  <a:lnTo>
                    <a:pt x="3524809" y="1767560"/>
                  </a:lnTo>
                  <a:lnTo>
                    <a:pt x="3531503" y="1721522"/>
                  </a:lnTo>
                  <a:lnTo>
                    <a:pt x="3535575" y="1674684"/>
                  </a:lnTo>
                  <a:lnTo>
                    <a:pt x="3536950" y="1627124"/>
                  </a:lnTo>
                  <a:lnTo>
                    <a:pt x="3536950" y="809625"/>
                  </a:lnTo>
                  <a:lnTo>
                    <a:pt x="3535575" y="762051"/>
                  </a:lnTo>
                  <a:lnTo>
                    <a:pt x="3531503" y="715201"/>
                  </a:lnTo>
                  <a:lnTo>
                    <a:pt x="3524809" y="669151"/>
                  </a:lnTo>
                  <a:lnTo>
                    <a:pt x="3515568" y="623978"/>
                  </a:lnTo>
                  <a:lnTo>
                    <a:pt x="3503858" y="579756"/>
                  </a:lnTo>
                  <a:lnTo>
                    <a:pt x="3489753" y="536562"/>
                  </a:lnTo>
                  <a:lnTo>
                    <a:pt x="3473330" y="494472"/>
                  </a:lnTo>
                  <a:lnTo>
                    <a:pt x="3454665" y="453562"/>
                  </a:lnTo>
                  <a:lnTo>
                    <a:pt x="3433834" y="413907"/>
                  </a:lnTo>
                  <a:lnTo>
                    <a:pt x="3410912" y="375584"/>
                  </a:lnTo>
                  <a:lnTo>
                    <a:pt x="3385976" y="338668"/>
                  </a:lnTo>
                  <a:lnTo>
                    <a:pt x="3359101" y="303236"/>
                  </a:lnTo>
                  <a:lnTo>
                    <a:pt x="3330364" y="269362"/>
                  </a:lnTo>
                  <a:lnTo>
                    <a:pt x="3299841" y="237124"/>
                  </a:lnTo>
                  <a:lnTo>
                    <a:pt x="3267606" y="206597"/>
                  </a:lnTo>
                  <a:lnTo>
                    <a:pt x="3233737" y="177858"/>
                  </a:lnTo>
                  <a:lnTo>
                    <a:pt x="3198309" y="150981"/>
                  </a:lnTo>
                  <a:lnTo>
                    <a:pt x="3161399" y="126043"/>
                  </a:lnTo>
                  <a:lnTo>
                    <a:pt x="3123082" y="103119"/>
                  </a:lnTo>
                  <a:lnTo>
                    <a:pt x="3083434" y="82287"/>
                  </a:lnTo>
                  <a:lnTo>
                    <a:pt x="3042531" y="63621"/>
                  </a:lnTo>
                  <a:lnTo>
                    <a:pt x="3000449" y="47197"/>
                  </a:lnTo>
                  <a:lnTo>
                    <a:pt x="2957264" y="33092"/>
                  </a:lnTo>
                  <a:lnTo>
                    <a:pt x="2913051" y="21381"/>
                  </a:lnTo>
                  <a:lnTo>
                    <a:pt x="2867888" y="12140"/>
                  </a:lnTo>
                  <a:lnTo>
                    <a:pt x="2821850" y="5446"/>
                  </a:lnTo>
                  <a:lnTo>
                    <a:pt x="2775012" y="1374"/>
                  </a:lnTo>
                  <a:lnTo>
                    <a:pt x="27274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899908" y="1181607"/>
              <a:ext cx="3536950" cy="2437130"/>
            </a:xfrm>
            <a:custGeom>
              <a:avLst/>
              <a:gdLst/>
              <a:ahLst/>
              <a:cxnLst/>
              <a:rect l="l" t="t" r="r" b="b"/>
              <a:pathLst>
                <a:path w="3536950" h="2437129">
                  <a:moveTo>
                    <a:pt x="0" y="809625"/>
                  </a:moveTo>
                  <a:lnTo>
                    <a:pt x="1374" y="762051"/>
                  </a:lnTo>
                  <a:lnTo>
                    <a:pt x="5446" y="715201"/>
                  </a:lnTo>
                  <a:lnTo>
                    <a:pt x="12140" y="669151"/>
                  </a:lnTo>
                  <a:lnTo>
                    <a:pt x="21381" y="623978"/>
                  </a:lnTo>
                  <a:lnTo>
                    <a:pt x="33092" y="579756"/>
                  </a:lnTo>
                  <a:lnTo>
                    <a:pt x="47197" y="536562"/>
                  </a:lnTo>
                  <a:lnTo>
                    <a:pt x="63621" y="494472"/>
                  </a:lnTo>
                  <a:lnTo>
                    <a:pt x="82287" y="453562"/>
                  </a:lnTo>
                  <a:lnTo>
                    <a:pt x="103119" y="413907"/>
                  </a:lnTo>
                  <a:lnTo>
                    <a:pt x="126043" y="375584"/>
                  </a:lnTo>
                  <a:lnTo>
                    <a:pt x="150981" y="338668"/>
                  </a:lnTo>
                  <a:lnTo>
                    <a:pt x="177858" y="303236"/>
                  </a:lnTo>
                  <a:lnTo>
                    <a:pt x="206597" y="269362"/>
                  </a:lnTo>
                  <a:lnTo>
                    <a:pt x="237124" y="237124"/>
                  </a:lnTo>
                  <a:lnTo>
                    <a:pt x="269362" y="206597"/>
                  </a:lnTo>
                  <a:lnTo>
                    <a:pt x="303236" y="177858"/>
                  </a:lnTo>
                  <a:lnTo>
                    <a:pt x="338668" y="150981"/>
                  </a:lnTo>
                  <a:lnTo>
                    <a:pt x="375584" y="126043"/>
                  </a:lnTo>
                  <a:lnTo>
                    <a:pt x="413907" y="103119"/>
                  </a:lnTo>
                  <a:lnTo>
                    <a:pt x="453562" y="82287"/>
                  </a:lnTo>
                  <a:lnTo>
                    <a:pt x="494472" y="63621"/>
                  </a:lnTo>
                  <a:lnTo>
                    <a:pt x="536562" y="47197"/>
                  </a:lnTo>
                  <a:lnTo>
                    <a:pt x="579756" y="33092"/>
                  </a:lnTo>
                  <a:lnTo>
                    <a:pt x="623978" y="21381"/>
                  </a:lnTo>
                  <a:lnTo>
                    <a:pt x="669151" y="12140"/>
                  </a:lnTo>
                  <a:lnTo>
                    <a:pt x="715201" y="5446"/>
                  </a:lnTo>
                  <a:lnTo>
                    <a:pt x="762051" y="1374"/>
                  </a:lnTo>
                  <a:lnTo>
                    <a:pt x="809625" y="0"/>
                  </a:lnTo>
                  <a:lnTo>
                    <a:pt x="2727452" y="0"/>
                  </a:lnTo>
                  <a:lnTo>
                    <a:pt x="2775012" y="1374"/>
                  </a:lnTo>
                  <a:lnTo>
                    <a:pt x="2821850" y="5446"/>
                  </a:lnTo>
                  <a:lnTo>
                    <a:pt x="2867888" y="12140"/>
                  </a:lnTo>
                  <a:lnTo>
                    <a:pt x="2913051" y="21381"/>
                  </a:lnTo>
                  <a:lnTo>
                    <a:pt x="2957264" y="33092"/>
                  </a:lnTo>
                  <a:lnTo>
                    <a:pt x="3000449" y="47197"/>
                  </a:lnTo>
                  <a:lnTo>
                    <a:pt x="3042531" y="63621"/>
                  </a:lnTo>
                  <a:lnTo>
                    <a:pt x="3083434" y="82287"/>
                  </a:lnTo>
                  <a:lnTo>
                    <a:pt x="3123082" y="103119"/>
                  </a:lnTo>
                  <a:lnTo>
                    <a:pt x="3161399" y="126043"/>
                  </a:lnTo>
                  <a:lnTo>
                    <a:pt x="3198309" y="150981"/>
                  </a:lnTo>
                  <a:lnTo>
                    <a:pt x="3233737" y="177858"/>
                  </a:lnTo>
                  <a:lnTo>
                    <a:pt x="3267606" y="206597"/>
                  </a:lnTo>
                  <a:lnTo>
                    <a:pt x="3299841" y="237124"/>
                  </a:lnTo>
                  <a:lnTo>
                    <a:pt x="3330364" y="269362"/>
                  </a:lnTo>
                  <a:lnTo>
                    <a:pt x="3359101" y="303236"/>
                  </a:lnTo>
                  <a:lnTo>
                    <a:pt x="3385976" y="338668"/>
                  </a:lnTo>
                  <a:lnTo>
                    <a:pt x="3410912" y="375584"/>
                  </a:lnTo>
                  <a:lnTo>
                    <a:pt x="3433834" y="413907"/>
                  </a:lnTo>
                  <a:lnTo>
                    <a:pt x="3454665" y="453562"/>
                  </a:lnTo>
                  <a:lnTo>
                    <a:pt x="3473330" y="494472"/>
                  </a:lnTo>
                  <a:lnTo>
                    <a:pt x="3489753" y="536562"/>
                  </a:lnTo>
                  <a:lnTo>
                    <a:pt x="3503858" y="579756"/>
                  </a:lnTo>
                  <a:lnTo>
                    <a:pt x="3515568" y="623978"/>
                  </a:lnTo>
                  <a:lnTo>
                    <a:pt x="3524809" y="669151"/>
                  </a:lnTo>
                  <a:lnTo>
                    <a:pt x="3531503" y="715201"/>
                  </a:lnTo>
                  <a:lnTo>
                    <a:pt x="3535575" y="762051"/>
                  </a:lnTo>
                  <a:lnTo>
                    <a:pt x="3536950" y="809625"/>
                  </a:lnTo>
                  <a:lnTo>
                    <a:pt x="3536950" y="1627124"/>
                  </a:lnTo>
                  <a:lnTo>
                    <a:pt x="3535575" y="1674684"/>
                  </a:lnTo>
                  <a:lnTo>
                    <a:pt x="3531503" y="1721522"/>
                  </a:lnTo>
                  <a:lnTo>
                    <a:pt x="3524809" y="1767560"/>
                  </a:lnTo>
                  <a:lnTo>
                    <a:pt x="3515568" y="1812723"/>
                  </a:lnTo>
                  <a:lnTo>
                    <a:pt x="3503858" y="1856936"/>
                  </a:lnTo>
                  <a:lnTo>
                    <a:pt x="3489753" y="1900121"/>
                  </a:lnTo>
                  <a:lnTo>
                    <a:pt x="3473330" y="1942203"/>
                  </a:lnTo>
                  <a:lnTo>
                    <a:pt x="3454665" y="1983106"/>
                  </a:lnTo>
                  <a:lnTo>
                    <a:pt x="3433834" y="2022754"/>
                  </a:lnTo>
                  <a:lnTo>
                    <a:pt x="3410912" y="2061071"/>
                  </a:lnTo>
                  <a:lnTo>
                    <a:pt x="3385976" y="2097981"/>
                  </a:lnTo>
                  <a:lnTo>
                    <a:pt x="3359101" y="2133409"/>
                  </a:lnTo>
                  <a:lnTo>
                    <a:pt x="3330364" y="2167278"/>
                  </a:lnTo>
                  <a:lnTo>
                    <a:pt x="3299841" y="2199513"/>
                  </a:lnTo>
                  <a:lnTo>
                    <a:pt x="3267606" y="2230036"/>
                  </a:lnTo>
                  <a:lnTo>
                    <a:pt x="3233737" y="2258773"/>
                  </a:lnTo>
                  <a:lnTo>
                    <a:pt x="3198309" y="2285648"/>
                  </a:lnTo>
                  <a:lnTo>
                    <a:pt x="3161399" y="2310584"/>
                  </a:lnTo>
                  <a:lnTo>
                    <a:pt x="3123082" y="2333506"/>
                  </a:lnTo>
                  <a:lnTo>
                    <a:pt x="3083434" y="2354337"/>
                  </a:lnTo>
                  <a:lnTo>
                    <a:pt x="3042531" y="2373002"/>
                  </a:lnTo>
                  <a:lnTo>
                    <a:pt x="3000449" y="2389425"/>
                  </a:lnTo>
                  <a:lnTo>
                    <a:pt x="2957264" y="2403530"/>
                  </a:lnTo>
                  <a:lnTo>
                    <a:pt x="2913051" y="2415240"/>
                  </a:lnTo>
                  <a:lnTo>
                    <a:pt x="2867888" y="2424481"/>
                  </a:lnTo>
                  <a:lnTo>
                    <a:pt x="2821850" y="2431175"/>
                  </a:lnTo>
                  <a:lnTo>
                    <a:pt x="2775012" y="2435247"/>
                  </a:lnTo>
                  <a:lnTo>
                    <a:pt x="2727452" y="2436622"/>
                  </a:lnTo>
                  <a:lnTo>
                    <a:pt x="809625" y="2436622"/>
                  </a:lnTo>
                  <a:lnTo>
                    <a:pt x="762051" y="2435247"/>
                  </a:lnTo>
                  <a:lnTo>
                    <a:pt x="715201" y="2431175"/>
                  </a:lnTo>
                  <a:lnTo>
                    <a:pt x="669151" y="2424481"/>
                  </a:lnTo>
                  <a:lnTo>
                    <a:pt x="623978" y="2415240"/>
                  </a:lnTo>
                  <a:lnTo>
                    <a:pt x="579756" y="2403530"/>
                  </a:lnTo>
                  <a:lnTo>
                    <a:pt x="536562" y="2389425"/>
                  </a:lnTo>
                  <a:lnTo>
                    <a:pt x="494472" y="2373002"/>
                  </a:lnTo>
                  <a:lnTo>
                    <a:pt x="453562" y="2354337"/>
                  </a:lnTo>
                  <a:lnTo>
                    <a:pt x="413907" y="2333506"/>
                  </a:lnTo>
                  <a:lnTo>
                    <a:pt x="375584" y="2310584"/>
                  </a:lnTo>
                  <a:lnTo>
                    <a:pt x="338668" y="2285648"/>
                  </a:lnTo>
                  <a:lnTo>
                    <a:pt x="303236" y="2258773"/>
                  </a:lnTo>
                  <a:lnTo>
                    <a:pt x="269362" y="2230036"/>
                  </a:lnTo>
                  <a:lnTo>
                    <a:pt x="237124" y="2199513"/>
                  </a:lnTo>
                  <a:lnTo>
                    <a:pt x="206597" y="2167278"/>
                  </a:lnTo>
                  <a:lnTo>
                    <a:pt x="177858" y="2133409"/>
                  </a:lnTo>
                  <a:lnTo>
                    <a:pt x="150981" y="2097981"/>
                  </a:lnTo>
                  <a:lnTo>
                    <a:pt x="126043" y="2061071"/>
                  </a:lnTo>
                  <a:lnTo>
                    <a:pt x="103119" y="2022754"/>
                  </a:lnTo>
                  <a:lnTo>
                    <a:pt x="82287" y="1983106"/>
                  </a:lnTo>
                  <a:lnTo>
                    <a:pt x="63621" y="1942203"/>
                  </a:lnTo>
                  <a:lnTo>
                    <a:pt x="47197" y="1900121"/>
                  </a:lnTo>
                  <a:lnTo>
                    <a:pt x="33092" y="1856936"/>
                  </a:lnTo>
                  <a:lnTo>
                    <a:pt x="21381" y="1812723"/>
                  </a:lnTo>
                  <a:lnTo>
                    <a:pt x="12140" y="1767560"/>
                  </a:lnTo>
                  <a:lnTo>
                    <a:pt x="5446" y="1721522"/>
                  </a:lnTo>
                  <a:lnTo>
                    <a:pt x="1374" y="1674684"/>
                  </a:lnTo>
                  <a:lnTo>
                    <a:pt x="0" y="1627124"/>
                  </a:lnTo>
                  <a:lnTo>
                    <a:pt x="0" y="809625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8125459" y="1308608"/>
            <a:ext cx="2886075" cy="1065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382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FF5A28"/>
                </a:solidFill>
                <a:latin typeface="Source Sans 3"/>
                <a:cs typeface="Source Sans 3"/>
              </a:rPr>
              <a:t>Port</a:t>
            </a:r>
            <a:r>
              <a:rPr dirty="0" sz="1600" spc="-20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600" b="1">
                <a:solidFill>
                  <a:srgbClr val="FF5A28"/>
                </a:solidFill>
                <a:latin typeface="Source Sans 3"/>
                <a:cs typeface="Source Sans 3"/>
              </a:rPr>
              <a:t>&amp;</a:t>
            </a:r>
            <a:r>
              <a:rPr dirty="0" sz="1600" spc="-10" b="1">
                <a:solidFill>
                  <a:srgbClr val="FF5A28"/>
                </a:solidFill>
                <a:latin typeface="Source Sans 3"/>
                <a:cs typeface="Source Sans 3"/>
              </a:rPr>
              <a:t> Infrastructure</a:t>
            </a:r>
            <a:endParaRPr sz="1600">
              <a:latin typeface="Source Sans 3"/>
              <a:cs typeface="Source Sans 3"/>
            </a:endParaRPr>
          </a:p>
          <a:p>
            <a:pPr marL="360045">
              <a:lnSpc>
                <a:spcPct val="100000"/>
              </a:lnSpc>
              <a:tabLst>
                <a:tab pos="728345" algn="l"/>
              </a:tabLst>
            </a:pPr>
            <a:r>
              <a:rPr dirty="0" u="heavy" sz="1600" b="1">
                <a:solidFill>
                  <a:srgbClr val="FF5A28"/>
                </a:solidFill>
                <a:uFill>
                  <a:solidFill>
                    <a:srgbClr val="FF5A28"/>
                  </a:solidFill>
                </a:uFill>
                <a:latin typeface="Source Sans 3"/>
                <a:cs typeface="Source Sans 3"/>
              </a:rPr>
              <a:t>	</a:t>
            </a:r>
            <a:r>
              <a:rPr dirty="0" u="none" sz="1600" spc="500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u="none" sz="1600" b="1">
                <a:solidFill>
                  <a:srgbClr val="FF5A28"/>
                </a:solidFill>
                <a:latin typeface="Source Sans 3"/>
                <a:cs typeface="Source Sans 3"/>
              </a:rPr>
              <a:t>Readiness</a:t>
            </a:r>
            <a:endParaRPr sz="1600">
              <a:latin typeface="Source Sans 3"/>
              <a:cs typeface="Source Sans 3"/>
            </a:endParaRPr>
          </a:p>
          <a:p>
            <a:pPr marL="186055" indent="-173355">
              <a:lnSpc>
                <a:spcPct val="100000"/>
              </a:lnSpc>
              <a:spcBef>
                <a:spcPts val="1470"/>
              </a:spcBef>
              <a:buFont typeface="Arial"/>
              <a:buChar char="•"/>
              <a:tabLst>
                <a:tab pos="186055" algn="l"/>
              </a:tabLst>
            </a:pPr>
            <a:r>
              <a:rPr dirty="0" sz="1200" b="1">
                <a:solidFill>
                  <a:srgbClr val="242F38"/>
                </a:solidFill>
                <a:latin typeface="Source Sans 3"/>
                <a:cs typeface="Source Sans 3"/>
              </a:rPr>
              <a:t>Limited</a:t>
            </a:r>
            <a:r>
              <a:rPr dirty="0" sz="1200" spc="-25" b="1">
                <a:solidFill>
                  <a:srgbClr val="242F38"/>
                </a:solidFill>
                <a:latin typeface="Source Sans 3"/>
                <a:cs typeface="Source Sans 3"/>
              </a:rPr>
              <a:t> </a:t>
            </a:r>
            <a:r>
              <a:rPr dirty="0" sz="1200" b="1">
                <a:solidFill>
                  <a:srgbClr val="242F38"/>
                </a:solidFill>
                <a:latin typeface="Source Sans 3"/>
                <a:cs typeface="Source Sans 3"/>
              </a:rPr>
              <a:t>port</a:t>
            </a:r>
            <a:r>
              <a:rPr dirty="0" sz="1200" spc="5" b="1">
                <a:solidFill>
                  <a:srgbClr val="242F38"/>
                </a:solidFill>
                <a:latin typeface="Source Sans 3"/>
                <a:cs typeface="Source Sans 3"/>
              </a:rPr>
              <a:t> </a:t>
            </a:r>
            <a:r>
              <a:rPr dirty="0" sz="1200" b="1">
                <a:solidFill>
                  <a:srgbClr val="242F38"/>
                </a:solidFill>
                <a:latin typeface="Source Sans 3"/>
                <a:cs typeface="Source Sans 3"/>
              </a:rPr>
              <a:t>capability</a:t>
            </a:r>
            <a:r>
              <a:rPr dirty="0" sz="1200" spc="-20" b="1">
                <a:solidFill>
                  <a:srgbClr val="242F38"/>
                </a:solidFill>
                <a:latin typeface="Source Sans 3"/>
                <a:cs typeface="Source Sans 3"/>
              </a:rPr>
              <a:t> </a:t>
            </a:r>
            <a:r>
              <a:rPr dirty="0" sz="1200">
                <a:solidFill>
                  <a:srgbClr val="242F38"/>
                </a:solidFill>
                <a:latin typeface="Source Sans 3"/>
                <a:cs typeface="Source Sans 3"/>
              </a:rPr>
              <a:t>for</a:t>
            </a:r>
            <a:r>
              <a:rPr dirty="0" sz="1200" spc="5">
                <a:solidFill>
                  <a:srgbClr val="242F38"/>
                </a:solidFill>
                <a:latin typeface="Source Sans 3"/>
                <a:cs typeface="Source Sans 3"/>
              </a:rPr>
              <a:t> </a:t>
            </a:r>
            <a:r>
              <a:rPr dirty="0" sz="1200" spc="-10">
                <a:solidFill>
                  <a:srgbClr val="242F38"/>
                </a:solidFill>
                <a:latin typeface="Source Sans 3"/>
                <a:cs typeface="Source Sans 3"/>
              </a:rPr>
              <a:t>capture-</a:t>
            </a:r>
            <a:r>
              <a:rPr dirty="0" sz="1200" spc="-20">
                <a:solidFill>
                  <a:srgbClr val="242F38"/>
                </a:solidFill>
                <a:latin typeface="Source Sans 3"/>
                <a:cs typeface="Source Sans 3"/>
              </a:rPr>
              <a:t>grade</a:t>
            </a:r>
            <a:endParaRPr sz="1200">
              <a:latin typeface="Source Sans 3"/>
              <a:cs typeface="Source Sans 3"/>
            </a:endParaRPr>
          </a:p>
          <a:p>
            <a:pPr marL="184785">
              <a:lnSpc>
                <a:spcPct val="100000"/>
              </a:lnSpc>
            </a:pPr>
            <a:r>
              <a:rPr dirty="0" sz="1200">
                <a:solidFill>
                  <a:srgbClr val="242F38"/>
                </a:solidFill>
                <a:latin typeface="Source Sans 3"/>
                <a:cs typeface="Source Sans 3"/>
              </a:rPr>
              <a:t>CO₂</a:t>
            </a:r>
            <a:r>
              <a:rPr dirty="0" sz="1200" spc="-25">
                <a:solidFill>
                  <a:srgbClr val="242F38"/>
                </a:solidFill>
                <a:latin typeface="Source Sans 3"/>
                <a:cs typeface="Source Sans 3"/>
              </a:rPr>
              <a:t> </a:t>
            </a:r>
            <a:r>
              <a:rPr dirty="0" sz="1200" spc="-10">
                <a:solidFill>
                  <a:srgbClr val="242F38"/>
                </a:solidFill>
                <a:latin typeface="Source Sans 3"/>
                <a:cs typeface="Source Sans 3"/>
              </a:rPr>
              <a:t>offloading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125459" y="2531109"/>
            <a:ext cx="27025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6055" indent="-17335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86055" algn="l"/>
              </a:tabLst>
            </a:pPr>
            <a:r>
              <a:rPr dirty="0" sz="1200">
                <a:solidFill>
                  <a:srgbClr val="242F38"/>
                </a:solidFill>
                <a:latin typeface="Source Sans 3"/>
                <a:cs typeface="Source Sans 3"/>
              </a:rPr>
              <a:t>Storage</a:t>
            </a:r>
            <a:r>
              <a:rPr dirty="0" sz="1200" spc="-30">
                <a:solidFill>
                  <a:srgbClr val="242F38"/>
                </a:solidFill>
                <a:latin typeface="Source Sans 3"/>
                <a:cs typeface="Source Sans 3"/>
              </a:rPr>
              <a:t> </a:t>
            </a:r>
            <a:r>
              <a:rPr dirty="0" sz="1200">
                <a:solidFill>
                  <a:srgbClr val="242F38"/>
                </a:solidFill>
                <a:latin typeface="Source Sans 3"/>
                <a:cs typeface="Source Sans 3"/>
              </a:rPr>
              <a:t>and</a:t>
            </a:r>
            <a:r>
              <a:rPr dirty="0" sz="1200" spc="-25">
                <a:solidFill>
                  <a:srgbClr val="242F38"/>
                </a:solidFill>
                <a:latin typeface="Source Sans 3"/>
                <a:cs typeface="Source Sans 3"/>
              </a:rPr>
              <a:t> </a:t>
            </a:r>
            <a:r>
              <a:rPr dirty="0" sz="1200">
                <a:solidFill>
                  <a:srgbClr val="242F38"/>
                </a:solidFill>
                <a:latin typeface="Source Sans 3"/>
                <a:cs typeface="Source Sans 3"/>
              </a:rPr>
              <a:t>transport</a:t>
            </a:r>
            <a:r>
              <a:rPr dirty="0" sz="1200" spc="-60">
                <a:solidFill>
                  <a:srgbClr val="242F38"/>
                </a:solidFill>
                <a:latin typeface="Source Sans 3"/>
                <a:cs typeface="Source Sans 3"/>
              </a:rPr>
              <a:t> </a:t>
            </a:r>
            <a:r>
              <a:rPr dirty="0" sz="1200">
                <a:solidFill>
                  <a:srgbClr val="242F38"/>
                </a:solidFill>
                <a:latin typeface="Source Sans 3"/>
                <a:cs typeface="Source Sans 3"/>
              </a:rPr>
              <a:t>networks</a:t>
            </a:r>
            <a:r>
              <a:rPr dirty="0" sz="1200" spc="-30">
                <a:solidFill>
                  <a:srgbClr val="242F38"/>
                </a:solidFill>
                <a:latin typeface="Source Sans 3"/>
                <a:cs typeface="Source Sans 3"/>
              </a:rPr>
              <a:t> </a:t>
            </a:r>
            <a:r>
              <a:rPr dirty="0" sz="1200" spc="-10">
                <a:solidFill>
                  <a:srgbClr val="242F38"/>
                </a:solidFill>
                <a:latin typeface="Source Sans 3"/>
                <a:cs typeface="Source Sans 3"/>
              </a:rPr>
              <a:t>remain</a:t>
            </a:r>
            <a:endParaRPr sz="1200">
              <a:latin typeface="Source Sans 3"/>
              <a:cs typeface="Source Sans 3"/>
            </a:endParaRPr>
          </a:p>
          <a:p>
            <a:pPr marL="184785">
              <a:lnSpc>
                <a:spcPct val="100000"/>
              </a:lnSpc>
            </a:pPr>
            <a:r>
              <a:rPr dirty="0" sz="1200" spc="-10" b="1">
                <a:solidFill>
                  <a:srgbClr val="242F38"/>
                </a:solidFill>
                <a:latin typeface="Source Sans 3"/>
                <a:cs typeface="Source Sans 3"/>
              </a:rPr>
              <a:t>early-</a:t>
            </a:r>
            <a:r>
              <a:rPr dirty="0" sz="1200" b="1">
                <a:solidFill>
                  <a:srgbClr val="242F38"/>
                </a:solidFill>
                <a:latin typeface="Source Sans 3"/>
                <a:cs typeface="Source Sans 3"/>
              </a:rPr>
              <a:t>stage and</a:t>
            </a:r>
            <a:r>
              <a:rPr dirty="0" sz="1200" spc="-5" b="1">
                <a:solidFill>
                  <a:srgbClr val="242F38"/>
                </a:solidFill>
                <a:latin typeface="Source Sans 3"/>
                <a:cs typeface="Source Sans 3"/>
              </a:rPr>
              <a:t> </a:t>
            </a:r>
            <a:r>
              <a:rPr dirty="0" sz="1200" spc="-10" b="1">
                <a:solidFill>
                  <a:srgbClr val="242F38"/>
                </a:solidFill>
                <a:latin typeface="Source Sans 3"/>
                <a:cs typeface="Source Sans 3"/>
              </a:rPr>
              <a:t>fragmented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125459" y="3079750"/>
            <a:ext cx="269049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73355" indent="-17335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73355" algn="l"/>
              </a:tabLst>
            </a:pPr>
            <a:r>
              <a:rPr dirty="0" sz="1200" b="1">
                <a:latin typeface="Source Sans 3"/>
                <a:cs typeface="Source Sans 3"/>
              </a:rPr>
              <a:t>Lack</a:t>
            </a:r>
            <a:r>
              <a:rPr dirty="0" sz="1200" spc="-3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of</a:t>
            </a:r>
            <a:r>
              <a:rPr dirty="0" sz="1200" spc="-40" b="1">
                <a:latin typeface="Source Sans 3"/>
                <a:cs typeface="Source Sans 3"/>
              </a:rPr>
              <a:t> </a:t>
            </a:r>
            <a:r>
              <a:rPr dirty="0" sz="1200" b="1">
                <a:latin typeface="Source Sans 3"/>
                <a:cs typeface="Source Sans 3"/>
              </a:rPr>
              <a:t>standardised offloading</a:t>
            </a:r>
            <a:r>
              <a:rPr dirty="0" sz="1200" spc="-60" b="1">
                <a:latin typeface="Source Sans 3"/>
                <a:cs typeface="Source Sans 3"/>
              </a:rPr>
              <a:t> </a:t>
            </a:r>
            <a:r>
              <a:rPr dirty="0" sz="1200" spc="-20" b="1">
                <a:latin typeface="Source Sans 3"/>
                <a:cs typeface="Source Sans 3"/>
              </a:rPr>
              <a:t>rules</a:t>
            </a:r>
            <a:endParaRPr sz="1200">
              <a:latin typeface="Source Sans 3"/>
              <a:cs typeface="Source Sans 3"/>
            </a:endParaRPr>
          </a:p>
          <a:p>
            <a:pPr algn="ctr" marL="57150">
              <a:lnSpc>
                <a:spcPct val="100000"/>
              </a:lnSpc>
            </a:pPr>
            <a:r>
              <a:rPr dirty="0" sz="1200">
                <a:latin typeface="Source Sans 3"/>
                <a:cs typeface="Source Sans 3"/>
              </a:rPr>
              <a:t>reinforces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near-</a:t>
            </a:r>
            <a:r>
              <a:rPr dirty="0" sz="1200">
                <a:latin typeface="Source Sans 3"/>
                <a:cs typeface="Source Sans 3"/>
              </a:rPr>
              <a:t>term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integration</a:t>
            </a:r>
            <a:r>
              <a:rPr dirty="0" sz="1200" spc="-20">
                <a:latin typeface="Source Sans 3"/>
                <a:cs typeface="Source Sans 3"/>
              </a:rPr>
              <a:t> risks</a:t>
            </a:r>
            <a:endParaRPr sz="1200">
              <a:latin typeface="Source Sans 3"/>
              <a:cs typeface="Source Sans 3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88975" y="3741496"/>
            <a:ext cx="11148060" cy="2776220"/>
            <a:chOff x="288975" y="3741496"/>
            <a:chExt cx="11148060" cy="2776220"/>
          </a:xfrm>
        </p:grpSpPr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99908" y="4070514"/>
              <a:ext cx="3536950" cy="197586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66220" y="3741496"/>
              <a:ext cx="3261298" cy="277574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8975" y="3809488"/>
              <a:ext cx="3334656" cy="2654188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7869173" y="6114999"/>
            <a:ext cx="22148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122320"/>
                </a:solidFill>
                <a:latin typeface="Source Sans 3"/>
                <a:cs typeface="Source Sans 3"/>
              </a:rPr>
              <a:t>Source:</a:t>
            </a:r>
            <a:r>
              <a:rPr dirty="0" sz="800" spc="-15">
                <a:solidFill>
                  <a:srgbClr val="122320"/>
                </a:solidFill>
                <a:latin typeface="Source Sans 3"/>
                <a:cs typeface="Source Sans 3"/>
              </a:rPr>
              <a:t> </a:t>
            </a:r>
            <a:r>
              <a:rPr dirty="0" sz="800">
                <a:solidFill>
                  <a:srgbClr val="122320"/>
                </a:solidFill>
                <a:latin typeface="Source Sans 3"/>
                <a:cs typeface="Source Sans 3"/>
              </a:rPr>
              <a:t>Global</a:t>
            </a:r>
            <a:r>
              <a:rPr dirty="0" sz="800" spc="-15">
                <a:solidFill>
                  <a:srgbClr val="122320"/>
                </a:solidFill>
                <a:latin typeface="Source Sans 3"/>
                <a:cs typeface="Source Sans 3"/>
              </a:rPr>
              <a:t> </a:t>
            </a:r>
            <a:r>
              <a:rPr dirty="0" sz="800">
                <a:solidFill>
                  <a:srgbClr val="122320"/>
                </a:solidFill>
                <a:latin typeface="Source Sans 3"/>
                <a:cs typeface="Source Sans 3"/>
              </a:rPr>
              <a:t>Centre</a:t>
            </a:r>
            <a:r>
              <a:rPr dirty="0" sz="800" spc="-10">
                <a:solidFill>
                  <a:srgbClr val="122320"/>
                </a:solidFill>
                <a:latin typeface="Source Sans 3"/>
                <a:cs typeface="Source Sans 3"/>
              </a:rPr>
              <a:t> </a:t>
            </a:r>
            <a:r>
              <a:rPr dirty="0" sz="800">
                <a:solidFill>
                  <a:srgbClr val="122320"/>
                </a:solidFill>
                <a:latin typeface="Source Sans 3"/>
                <a:cs typeface="Source Sans 3"/>
              </a:rPr>
              <a:t>for</a:t>
            </a:r>
            <a:r>
              <a:rPr dirty="0" sz="800" spc="-10">
                <a:solidFill>
                  <a:srgbClr val="122320"/>
                </a:solidFill>
                <a:latin typeface="Source Sans 3"/>
                <a:cs typeface="Source Sans 3"/>
              </a:rPr>
              <a:t> Maritime Decarbonisation</a:t>
            </a:r>
            <a:endParaRPr sz="800">
              <a:latin typeface="Source Sans 3"/>
              <a:cs typeface="Source Sans 3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56691" y="6440830"/>
            <a:ext cx="27990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solidFill>
                  <a:srgbClr val="122320"/>
                </a:solidFill>
                <a:latin typeface="Source Sans 3"/>
                <a:cs typeface="Source Sans 3"/>
              </a:rPr>
              <a:t>Source:</a:t>
            </a:r>
            <a:r>
              <a:rPr dirty="0" sz="800" spc="-15">
                <a:solidFill>
                  <a:srgbClr val="122320"/>
                </a:solidFill>
                <a:latin typeface="Source Sans 3"/>
                <a:cs typeface="Source Sans 3"/>
              </a:rPr>
              <a:t> </a:t>
            </a:r>
            <a:r>
              <a:rPr dirty="0" sz="800">
                <a:solidFill>
                  <a:srgbClr val="122320"/>
                </a:solidFill>
                <a:latin typeface="Source Sans 3"/>
                <a:cs typeface="Source Sans 3"/>
              </a:rPr>
              <a:t>Mærsk</a:t>
            </a:r>
            <a:r>
              <a:rPr dirty="0" sz="800" spc="-20">
                <a:solidFill>
                  <a:srgbClr val="122320"/>
                </a:solidFill>
                <a:latin typeface="Source Sans 3"/>
                <a:cs typeface="Source Sans 3"/>
              </a:rPr>
              <a:t> </a:t>
            </a:r>
            <a:r>
              <a:rPr dirty="0" sz="800">
                <a:solidFill>
                  <a:srgbClr val="122320"/>
                </a:solidFill>
                <a:latin typeface="Source Sans 3"/>
                <a:cs typeface="Source Sans 3"/>
              </a:rPr>
              <a:t>Mc-</a:t>
            </a:r>
            <a:r>
              <a:rPr dirty="0" sz="800" spc="-10">
                <a:solidFill>
                  <a:srgbClr val="122320"/>
                </a:solidFill>
                <a:latin typeface="Source Sans 3"/>
                <a:cs typeface="Source Sans 3"/>
              </a:rPr>
              <a:t>Kinney</a:t>
            </a:r>
            <a:r>
              <a:rPr dirty="0" sz="800" spc="-25">
                <a:solidFill>
                  <a:srgbClr val="122320"/>
                </a:solidFill>
                <a:latin typeface="Source Sans 3"/>
                <a:cs typeface="Source Sans 3"/>
              </a:rPr>
              <a:t> </a:t>
            </a:r>
            <a:r>
              <a:rPr dirty="0" sz="800">
                <a:solidFill>
                  <a:srgbClr val="122320"/>
                </a:solidFill>
                <a:latin typeface="Source Sans 3"/>
                <a:cs typeface="Source Sans 3"/>
              </a:rPr>
              <a:t>Møller</a:t>
            </a:r>
            <a:r>
              <a:rPr dirty="0" sz="800" spc="-10">
                <a:solidFill>
                  <a:srgbClr val="122320"/>
                </a:solidFill>
                <a:latin typeface="Source Sans 3"/>
                <a:cs typeface="Source Sans 3"/>
              </a:rPr>
              <a:t> </a:t>
            </a:r>
            <a:r>
              <a:rPr dirty="0" sz="800">
                <a:solidFill>
                  <a:srgbClr val="122320"/>
                </a:solidFill>
                <a:latin typeface="Source Sans 3"/>
                <a:cs typeface="Source Sans 3"/>
              </a:rPr>
              <a:t>Center</a:t>
            </a:r>
            <a:r>
              <a:rPr dirty="0" sz="800" spc="-10">
                <a:solidFill>
                  <a:srgbClr val="122320"/>
                </a:solidFill>
                <a:latin typeface="Source Sans 3"/>
                <a:cs typeface="Source Sans 3"/>
              </a:rPr>
              <a:t> </a:t>
            </a:r>
            <a:r>
              <a:rPr dirty="0" sz="800">
                <a:solidFill>
                  <a:srgbClr val="122320"/>
                </a:solidFill>
                <a:latin typeface="Source Sans 3"/>
                <a:cs typeface="Source Sans 3"/>
              </a:rPr>
              <a:t>for</a:t>
            </a:r>
            <a:r>
              <a:rPr dirty="0" sz="800" spc="-10">
                <a:solidFill>
                  <a:srgbClr val="122320"/>
                </a:solidFill>
                <a:latin typeface="Source Sans 3"/>
                <a:cs typeface="Source Sans 3"/>
              </a:rPr>
              <a:t> </a:t>
            </a:r>
            <a:r>
              <a:rPr dirty="0" sz="800">
                <a:solidFill>
                  <a:srgbClr val="122320"/>
                </a:solidFill>
                <a:latin typeface="Source Sans 3"/>
                <a:cs typeface="Source Sans 3"/>
              </a:rPr>
              <a:t>Zero</a:t>
            </a:r>
            <a:r>
              <a:rPr dirty="0" sz="800" spc="-15">
                <a:solidFill>
                  <a:srgbClr val="122320"/>
                </a:solidFill>
                <a:latin typeface="Source Sans 3"/>
                <a:cs typeface="Source Sans 3"/>
              </a:rPr>
              <a:t> </a:t>
            </a:r>
            <a:r>
              <a:rPr dirty="0" sz="800">
                <a:solidFill>
                  <a:srgbClr val="122320"/>
                </a:solidFill>
                <a:latin typeface="Source Sans 3"/>
                <a:cs typeface="Source Sans 3"/>
              </a:rPr>
              <a:t>Carbon</a:t>
            </a:r>
            <a:r>
              <a:rPr dirty="0" sz="800" spc="-15">
                <a:solidFill>
                  <a:srgbClr val="122320"/>
                </a:solidFill>
                <a:latin typeface="Source Sans 3"/>
                <a:cs typeface="Source Sans 3"/>
              </a:rPr>
              <a:t> </a:t>
            </a:r>
            <a:r>
              <a:rPr dirty="0" sz="800" spc="-10">
                <a:solidFill>
                  <a:srgbClr val="122320"/>
                </a:solidFill>
                <a:latin typeface="Source Sans 3"/>
                <a:cs typeface="Source Sans 3"/>
              </a:rPr>
              <a:t>Shipping</a:t>
            </a:r>
            <a:endParaRPr sz="800">
              <a:latin typeface="Source Sans 3"/>
              <a:cs typeface="Source Sans 3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66403" y="1344818"/>
            <a:ext cx="8128634" cy="405130"/>
            <a:chOff x="666403" y="1344818"/>
            <a:chExt cx="8128634" cy="405130"/>
          </a:xfrm>
        </p:grpSpPr>
        <p:sp>
          <p:nvSpPr>
            <p:cNvPr id="38" name="object 38"/>
            <p:cNvSpPr/>
            <p:nvPr/>
          </p:nvSpPr>
          <p:spPr>
            <a:xfrm>
              <a:off x="8506714" y="1382813"/>
              <a:ext cx="205740" cy="360680"/>
            </a:xfrm>
            <a:custGeom>
              <a:avLst/>
              <a:gdLst/>
              <a:ahLst/>
              <a:cxnLst/>
              <a:rect l="l" t="t" r="r" b="b"/>
              <a:pathLst>
                <a:path w="205740" h="360680">
                  <a:moveTo>
                    <a:pt x="29019" y="334225"/>
                  </a:moveTo>
                  <a:lnTo>
                    <a:pt x="26289" y="334225"/>
                  </a:lnTo>
                  <a:lnTo>
                    <a:pt x="26416" y="334352"/>
                  </a:lnTo>
                  <a:lnTo>
                    <a:pt x="28829" y="334352"/>
                  </a:lnTo>
                  <a:lnTo>
                    <a:pt x="29019" y="334225"/>
                  </a:lnTo>
                  <a:close/>
                </a:path>
                <a:path w="205740" h="360680">
                  <a:moveTo>
                    <a:pt x="71247" y="264756"/>
                  </a:moveTo>
                  <a:lnTo>
                    <a:pt x="30988" y="264756"/>
                  </a:lnTo>
                  <a:lnTo>
                    <a:pt x="30988" y="283552"/>
                  </a:lnTo>
                  <a:lnTo>
                    <a:pt x="30988" y="302348"/>
                  </a:lnTo>
                  <a:lnTo>
                    <a:pt x="71247" y="302348"/>
                  </a:lnTo>
                  <a:lnTo>
                    <a:pt x="71247" y="264756"/>
                  </a:lnTo>
                  <a:close/>
                </a:path>
                <a:path w="205740" h="360680">
                  <a:moveTo>
                    <a:pt x="71247" y="221576"/>
                  </a:moveTo>
                  <a:lnTo>
                    <a:pt x="30988" y="221576"/>
                  </a:lnTo>
                  <a:lnTo>
                    <a:pt x="30988" y="239864"/>
                  </a:lnTo>
                  <a:lnTo>
                    <a:pt x="30988" y="258279"/>
                  </a:lnTo>
                  <a:lnTo>
                    <a:pt x="71247" y="258279"/>
                  </a:lnTo>
                  <a:lnTo>
                    <a:pt x="71247" y="221576"/>
                  </a:lnTo>
                  <a:close/>
                </a:path>
                <a:path w="205740" h="360680">
                  <a:moveTo>
                    <a:pt x="71247" y="177380"/>
                  </a:moveTo>
                  <a:lnTo>
                    <a:pt x="30988" y="177380"/>
                  </a:lnTo>
                  <a:lnTo>
                    <a:pt x="30988" y="196303"/>
                  </a:lnTo>
                  <a:lnTo>
                    <a:pt x="30988" y="215099"/>
                  </a:lnTo>
                  <a:lnTo>
                    <a:pt x="71247" y="215099"/>
                  </a:lnTo>
                  <a:lnTo>
                    <a:pt x="71247" y="177380"/>
                  </a:lnTo>
                  <a:close/>
                </a:path>
                <a:path w="205740" h="360680">
                  <a:moveTo>
                    <a:pt x="71247" y="171030"/>
                  </a:moveTo>
                  <a:lnTo>
                    <a:pt x="71120" y="152361"/>
                  </a:lnTo>
                  <a:lnTo>
                    <a:pt x="70866" y="133819"/>
                  </a:lnTo>
                  <a:lnTo>
                    <a:pt x="51435" y="133438"/>
                  </a:lnTo>
                  <a:lnTo>
                    <a:pt x="40767" y="133438"/>
                  </a:lnTo>
                  <a:lnTo>
                    <a:pt x="31877" y="133565"/>
                  </a:lnTo>
                  <a:lnTo>
                    <a:pt x="31496" y="133819"/>
                  </a:lnTo>
                  <a:lnTo>
                    <a:pt x="31242" y="134327"/>
                  </a:lnTo>
                  <a:lnTo>
                    <a:pt x="30988" y="142709"/>
                  </a:lnTo>
                  <a:lnTo>
                    <a:pt x="30988" y="171030"/>
                  </a:lnTo>
                  <a:lnTo>
                    <a:pt x="71247" y="171030"/>
                  </a:lnTo>
                  <a:close/>
                </a:path>
                <a:path w="205740" h="360680">
                  <a:moveTo>
                    <a:pt x="71247" y="89115"/>
                  </a:moveTo>
                  <a:lnTo>
                    <a:pt x="30988" y="89115"/>
                  </a:lnTo>
                  <a:lnTo>
                    <a:pt x="30988" y="108038"/>
                  </a:lnTo>
                  <a:lnTo>
                    <a:pt x="30988" y="126834"/>
                  </a:lnTo>
                  <a:lnTo>
                    <a:pt x="71247" y="126834"/>
                  </a:lnTo>
                  <a:lnTo>
                    <a:pt x="71247" y="89115"/>
                  </a:lnTo>
                  <a:close/>
                </a:path>
                <a:path w="205740" h="360680">
                  <a:moveTo>
                    <a:pt x="72580" y="334225"/>
                  </a:moveTo>
                  <a:lnTo>
                    <a:pt x="70866" y="309968"/>
                  </a:lnTo>
                  <a:lnTo>
                    <a:pt x="30734" y="309968"/>
                  </a:lnTo>
                  <a:lnTo>
                    <a:pt x="30480" y="321652"/>
                  </a:lnTo>
                  <a:lnTo>
                    <a:pt x="30264" y="329692"/>
                  </a:lnTo>
                  <a:lnTo>
                    <a:pt x="30226" y="331431"/>
                  </a:lnTo>
                  <a:lnTo>
                    <a:pt x="29972" y="333590"/>
                  </a:lnTo>
                  <a:lnTo>
                    <a:pt x="29019" y="334225"/>
                  </a:lnTo>
                  <a:lnTo>
                    <a:pt x="72580" y="334225"/>
                  </a:lnTo>
                  <a:close/>
                </a:path>
                <a:path w="205740" h="360680">
                  <a:moveTo>
                    <a:pt x="75311" y="334225"/>
                  </a:moveTo>
                  <a:lnTo>
                    <a:pt x="72580" y="334225"/>
                  </a:lnTo>
                  <a:lnTo>
                    <a:pt x="72771" y="334352"/>
                  </a:lnTo>
                  <a:lnTo>
                    <a:pt x="75184" y="334352"/>
                  </a:lnTo>
                  <a:lnTo>
                    <a:pt x="75311" y="334225"/>
                  </a:lnTo>
                  <a:close/>
                </a:path>
                <a:path w="205740" h="360680">
                  <a:moveTo>
                    <a:pt x="205600" y="334225"/>
                  </a:moveTo>
                  <a:lnTo>
                    <a:pt x="205587" y="242150"/>
                  </a:lnTo>
                  <a:lnTo>
                    <a:pt x="205574" y="143725"/>
                  </a:lnTo>
                  <a:lnTo>
                    <a:pt x="205574" y="96469"/>
                  </a:lnTo>
                  <a:lnTo>
                    <a:pt x="205447" y="82892"/>
                  </a:lnTo>
                  <a:lnTo>
                    <a:pt x="205371" y="73875"/>
                  </a:lnTo>
                  <a:lnTo>
                    <a:pt x="205257" y="61048"/>
                  </a:lnTo>
                  <a:lnTo>
                    <a:pt x="205130" y="47040"/>
                  </a:lnTo>
                  <a:lnTo>
                    <a:pt x="204990" y="45300"/>
                  </a:lnTo>
                  <a:lnTo>
                    <a:pt x="203784" y="29819"/>
                  </a:lnTo>
                  <a:lnTo>
                    <a:pt x="162941" y="9334"/>
                  </a:lnTo>
                  <a:lnTo>
                    <a:pt x="162941" y="209892"/>
                  </a:lnTo>
                  <a:lnTo>
                    <a:pt x="162560" y="214591"/>
                  </a:lnTo>
                  <a:lnTo>
                    <a:pt x="159372" y="226847"/>
                  </a:lnTo>
                  <a:lnTo>
                    <a:pt x="152501" y="236232"/>
                  </a:lnTo>
                  <a:lnTo>
                    <a:pt x="143141" y="241693"/>
                  </a:lnTo>
                  <a:lnTo>
                    <a:pt x="132461" y="242150"/>
                  </a:lnTo>
                  <a:lnTo>
                    <a:pt x="126365" y="240880"/>
                  </a:lnTo>
                  <a:lnTo>
                    <a:pt x="111493" y="208889"/>
                  </a:lnTo>
                  <a:lnTo>
                    <a:pt x="113233" y="199859"/>
                  </a:lnTo>
                  <a:lnTo>
                    <a:pt x="113334" y="199351"/>
                  </a:lnTo>
                  <a:lnTo>
                    <a:pt x="113411" y="198970"/>
                  </a:lnTo>
                  <a:lnTo>
                    <a:pt x="118186" y="185356"/>
                  </a:lnTo>
                  <a:lnTo>
                    <a:pt x="125730" y="166928"/>
                  </a:lnTo>
                  <a:lnTo>
                    <a:pt x="132981" y="150698"/>
                  </a:lnTo>
                  <a:lnTo>
                    <a:pt x="136906" y="143725"/>
                  </a:lnTo>
                  <a:lnTo>
                    <a:pt x="137287" y="143725"/>
                  </a:lnTo>
                  <a:lnTo>
                    <a:pt x="153581" y="180301"/>
                  </a:lnTo>
                  <a:lnTo>
                    <a:pt x="162941" y="209892"/>
                  </a:lnTo>
                  <a:lnTo>
                    <a:pt x="162941" y="9334"/>
                  </a:lnTo>
                  <a:lnTo>
                    <a:pt x="150876" y="5765"/>
                  </a:lnTo>
                  <a:lnTo>
                    <a:pt x="128689" y="1638"/>
                  </a:lnTo>
                  <a:lnTo>
                    <a:pt x="106680" y="0"/>
                  </a:lnTo>
                  <a:lnTo>
                    <a:pt x="84709" y="850"/>
                  </a:lnTo>
                  <a:lnTo>
                    <a:pt x="37604" y="10845"/>
                  </a:lnTo>
                  <a:lnTo>
                    <a:pt x="2540" y="29044"/>
                  </a:lnTo>
                  <a:lnTo>
                    <a:pt x="241" y="119646"/>
                  </a:lnTo>
                  <a:lnTo>
                    <a:pt x="139" y="185356"/>
                  </a:lnTo>
                  <a:lnTo>
                    <a:pt x="12" y="334225"/>
                  </a:lnTo>
                  <a:lnTo>
                    <a:pt x="26289" y="334225"/>
                  </a:lnTo>
                  <a:lnTo>
                    <a:pt x="25603" y="329692"/>
                  </a:lnTo>
                  <a:lnTo>
                    <a:pt x="25234" y="311962"/>
                  </a:lnTo>
                  <a:lnTo>
                    <a:pt x="25361" y="82892"/>
                  </a:lnTo>
                  <a:lnTo>
                    <a:pt x="34798" y="47586"/>
                  </a:lnTo>
                  <a:lnTo>
                    <a:pt x="37211" y="48983"/>
                  </a:lnTo>
                  <a:lnTo>
                    <a:pt x="37973" y="49618"/>
                  </a:lnTo>
                  <a:lnTo>
                    <a:pt x="38735" y="50634"/>
                  </a:lnTo>
                  <a:lnTo>
                    <a:pt x="38735" y="52158"/>
                  </a:lnTo>
                  <a:lnTo>
                    <a:pt x="37846" y="53936"/>
                  </a:lnTo>
                  <a:lnTo>
                    <a:pt x="36830" y="55460"/>
                  </a:lnTo>
                  <a:lnTo>
                    <a:pt x="33020" y="61048"/>
                  </a:lnTo>
                  <a:lnTo>
                    <a:pt x="31242" y="66382"/>
                  </a:lnTo>
                  <a:lnTo>
                    <a:pt x="30899" y="73875"/>
                  </a:lnTo>
                  <a:lnTo>
                    <a:pt x="30861" y="74764"/>
                  </a:lnTo>
                  <a:lnTo>
                    <a:pt x="30353" y="82892"/>
                  </a:lnTo>
                  <a:lnTo>
                    <a:pt x="70739" y="82892"/>
                  </a:lnTo>
                  <a:lnTo>
                    <a:pt x="71081" y="74764"/>
                  </a:lnTo>
                  <a:lnTo>
                    <a:pt x="71488" y="66382"/>
                  </a:lnTo>
                  <a:lnTo>
                    <a:pt x="71513" y="65874"/>
                  </a:lnTo>
                  <a:lnTo>
                    <a:pt x="71628" y="63842"/>
                  </a:lnTo>
                  <a:lnTo>
                    <a:pt x="73279" y="58254"/>
                  </a:lnTo>
                  <a:lnTo>
                    <a:pt x="77470" y="52539"/>
                  </a:lnTo>
                  <a:lnTo>
                    <a:pt x="81026" y="47586"/>
                  </a:lnTo>
                  <a:lnTo>
                    <a:pt x="82677" y="45300"/>
                  </a:lnTo>
                  <a:lnTo>
                    <a:pt x="86487" y="50126"/>
                  </a:lnTo>
                  <a:lnTo>
                    <a:pt x="81407" y="57619"/>
                  </a:lnTo>
                  <a:lnTo>
                    <a:pt x="78498" y="63093"/>
                  </a:lnTo>
                  <a:lnTo>
                    <a:pt x="77089" y="78600"/>
                  </a:lnTo>
                  <a:lnTo>
                    <a:pt x="76619" y="119646"/>
                  </a:lnTo>
                  <a:lnTo>
                    <a:pt x="76542" y="272237"/>
                  </a:lnTo>
                  <a:lnTo>
                    <a:pt x="76377" y="309968"/>
                  </a:lnTo>
                  <a:lnTo>
                    <a:pt x="76365" y="311962"/>
                  </a:lnTo>
                  <a:lnTo>
                    <a:pt x="75984" y="329692"/>
                  </a:lnTo>
                  <a:lnTo>
                    <a:pt x="75399" y="333590"/>
                  </a:lnTo>
                  <a:lnTo>
                    <a:pt x="75311" y="334225"/>
                  </a:lnTo>
                  <a:lnTo>
                    <a:pt x="205600" y="334225"/>
                  </a:lnTo>
                  <a:close/>
                </a:path>
                <a:path w="205740" h="360680">
                  <a:moveTo>
                    <a:pt x="205613" y="360133"/>
                  </a:moveTo>
                  <a:lnTo>
                    <a:pt x="205600" y="335114"/>
                  </a:lnTo>
                  <a:lnTo>
                    <a:pt x="205600" y="334352"/>
                  </a:lnTo>
                  <a:lnTo>
                    <a:pt x="75184" y="334352"/>
                  </a:lnTo>
                  <a:lnTo>
                    <a:pt x="74422" y="335114"/>
                  </a:lnTo>
                  <a:lnTo>
                    <a:pt x="73660" y="335114"/>
                  </a:lnTo>
                  <a:lnTo>
                    <a:pt x="72771" y="334352"/>
                  </a:lnTo>
                  <a:lnTo>
                    <a:pt x="28829" y="334352"/>
                  </a:lnTo>
                  <a:lnTo>
                    <a:pt x="27940" y="335114"/>
                  </a:lnTo>
                  <a:lnTo>
                    <a:pt x="27178" y="335114"/>
                  </a:lnTo>
                  <a:lnTo>
                    <a:pt x="26416" y="334352"/>
                  </a:lnTo>
                  <a:lnTo>
                    <a:pt x="12" y="334352"/>
                  </a:lnTo>
                  <a:lnTo>
                    <a:pt x="0" y="360133"/>
                  </a:lnTo>
                  <a:lnTo>
                    <a:pt x="205613" y="360133"/>
                  </a:lnTo>
                  <a:close/>
                </a:path>
              </a:pathLst>
            </a:custGeom>
            <a:solidFill>
              <a:srgbClr val="FF5A2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17026" y="1506801"/>
              <a:ext cx="77469" cy="23474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4545261" y="1344818"/>
              <a:ext cx="300355" cy="395605"/>
            </a:xfrm>
            <a:custGeom>
              <a:avLst/>
              <a:gdLst/>
              <a:ahLst/>
              <a:cxnLst/>
              <a:rect l="l" t="t" r="r" b="b"/>
              <a:pathLst>
                <a:path w="300354" h="395605">
                  <a:moveTo>
                    <a:pt x="45202" y="144540"/>
                  </a:moveTo>
                  <a:lnTo>
                    <a:pt x="17903" y="188896"/>
                  </a:lnTo>
                  <a:lnTo>
                    <a:pt x="1041" y="240587"/>
                  </a:lnTo>
                  <a:lnTo>
                    <a:pt x="0" y="250513"/>
                  </a:lnTo>
                  <a:lnTo>
                    <a:pt x="33" y="273791"/>
                  </a:lnTo>
                  <a:lnTo>
                    <a:pt x="745" y="280278"/>
                  </a:lnTo>
                  <a:lnTo>
                    <a:pt x="813" y="280895"/>
                  </a:lnTo>
                  <a:lnTo>
                    <a:pt x="923" y="281899"/>
                  </a:lnTo>
                  <a:lnTo>
                    <a:pt x="13571" y="318916"/>
                  </a:lnTo>
                  <a:lnTo>
                    <a:pt x="39495" y="352184"/>
                  </a:lnTo>
                  <a:lnTo>
                    <a:pt x="94252" y="384953"/>
                  </a:lnTo>
                  <a:lnTo>
                    <a:pt x="137006" y="395011"/>
                  </a:lnTo>
                  <a:lnTo>
                    <a:pt x="137932" y="394779"/>
                  </a:lnTo>
                  <a:lnTo>
                    <a:pt x="130442" y="392309"/>
                  </a:lnTo>
                  <a:lnTo>
                    <a:pt x="104425" y="377817"/>
                  </a:lnTo>
                  <a:lnTo>
                    <a:pt x="87456" y="354900"/>
                  </a:lnTo>
                  <a:lnTo>
                    <a:pt x="79955" y="324513"/>
                  </a:lnTo>
                  <a:lnTo>
                    <a:pt x="82341" y="287610"/>
                  </a:lnTo>
                  <a:lnTo>
                    <a:pt x="82958" y="284214"/>
                  </a:lnTo>
                  <a:lnTo>
                    <a:pt x="83652" y="281204"/>
                  </a:lnTo>
                  <a:lnTo>
                    <a:pt x="83807" y="280895"/>
                  </a:lnTo>
                  <a:lnTo>
                    <a:pt x="84038" y="280510"/>
                  </a:lnTo>
                  <a:lnTo>
                    <a:pt x="107956" y="280510"/>
                  </a:lnTo>
                  <a:lnTo>
                    <a:pt x="107976" y="280278"/>
                  </a:lnTo>
                  <a:lnTo>
                    <a:pt x="117751" y="239894"/>
                  </a:lnTo>
                  <a:lnTo>
                    <a:pt x="139861" y="207620"/>
                  </a:lnTo>
                  <a:lnTo>
                    <a:pt x="170118" y="186320"/>
                  </a:lnTo>
                  <a:lnTo>
                    <a:pt x="247576" y="186320"/>
                  </a:lnTo>
                  <a:lnTo>
                    <a:pt x="247565" y="185974"/>
                  </a:lnTo>
                  <a:lnTo>
                    <a:pt x="246934" y="177585"/>
                  </a:lnTo>
                  <a:lnTo>
                    <a:pt x="246706" y="175347"/>
                  </a:lnTo>
                  <a:lnTo>
                    <a:pt x="85123" y="175347"/>
                  </a:lnTo>
                  <a:lnTo>
                    <a:pt x="82958" y="174266"/>
                  </a:lnTo>
                  <a:lnTo>
                    <a:pt x="46056" y="145157"/>
                  </a:lnTo>
                  <a:lnTo>
                    <a:pt x="45202" y="144540"/>
                  </a:lnTo>
                  <a:close/>
                </a:path>
                <a:path w="300354" h="395605">
                  <a:moveTo>
                    <a:pt x="298554" y="262673"/>
                  </a:moveTo>
                  <a:lnTo>
                    <a:pt x="214524" y="262673"/>
                  </a:lnTo>
                  <a:lnTo>
                    <a:pt x="217148" y="266223"/>
                  </a:lnTo>
                  <a:lnTo>
                    <a:pt x="227358" y="282832"/>
                  </a:lnTo>
                  <a:lnTo>
                    <a:pt x="234392" y="299608"/>
                  </a:lnTo>
                  <a:lnTo>
                    <a:pt x="238112" y="316138"/>
                  </a:lnTo>
                  <a:lnTo>
                    <a:pt x="238159" y="318916"/>
                  </a:lnTo>
                  <a:lnTo>
                    <a:pt x="238253" y="324513"/>
                  </a:lnTo>
                  <a:lnTo>
                    <a:pt x="238379" y="332008"/>
                  </a:lnTo>
                  <a:lnTo>
                    <a:pt x="208620" y="380280"/>
                  </a:lnTo>
                  <a:lnTo>
                    <a:pt x="183425" y="393012"/>
                  </a:lnTo>
                  <a:lnTo>
                    <a:pt x="186805" y="392541"/>
                  </a:lnTo>
                  <a:lnTo>
                    <a:pt x="249760" y="364634"/>
                  </a:lnTo>
                  <a:lnTo>
                    <a:pt x="275732" y="335798"/>
                  </a:lnTo>
                  <a:lnTo>
                    <a:pt x="292533" y="299049"/>
                  </a:lnTo>
                  <a:lnTo>
                    <a:pt x="298554" y="262673"/>
                  </a:lnTo>
                  <a:close/>
                </a:path>
                <a:path w="300354" h="395605">
                  <a:moveTo>
                    <a:pt x="107956" y="280510"/>
                  </a:moveTo>
                  <a:lnTo>
                    <a:pt x="84038" y="280510"/>
                  </a:lnTo>
                  <a:lnTo>
                    <a:pt x="85509" y="281899"/>
                  </a:lnTo>
                  <a:lnTo>
                    <a:pt x="87130" y="283982"/>
                  </a:lnTo>
                  <a:lnTo>
                    <a:pt x="94107" y="292785"/>
                  </a:lnTo>
                  <a:lnTo>
                    <a:pt x="94230" y="292939"/>
                  </a:lnTo>
                  <a:lnTo>
                    <a:pt x="100562" y="296489"/>
                  </a:lnTo>
                  <a:lnTo>
                    <a:pt x="107836" y="281899"/>
                  </a:lnTo>
                  <a:lnTo>
                    <a:pt x="107956" y="280510"/>
                  </a:lnTo>
                  <a:close/>
                </a:path>
                <a:path w="300354" h="395605">
                  <a:moveTo>
                    <a:pt x="247576" y="186320"/>
                  </a:moveTo>
                  <a:lnTo>
                    <a:pt x="170369" y="186320"/>
                  </a:lnTo>
                  <a:lnTo>
                    <a:pt x="171207" y="187159"/>
                  </a:lnTo>
                  <a:lnTo>
                    <a:pt x="170435" y="189937"/>
                  </a:lnTo>
                  <a:lnTo>
                    <a:pt x="169278" y="193106"/>
                  </a:lnTo>
                  <a:lnTo>
                    <a:pt x="167580" y="197968"/>
                  </a:lnTo>
                  <a:lnTo>
                    <a:pt x="167194" y="200129"/>
                  </a:lnTo>
                  <a:lnTo>
                    <a:pt x="167206" y="207620"/>
                  </a:lnTo>
                  <a:lnTo>
                    <a:pt x="167448" y="213950"/>
                  </a:lnTo>
                  <a:lnTo>
                    <a:pt x="168758" y="219539"/>
                  </a:lnTo>
                  <a:lnTo>
                    <a:pt x="171776" y="225867"/>
                  </a:lnTo>
                  <a:lnTo>
                    <a:pt x="177154" y="234722"/>
                  </a:lnTo>
                  <a:lnTo>
                    <a:pt x="183639" y="245811"/>
                  </a:lnTo>
                  <a:lnTo>
                    <a:pt x="188213" y="255560"/>
                  </a:lnTo>
                  <a:lnTo>
                    <a:pt x="191136" y="264658"/>
                  </a:lnTo>
                  <a:lnTo>
                    <a:pt x="192620" y="273490"/>
                  </a:lnTo>
                  <a:lnTo>
                    <a:pt x="192670" y="273791"/>
                  </a:lnTo>
                  <a:lnTo>
                    <a:pt x="192979" y="276492"/>
                  </a:lnTo>
                  <a:lnTo>
                    <a:pt x="193519" y="278730"/>
                  </a:lnTo>
                  <a:lnTo>
                    <a:pt x="195608" y="278730"/>
                  </a:lnTo>
                  <a:lnTo>
                    <a:pt x="207497" y="270159"/>
                  </a:lnTo>
                  <a:lnTo>
                    <a:pt x="210969" y="266532"/>
                  </a:lnTo>
                  <a:lnTo>
                    <a:pt x="214524" y="262673"/>
                  </a:lnTo>
                  <a:lnTo>
                    <a:pt x="298554" y="262673"/>
                  </a:lnTo>
                  <a:lnTo>
                    <a:pt x="299731" y="255561"/>
                  </a:lnTo>
                  <a:lnTo>
                    <a:pt x="299790" y="255202"/>
                  </a:lnTo>
                  <a:lnTo>
                    <a:pt x="297270" y="207620"/>
                  </a:lnTo>
                  <a:lnTo>
                    <a:pt x="297200" y="206298"/>
                  </a:lnTo>
                  <a:lnTo>
                    <a:pt x="297135" y="205073"/>
                  </a:lnTo>
                  <a:lnTo>
                    <a:pt x="297064" y="204622"/>
                  </a:lnTo>
                  <a:lnTo>
                    <a:pt x="255840" y="204622"/>
                  </a:lnTo>
                  <a:lnTo>
                    <a:pt x="250346" y="201369"/>
                  </a:lnTo>
                  <a:lnTo>
                    <a:pt x="247876" y="198971"/>
                  </a:lnTo>
                  <a:lnTo>
                    <a:pt x="247799" y="193106"/>
                  </a:lnTo>
                  <a:lnTo>
                    <a:pt x="247695" y="189937"/>
                  </a:lnTo>
                  <a:lnTo>
                    <a:pt x="247576" y="186320"/>
                  </a:lnTo>
                  <a:close/>
                </a:path>
                <a:path w="300354" h="395605">
                  <a:moveTo>
                    <a:pt x="291805" y="177585"/>
                  </a:moveTo>
                  <a:lnTo>
                    <a:pt x="291497" y="177585"/>
                  </a:lnTo>
                  <a:lnTo>
                    <a:pt x="289519" y="180002"/>
                  </a:lnTo>
                  <a:lnTo>
                    <a:pt x="287098" y="183146"/>
                  </a:lnTo>
                  <a:lnTo>
                    <a:pt x="284783" y="186320"/>
                  </a:lnTo>
                  <a:lnTo>
                    <a:pt x="280457" y="191249"/>
                  </a:lnTo>
                  <a:lnTo>
                    <a:pt x="277447" y="194264"/>
                  </a:lnTo>
                  <a:lnTo>
                    <a:pt x="269348" y="201084"/>
                  </a:lnTo>
                  <a:lnTo>
                    <a:pt x="261973" y="204622"/>
                  </a:lnTo>
                  <a:lnTo>
                    <a:pt x="297064" y="204622"/>
                  </a:lnTo>
                  <a:lnTo>
                    <a:pt x="295692" y="195885"/>
                  </a:lnTo>
                  <a:lnTo>
                    <a:pt x="295575" y="195143"/>
                  </a:lnTo>
                  <a:lnTo>
                    <a:pt x="293978" y="186320"/>
                  </a:lnTo>
                  <a:lnTo>
                    <a:pt x="292655" y="180132"/>
                  </a:lnTo>
                  <a:lnTo>
                    <a:pt x="292627" y="180002"/>
                  </a:lnTo>
                  <a:lnTo>
                    <a:pt x="291805" y="177585"/>
                  </a:lnTo>
                  <a:close/>
                </a:path>
                <a:path w="300354" h="395605">
                  <a:moveTo>
                    <a:pt x="125811" y="0"/>
                  </a:moveTo>
                  <a:lnTo>
                    <a:pt x="127509" y="4095"/>
                  </a:lnTo>
                  <a:lnTo>
                    <a:pt x="131918" y="16744"/>
                  </a:lnTo>
                  <a:lnTo>
                    <a:pt x="132035" y="17078"/>
                  </a:lnTo>
                  <a:lnTo>
                    <a:pt x="134816" y="29282"/>
                  </a:lnTo>
                  <a:lnTo>
                    <a:pt x="135816" y="40530"/>
                  </a:lnTo>
                  <a:lnTo>
                    <a:pt x="135000" y="50649"/>
                  </a:lnTo>
                  <a:lnTo>
                    <a:pt x="132934" y="59236"/>
                  </a:lnTo>
                  <a:lnTo>
                    <a:pt x="129429" y="68098"/>
                  </a:lnTo>
                  <a:lnTo>
                    <a:pt x="123826" y="78640"/>
                  </a:lnTo>
                  <a:lnTo>
                    <a:pt x="115397" y="92382"/>
                  </a:lnTo>
                  <a:lnTo>
                    <a:pt x="103351" y="112789"/>
                  </a:lnTo>
                  <a:lnTo>
                    <a:pt x="94928" y="130909"/>
                  </a:lnTo>
                  <a:lnTo>
                    <a:pt x="89516" y="148336"/>
                  </a:lnTo>
                  <a:lnTo>
                    <a:pt x="86435" y="166776"/>
                  </a:lnTo>
                  <a:lnTo>
                    <a:pt x="85972" y="171252"/>
                  </a:lnTo>
                  <a:lnTo>
                    <a:pt x="85542" y="174266"/>
                  </a:lnTo>
                  <a:lnTo>
                    <a:pt x="85432" y="175038"/>
                  </a:lnTo>
                  <a:lnTo>
                    <a:pt x="85123" y="175347"/>
                  </a:lnTo>
                  <a:lnTo>
                    <a:pt x="246706" y="175347"/>
                  </a:lnTo>
                  <a:lnTo>
                    <a:pt x="236757" y="124181"/>
                  </a:lnTo>
                  <a:lnTo>
                    <a:pt x="206699" y="63768"/>
                  </a:lnTo>
                  <a:lnTo>
                    <a:pt x="171845" y="27234"/>
                  </a:lnTo>
                  <a:lnTo>
                    <a:pt x="129901" y="1620"/>
                  </a:lnTo>
                  <a:lnTo>
                    <a:pt x="125811" y="0"/>
                  </a:lnTo>
                  <a:close/>
                </a:path>
              </a:pathLst>
            </a:custGeom>
            <a:solidFill>
              <a:srgbClr val="FF5A2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6406" y="1407468"/>
              <a:ext cx="467972" cy="292151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66800" y="1736407"/>
              <a:ext cx="467359" cy="12700"/>
            </a:xfrm>
            <a:custGeom>
              <a:avLst/>
              <a:gdLst/>
              <a:ahLst/>
              <a:cxnLst/>
              <a:rect l="l" t="t" r="r" b="b"/>
              <a:pathLst>
                <a:path w="467359" h="12700">
                  <a:moveTo>
                    <a:pt x="467169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12700"/>
                  </a:lnTo>
                  <a:lnTo>
                    <a:pt x="467169" y="12700"/>
                  </a:lnTo>
                  <a:lnTo>
                    <a:pt x="467169" y="6350"/>
                  </a:lnTo>
                  <a:lnTo>
                    <a:pt x="467169" y="0"/>
                  </a:lnTo>
                  <a:close/>
                </a:path>
              </a:pathLst>
            </a:custGeom>
            <a:solidFill>
              <a:srgbClr val="FF5A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66802" y="1736363"/>
              <a:ext cx="467359" cy="13335"/>
            </a:xfrm>
            <a:custGeom>
              <a:avLst/>
              <a:gdLst/>
              <a:ahLst/>
              <a:cxnLst/>
              <a:rect l="l" t="t" r="r" b="b"/>
              <a:pathLst>
                <a:path w="467359" h="13335">
                  <a:moveTo>
                    <a:pt x="0" y="6384"/>
                  </a:moveTo>
                  <a:lnTo>
                    <a:pt x="0" y="12774"/>
                  </a:lnTo>
                  <a:lnTo>
                    <a:pt x="233590" y="12774"/>
                  </a:lnTo>
                  <a:lnTo>
                    <a:pt x="467180" y="12774"/>
                  </a:lnTo>
                  <a:lnTo>
                    <a:pt x="467180" y="6384"/>
                  </a:lnTo>
                  <a:lnTo>
                    <a:pt x="467180" y="0"/>
                  </a:lnTo>
                  <a:lnTo>
                    <a:pt x="233590" y="0"/>
                  </a:lnTo>
                  <a:lnTo>
                    <a:pt x="0" y="0"/>
                  </a:lnTo>
                  <a:lnTo>
                    <a:pt x="0" y="6384"/>
                  </a:lnTo>
                  <a:close/>
                </a:path>
              </a:pathLst>
            </a:custGeom>
            <a:ln w="3175">
              <a:solidFill>
                <a:srgbClr val="FF5A2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50"/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87932" y="2676220"/>
            <a:ext cx="4778375" cy="136842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solidFill>
                  <a:srgbClr val="FFFFFF"/>
                </a:solidFill>
              </a:rPr>
              <a:t>Presentation</a:t>
            </a:r>
            <a:r>
              <a:rPr dirty="0" sz="4400" spc="-55">
                <a:solidFill>
                  <a:srgbClr val="FFFFFF"/>
                </a:solidFill>
              </a:rPr>
              <a:t> </a:t>
            </a:r>
            <a:r>
              <a:rPr dirty="0" sz="4400">
                <a:solidFill>
                  <a:srgbClr val="FFFFFF"/>
                </a:solidFill>
              </a:rPr>
              <a:t>of</a:t>
            </a:r>
            <a:r>
              <a:rPr dirty="0" sz="4400" spc="-20">
                <a:solidFill>
                  <a:srgbClr val="FFFFFF"/>
                </a:solidFill>
              </a:rPr>
              <a:t> </a:t>
            </a:r>
            <a:r>
              <a:rPr dirty="0" sz="4400" spc="-25">
                <a:solidFill>
                  <a:srgbClr val="FFFFFF"/>
                </a:solidFill>
              </a:rPr>
              <a:t>the </a:t>
            </a:r>
            <a:r>
              <a:rPr dirty="0" sz="4400">
                <a:solidFill>
                  <a:srgbClr val="FFFFFF"/>
                </a:solidFill>
              </a:rPr>
              <a:t>Disposal</a:t>
            </a:r>
            <a:r>
              <a:rPr dirty="0" sz="4400" spc="-175">
                <a:solidFill>
                  <a:srgbClr val="FFFFFF"/>
                </a:solidFill>
              </a:rPr>
              <a:t> </a:t>
            </a:r>
            <a:r>
              <a:rPr dirty="0" sz="4400" spc="-10">
                <a:solidFill>
                  <a:srgbClr val="FFFFFF"/>
                </a:solidFill>
              </a:rPr>
              <a:t>Pathways</a:t>
            </a:r>
            <a:endParaRPr sz="4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331447" y="5804001"/>
            <a:ext cx="861060" cy="1052830"/>
            <a:chOff x="11331447" y="5804001"/>
            <a:chExt cx="861060" cy="1052830"/>
          </a:xfrm>
        </p:grpSpPr>
        <p:sp>
          <p:nvSpPr>
            <p:cNvPr id="3" name="object 3"/>
            <p:cNvSpPr/>
            <p:nvPr/>
          </p:nvSpPr>
          <p:spPr>
            <a:xfrm>
              <a:off x="11415313" y="5898052"/>
              <a:ext cx="411480" cy="958850"/>
            </a:xfrm>
            <a:custGeom>
              <a:avLst/>
              <a:gdLst/>
              <a:ahLst/>
              <a:cxnLst/>
              <a:rect l="l" t="t" r="r" b="b"/>
              <a:pathLst>
                <a:path w="411479" h="958850">
                  <a:moveTo>
                    <a:pt x="411482" y="0"/>
                  </a:moveTo>
                  <a:lnTo>
                    <a:pt x="0" y="0"/>
                  </a:lnTo>
                  <a:lnTo>
                    <a:pt x="0" y="958717"/>
                  </a:lnTo>
                  <a:lnTo>
                    <a:pt x="411483" y="958717"/>
                  </a:lnTo>
                  <a:lnTo>
                    <a:pt x="411482" y="411000"/>
                  </a:lnTo>
                  <a:lnTo>
                    <a:pt x="60731" y="411000"/>
                  </a:lnTo>
                  <a:lnTo>
                    <a:pt x="60731" y="60629"/>
                  </a:lnTo>
                  <a:lnTo>
                    <a:pt x="411482" y="60629"/>
                  </a:lnTo>
                  <a:lnTo>
                    <a:pt x="411482" y="0"/>
                  </a:lnTo>
                  <a:close/>
                </a:path>
                <a:path w="411479" h="958850">
                  <a:moveTo>
                    <a:pt x="178220" y="60629"/>
                  </a:moveTo>
                  <a:lnTo>
                    <a:pt x="103087" y="60629"/>
                  </a:lnTo>
                  <a:lnTo>
                    <a:pt x="103087" y="375255"/>
                  </a:lnTo>
                  <a:lnTo>
                    <a:pt x="255884" y="375255"/>
                  </a:lnTo>
                  <a:lnTo>
                    <a:pt x="255884" y="411000"/>
                  </a:lnTo>
                  <a:lnTo>
                    <a:pt x="321184" y="411000"/>
                  </a:lnTo>
                  <a:lnTo>
                    <a:pt x="178084" y="234355"/>
                  </a:lnTo>
                  <a:lnTo>
                    <a:pt x="226418" y="234355"/>
                  </a:lnTo>
                  <a:lnTo>
                    <a:pt x="262880" y="229724"/>
                  </a:lnTo>
                  <a:lnTo>
                    <a:pt x="290026" y="216228"/>
                  </a:lnTo>
                  <a:lnTo>
                    <a:pt x="306966" y="194460"/>
                  </a:lnTo>
                  <a:lnTo>
                    <a:pt x="312811" y="165015"/>
                  </a:lnTo>
                  <a:lnTo>
                    <a:pt x="307221" y="135796"/>
                  </a:lnTo>
                  <a:lnTo>
                    <a:pt x="290841" y="114175"/>
                  </a:lnTo>
                  <a:lnTo>
                    <a:pt x="264255" y="100760"/>
                  </a:lnTo>
                  <a:lnTo>
                    <a:pt x="228048" y="96153"/>
                  </a:lnTo>
                  <a:lnTo>
                    <a:pt x="178220" y="96153"/>
                  </a:lnTo>
                  <a:lnTo>
                    <a:pt x="178220" y="60629"/>
                  </a:lnTo>
                  <a:close/>
                </a:path>
                <a:path w="411479" h="958850">
                  <a:moveTo>
                    <a:pt x="411482" y="60629"/>
                  </a:moveTo>
                  <a:lnTo>
                    <a:pt x="232090" y="60629"/>
                  </a:lnTo>
                  <a:lnTo>
                    <a:pt x="283838" y="67734"/>
                  </a:lnTo>
                  <a:lnTo>
                    <a:pt x="322440" y="88273"/>
                  </a:lnTo>
                  <a:lnTo>
                    <a:pt x="346573" y="121087"/>
                  </a:lnTo>
                  <a:lnTo>
                    <a:pt x="354912" y="165015"/>
                  </a:lnTo>
                  <a:lnTo>
                    <a:pt x="348148" y="203694"/>
                  </a:lnTo>
                  <a:lnTo>
                    <a:pt x="328660" y="234750"/>
                  </a:lnTo>
                  <a:lnTo>
                    <a:pt x="297651" y="256330"/>
                  </a:lnTo>
                  <a:lnTo>
                    <a:pt x="256325" y="266582"/>
                  </a:lnTo>
                  <a:lnTo>
                    <a:pt x="372880" y="411000"/>
                  </a:lnTo>
                  <a:lnTo>
                    <a:pt x="411482" y="411000"/>
                  </a:lnTo>
                  <a:lnTo>
                    <a:pt x="411482" y="60629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331447" y="5804001"/>
              <a:ext cx="861060" cy="949325"/>
            </a:xfrm>
            <a:custGeom>
              <a:avLst/>
              <a:gdLst/>
              <a:ahLst/>
              <a:cxnLst/>
              <a:rect l="l" t="t" r="r" b="b"/>
              <a:pathLst>
                <a:path w="861059" h="949325">
                  <a:moveTo>
                    <a:pt x="860615" y="0"/>
                  </a:moveTo>
                  <a:lnTo>
                    <a:pt x="0" y="0"/>
                  </a:lnTo>
                  <a:lnTo>
                    <a:pt x="0" y="949223"/>
                  </a:lnTo>
                  <a:lnTo>
                    <a:pt x="860615" y="949223"/>
                  </a:lnTo>
                  <a:lnTo>
                    <a:pt x="8606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1975338" y="6551472"/>
            <a:ext cx="13843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Source Sans 3"/>
                <a:cs typeface="Source Sans 3"/>
              </a:rPr>
              <a:t>10</a:t>
            </a:r>
            <a:endParaRPr sz="900">
              <a:latin typeface="Source Sans 3"/>
              <a:cs typeface="Source Sans 3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746405"/>
            <a:ext cx="12192000" cy="111760"/>
          </a:xfrm>
          <a:custGeom>
            <a:avLst/>
            <a:gdLst/>
            <a:ahLst/>
            <a:cxnLst/>
            <a:rect l="l" t="t" r="r" b="b"/>
            <a:pathLst>
              <a:path w="12192000" h="111759">
                <a:moveTo>
                  <a:pt x="12192000" y="0"/>
                </a:moveTo>
                <a:lnTo>
                  <a:pt x="0" y="0"/>
                </a:lnTo>
                <a:lnTo>
                  <a:pt x="0" y="111594"/>
                </a:lnTo>
                <a:lnTo>
                  <a:pt x="12192000" y="111594"/>
                </a:lnTo>
                <a:lnTo>
                  <a:pt x="12192000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What</a:t>
            </a:r>
            <a:r>
              <a:rPr dirty="0" spc="-30"/>
              <a:t> </a:t>
            </a:r>
            <a:r>
              <a:rPr dirty="0"/>
              <a:t>is</a:t>
            </a:r>
            <a:r>
              <a:rPr dirty="0" spc="-30"/>
              <a:t> </a:t>
            </a:r>
            <a:r>
              <a:rPr dirty="0" spc="-10"/>
              <a:t>CC(U)S?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11023" y="651764"/>
            <a:ext cx="92189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suite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of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technologies</a:t>
            </a:r>
            <a:r>
              <a:rPr dirty="0" sz="1800" spc="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that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capture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carbon</a:t>
            </a:r>
            <a:r>
              <a:rPr dirty="0" sz="1800" spc="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dioxide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and</a:t>
            </a:r>
            <a:r>
              <a:rPr dirty="0" sz="1800" spc="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prevent it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from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reaching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the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atmosphere</a:t>
            </a:r>
            <a:endParaRPr sz="1800">
              <a:latin typeface="Source Sans 3"/>
              <a:cs typeface="Source Sans 3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86601" y="3009963"/>
            <a:ext cx="2929890" cy="727710"/>
            <a:chOff x="186601" y="3009963"/>
            <a:chExt cx="2929890" cy="727710"/>
          </a:xfrm>
        </p:grpSpPr>
        <p:sp>
          <p:nvSpPr>
            <p:cNvPr id="10" name="object 10"/>
            <p:cNvSpPr/>
            <p:nvPr/>
          </p:nvSpPr>
          <p:spPr>
            <a:xfrm>
              <a:off x="200888" y="3024251"/>
              <a:ext cx="2901315" cy="699135"/>
            </a:xfrm>
            <a:custGeom>
              <a:avLst/>
              <a:gdLst/>
              <a:ahLst/>
              <a:cxnLst/>
              <a:rect l="l" t="t" r="r" b="b"/>
              <a:pathLst>
                <a:path w="2901315" h="699135">
                  <a:moveTo>
                    <a:pt x="2900807" y="0"/>
                  </a:moveTo>
                  <a:lnTo>
                    <a:pt x="0" y="0"/>
                  </a:lnTo>
                  <a:lnTo>
                    <a:pt x="0" y="698626"/>
                  </a:lnTo>
                  <a:lnTo>
                    <a:pt x="2900807" y="698626"/>
                  </a:lnTo>
                  <a:lnTo>
                    <a:pt x="2900807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00888" y="3024251"/>
              <a:ext cx="2901315" cy="699135"/>
            </a:xfrm>
            <a:custGeom>
              <a:avLst/>
              <a:gdLst/>
              <a:ahLst/>
              <a:cxnLst/>
              <a:rect l="l" t="t" r="r" b="b"/>
              <a:pathLst>
                <a:path w="2901315" h="699135">
                  <a:moveTo>
                    <a:pt x="0" y="698626"/>
                  </a:moveTo>
                  <a:lnTo>
                    <a:pt x="2900807" y="698626"/>
                  </a:lnTo>
                  <a:lnTo>
                    <a:pt x="2900807" y="0"/>
                  </a:lnTo>
                  <a:lnTo>
                    <a:pt x="0" y="0"/>
                  </a:lnTo>
                  <a:lnTo>
                    <a:pt x="0" y="698626"/>
                  </a:lnTo>
                  <a:close/>
                </a:path>
              </a:pathLst>
            </a:custGeom>
            <a:ln w="28575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15176" y="3041650"/>
            <a:ext cx="2872740" cy="635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93345" marR="85344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FF"/>
                </a:solidFill>
                <a:latin typeface="Source Sans 3"/>
                <a:cs typeface="Source Sans 3"/>
              </a:rPr>
              <a:t>Post</a:t>
            </a:r>
            <a:r>
              <a:rPr dirty="0" sz="2000" spc="-2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Source Sans 3"/>
                <a:cs typeface="Source Sans 3"/>
              </a:rPr>
              <a:t>Combustion Capture</a:t>
            </a:r>
            <a:endParaRPr sz="2000">
              <a:latin typeface="Source Sans 3"/>
              <a:cs typeface="Source Sans 3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95300" y="3959288"/>
            <a:ext cx="2921000" cy="727710"/>
            <a:chOff x="195300" y="3959288"/>
            <a:chExt cx="2921000" cy="727710"/>
          </a:xfrm>
        </p:grpSpPr>
        <p:sp>
          <p:nvSpPr>
            <p:cNvPr id="14" name="object 14"/>
            <p:cNvSpPr/>
            <p:nvPr/>
          </p:nvSpPr>
          <p:spPr>
            <a:xfrm>
              <a:off x="209588" y="3973576"/>
              <a:ext cx="2892425" cy="699135"/>
            </a:xfrm>
            <a:custGeom>
              <a:avLst/>
              <a:gdLst/>
              <a:ahLst/>
              <a:cxnLst/>
              <a:rect l="l" t="t" r="r" b="b"/>
              <a:pathLst>
                <a:path w="2892425" h="699135">
                  <a:moveTo>
                    <a:pt x="2892171" y="0"/>
                  </a:moveTo>
                  <a:lnTo>
                    <a:pt x="0" y="0"/>
                  </a:lnTo>
                  <a:lnTo>
                    <a:pt x="0" y="698626"/>
                  </a:lnTo>
                  <a:lnTo>
                    <a:pt x="2892171" y="698626"/>
                  </a:lnTo>
                  <a:lnTo>
                    <a:pt x="2892171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09588" y="3973576"/>
              <a:ext cx="2892425" cy="699135"/>
            </a:xfrm>
            <a:custGeom>
              <a:avLst/>
              <a:gdLst/>
              <a:ahLst/>
              <a:cxnLst/>
              <a:rect l="l" t="t" r="r" b="b"/>
              <a:pathLst>
                <a:path w="2892425" h="699135">
                  <a:moveTo>
                    <a:pt x="0" y="698626"/>
                  </a:moveTo>
                  <a:lnTo>
                    <a:pt x="2892171" y="698626"/>
                  </a:lnTo>
                  <a:lnTo>
                    <a:pt x="2892171" y="0"/>
                  </a:lnTo>
                  <a:lnTo>
                    <a:pt x="0" y="0"/>
                  </a:lnTo>
                  <a:lnTo>
                    <a:pt x="0" y="698626"/>
                  </a:lnTo>
                  <a:close/>
                </a:path>
              </a:pathLst>
            </a:custGeom>
            <a:ln w="28575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23875" y="3991102"/>
            <a:ext cx="286385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3345" marR="962025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FFFF"/>
                </a:solidFill>
                <a:latin typeface="Source Sans 3"/>
                <a:cs typeface="Source Sans 3"/>
              </a:rPr>
              <a:t>Pre</a:t>
            </a:r>
            <a:r>
              <a:rPr dirty="0" sz="2000" spc="-10" b="1">
                <a:solidFill>
                  <a:srgbClr val="FFFFFF"/>
                </a:solidFill>
                <a:latin typeface="Source Sans 3"/>
                <a:cs typeface="Source Sans 3"/>
              </a:rPr>
              <a:t> Combustion Capture</a:t>
            </a:r>
            <a:endParaRPr sz="2000">
              <a:latin typeface="Source Sans 3"/>
              <a:cs typeface="Source Sans 3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95300" y="4965077"/>
            <a:ext cx="2921000" cy="727710"/>
            <a:chOff x="195300" y="4965077"/>
            <a:chExt cx="2921000" cy="727710"/>
          </a:xfrm>
        </p:grpSpPr>
        <p:sp>
          <p:nvSpPr>
            <p:cNvPr id="18" name="object 18"/>
            <p:cNvSpPr/>
            <p:nvPr/>
          </p:nvSpPr>
          <p:spPr>
            <a:xfrm>
              <a:off x="209588" y="4979365"/>
              <a:ext cx="2892425" cy="699135"/>
            </a:xfrm>
            <a:custGeom>
              <a:avLst/>
              <a:gdLst/>
              <a:ahLst/>
              <a:cxnLst/>
              <a:rect l="l" t="t" r="r" b="b"/>
              <a:pathLst>
                <a:path w="2892425" h="699135">
                  <a:moveTo>
                    <a:pt x="2892171" y="0"/>
                  </a:moveTo>
                  <a:lnTo>
                    <a:pt x="0" y="0"/>
                  </a:lnTo>
                  <a:lnTo>
                    <a:pt x="0" y="698626"/>
                  </a:lnTo>
                  <a:lnTo>
                    <a:pt x="2892171" y="698626"/>
                  </a:lnTo>
                  <a:lnTo>
                    <a:pt x="2892171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09588" y="4979365"/>
              <a:ext cx="2892425" cy="699135"/>
            </a:xfrm>
            <a:custGeom>
              <a:avLst/>
              <a:gdLst/>
              <a:ahLst/>
              <a:cxnLst/>
              <a:rect l="l" t="t" r="r" b="b"/>
              <a:pathLst>
                <a:path w="2892425" h="699135">
                  <a:moveTo>
                    <a:pt x="0" y="698626"/>
                  </a:moveTo>
                  <a:lnTo>
                    <a:pt x="2892171" y="698626"/>
                  </a:lnTo>
                  <a:lnTo>
                    <a:pt x="2892171" y="0"/>
                  </a:lnTo>
                  <a:lnTo>
                    <a:pt x="0" y="0"/>
                  </a:lnTo>
                  <a:lnTo>
                    <a:pt x="0" y="698626"/>
                  </a:lnTo>
                  <a:close/>
                </a:path>
              </a:pathLst>
            </a:custGeom>
            <a:ln w="28574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223875" y="5149722"/>
            <a:ext cx="286385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3345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FFFF"/>
                </a:solidFill>
                <a:latin typeface="Source Sans 3"/>
                <a:cs typeface="Source Sans 3"/>
              </a:rPr>
              <a:t>Oxyfuel</a:t>
            </a:r>
            <a:r>
              <a:rPr dirty="0" sz="2000" spc="-3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2000" b="1">
                <a:solidFill>
                  <a:srgbClr val="FFFFFF"/>
                </a:solidFill>
                <a:latin typeface="Source Sans 3"/>
                <a:cs typeface="Source Sans 3"/>
              </a:rPr>
              <a:t>Capture</a:t>
            </a:r>
            <a:r>
              <a:rPr dirty="0" sz="2000" spc="-1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Source Sans 3"/>
                <a:cs typeface="Source Sans 3"/>
              </a:rPr>
              <a:t>(*)</a:t>
            </a:r>
            <a:endParaRPr sz="2000">
              <a:latin typeface="Source Sans 3"/>
              <a:cs typeface="Source Sans 3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204650" y="3447986"/>
            <a:ext cx="3180715" cy="727710"/>
            <a:chOff x="5204650" y="3447986"/>
            <a:chExt cx="3180715" cy="727710"/>
          </a:xfrm>
        </p:grpSpPr>
        <p:sp>
          <p:nvSpPr>
            <p:cNvPr id="22" name="object 22"/>
            <p:cNvSpPr/>
            <p:nvPr/>
          </p:nvSpPr>
          <p:spPr>
            <a:xfrm>
              <a:off x="5218938" y="3462273"/>
              <a:ext cx="3152140" cy="699135"/>
            </a:xfrm>
            <a:custGeom>
              <a:avLst/>
              <a:gdLst/>
              <a:ahLst/>
              <a:cxnLst/>
              <a:rect l="l" t="t" r="r" b="b"/>
              <a:pathLst>
                <a:path w="3152140" h="699135">
                  <a:moveTo>
                    <a:pt x="3151886" y="0"/>
                  </a:moveTo>
                  <a:lnTo>
                    <a:pt x="0" y="0"/>
                  </a:lnTo>
                  <a:lnTo>
                    <a:pt x="0" y="698626"/>
                  </a:lnTo>
                  <a:lnTo>
                    <a:pt x="3151886" y="698626"/>
                  </a:lnTo>
                  <a:lnTo>
                    <a:pt x="3151886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218938" y="3462273"/>
              <a:ext cx="3152140" cy="699135"/>
            </a:xfrm>
            <a:custGeom>
              <a:avLst/>
              <a:gdLst/>
              <a:ahLst/>
              <a:cxnLst/>
              <a:rect l="l" t="t" r="r" b="b"/>
              <a:pathLst>
                <a:path w="3152140" h="699135">
                  <a:moveTo>
                    <a:pt x="0" y="698626"/>
                  </a:moveTo>
                  <a:lnTo>
                    <a:pt x="3151886" y="698626"/>
                  </a:lnTo>
                  <a:lnTo>
                    <a:pt x="3151886" y="0"/>
                  </a:lnTo>
                  <a:lnTo>
                    <a:pt x="0" y="0"/>
                  </a:lnTo>
                  <a:lnTo>
                    <a:pt x="0" y="698626"/>
                  </a:lnTo>
                  <a:close/>
                </a:path>
              </a:pathLst>
            </a:custGeom>
            <a:ln w="28575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5233225" y="3632072"/>
            <a:ext cx="31235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FFFFFF"/>
                </a:solidFill>
                <a:latin typeface="Source Sans 3"/>
                <a:cs typeface="Source Sans 3"/>
              </a:rPr>
              <a:t>Non-Conversion</a:t>
            </a:r>
            <a:r>
              <a:rPr dirty="0" sz="2000" spc="20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Source Sans 3"/>
                <a:cs typeface="Source Sans 3"/>
              </a:rPr>
              <a:t>use</a:t>
            </a:r>
            <a:endParaRPr sz="2000">
              <a:latin typeface="Source Sans 3"/>
              <a:cs typeface="Source Sans 3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204650" y="4267136"/>
            <a:ext cx="3180715" cy="727710"/>
            <a:chOff x="5204650" y="4267136"/>
            <a:chExt cx="3180715" cy="727710"/>
          </a:xfrm>
        </p:grpSpPr>
        <p:sp>
          <p:nvSpPr>
            <p:cNvPr id="26" name="object 26"/>
            <p:cNvSpPr/>
            <p:nvPr/>
          </p:nvSpPr>
          <p:spPr>
            <a:xfrm>
              <a:off x="5218938" y="4281423"/>
              <a:ext cx="3152140" cy="699135"/>
            </a:xfrm>
            <a:custGeom>
              <a:avLst/>
              <a:gdLst/>
              <a:ahLst/>
              <a:cxnLst/>
              <a:rect l="l" t="t" r="r" b="b"/>
              <a:pathLst>
                <a:path w="3152140" h="699135">
                  <a:moveTo>
                    <a:pt x="3151886" y="0"/>
                  </a:moveTo>
                  <a:lnTo>
                    <a:pt x="0" y="0"/>
                  </a:lnTo>
                  <a:lnTo>
                    <a:pt x="0" y="698626"/>
                  </a:lnTo>
                  <a:lnTo>
                    <a:pt x="3151886" y="698626"/>
                  </a:lnTo>
                  <a:lnTo>
                    <a:pt x="3151886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218938" y="4281423"/>
              <a:ext cx="3152140" cy="699135"/>
            </a:xfrm>
            <a:custGeom>
              <a:avLst/>
              <a:gdLst/>
              <a:ahLst/>
              <a:cxnLst/>
              <a:rect l="l" t="t" r="r" b="b"/>
              <a:pathLst>
                <a:path w="3152140" h="699135">
                  <a:moveTo>
                    <a:pt x="0" y="698626"/>
                  </a:moveTo>
                  <a:lnTo>
                    <a:pt x="3151886" y="698626"/>
                  </a:lnTo>
                  <a:lnTo>
                    <a:pt x="3151886" y="0"/>
                  </a:lnTo>
                  <a:lnTo>
                    <a:pt x="0" y="0"/>
                  </a:lnTo>
                  <a:lnTo>
                    <a:pt x="0" y="698626"/>
                  </a:lnTo>
                  <a:close/>
                </a:path>
              </a:pathLst>
            </a:custGeom>
            <a:ln w="28575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5233225" y="4451350"/>
            <a:ext cx="31235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FFFFFF"/>
                </a:solidFill>
                <a:latin typeface="Source Sans 3"/>
                <a:cs typeface="Source Sans 3"/>
              </a:rPr>
              <a:t>Conversion</a:t>
            </a:r>
            <a:endParaRPr sz="2000">
              <a:latin typeface="Source Sans 3"/>
              <a:cs typeface="Source Sans 3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033008" y="4996814"/>
            <a:ext cx="2004695" cy="659130"/>
          </a:xfrm>
          <a:custGeom>
            <a:avLst/>
            <a:gdLst/>
            <a:ahLst/>
            <a:cxnLst/>
            <a:rect l="l" t="t" r="r" b="b"/>
            <a:pathLst>
              <a:path w="2004695" h="659129">
                <a:moveTo>
                  <a:pt x="202057" y="309626"/>
                </a:moveTo>
                <a:lnTo>
                  <a:pt x="151638" y="309626"/>
                </a:lnTo>
                <a:lnTo>
                  <a:pt x="151638" y="3048"/>
                </a:lnTo>
                <a:lnTo>
                  <a:pt x="50546" y="3048"/>
                </a:lnTo>
                <a:lnTo>
                  <a:pt x="50546" y="309626"/>
                </a:lnTo>
                <a:lnTo>
                  <a:pt x="0" y="309626"/>
                </a:lnTo>
                <a:lnTo>
                  <a:pt x="101092" y="410718"/>
                </a:lnTo>
                <a:lnTo>
                  <a:pt x="202057" y="309626"/>
                </a:lnTo>
                <a:close/>
              </a:path>
              <a:path w="2004695" h="659129">
                <a:moveTo>
                  <a:pt x="2004441" y="549402"/>
                </a:moveTo>
                <a:lnTo>
                  <a:pt x="1949831" y="549402"/>
                </a:lnTo>
                <a:lnTo>
                  <a:pt x="1949831" y="0"/>
                </a:lnTo>
                <a:lnTo>
                  <a:pt x="1840738" y="0"/>
                </a:lnTo>
                <a:lnTo>
                  <a:pt x="1840738" y="549402"/>
                </a:lnTo>
                <a:lnTo>
                  <a:pt x="1786128" y="549402"/>
                </a:lnTo>
                <a:lnTo>
                  <a:pt x="1895221" y="658533"/>
                </a:lnTo>
                <a:lnTo>
                  <a:pt x="2004441" y="549402"/>
                </a:lnTo>
                <a:close/>
              </a:path>
            </a:pathLst>
          </a:custGeom>
          <a:solidFill>
            <a:srgbClr val="FF5A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4637278" y="5224164"/>
            <a:ext cx="4603115" cy="685800"/>
          </a:xfrm>
          <a:prstGeom prst="rect">
            <a:avLst/>
          </a:prstGeom>
        </p:spPr>
        <p:txBody>
          <a:bodyPr wrap="square" lIns="0" tIns="1289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dirty="0" sz="1400" b="1">
                <a:latin typeface="Source Sans 3"/>
                <a:cs typeface="Source Sans 3"/>
              </a:rPr>
              <a:t>For</a:t>
            </a:r>
            <a:r>
              <a:rPr dirty="0" sz="1400" spc="-1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Synthetic</a:t>
            </a:r>
            <a:r>
              <a:rPr dirty="0" sz="1400" spc="-5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Fuel</a:t>
            </a:r>
            <a:r>
              <a:rPr dirty="0" sz="1400" spc="-25" b="1">
                <a:latin typeface="Source Sans 3"/>
                <a:cs typeface="Source Sans 3"/>
              </a:rPr>
              <a:t> </a:t>
            </a:r>
            <a:r>
              <a:rPr dirty="0" sz="1400" spc="-10" b="1">
                <a:latin typeface="Source Sans 3"/>
                <a:cs typeface="Source Sans 3"/>
              </a:rPr>
              <a:t>production</a:t>
            </a:r>
            <a:endParaRPr sz="1400">
              <a:latin typeface="Source Sans 3"/>
              <a:cs typeface="Source Sans 3"/>
            </a:endParaRPr>
          </a:p>
          <a:p>
            <a:pPr marL="1916430">
              <a:lnSpc>
                <a:spcPct val="100000"/>
              </a:lnSpc>
              <a:spcBef>
                <a:spcPts val="920"/>
              </a:spcBef>
            </a:pPr>
            <a:r>
              <a:rPr dirty="0" sz="1400" b="1">
                <a:latin typeface="Source Sans 3"/>
                <a:cs typeface="Source Sans 3"/>
              </a:rPr>
              <a:t>For</a:t>
            </a:r>
            <a:r>
              <a:rPr dirty="0" sz="1400" spc="-3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Industrial</a:t>
            </a:r>
            <a:r>
              <a:rPr dirty="0" sz="1400" spc="-3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and</a:t>
            </a:r>
            <a:r>
              <a:rPr dirty="0" sz="1400" spc="-4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agricultural</a:t>
            </a:r>
            <a:r>
              <a:rPr dirty="0" sz="1400" spc="-35" b="1">
                <a:latin typeface="Source Sans 3"/>
                <a:cs typeface="Source Sans 3"/>
              </a:rPr>
              <a:t> </a:t>
            </a:r>
            <a:r>
              <a:rPr dirty="0" sz="1400" spc="-25" b="1">
                <a:latin typeface="Source Sans 3"/>
                <a:cs typeface="Source Sans 3"/>
              </a:rPr>
              <a:t>use</a:t>
            </a:r>
            <a:endParaRPr sz="1400">
              <a:latin typeface="Source Sans 3"/>
              <a:cs typeface="Source Sans 3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816276" y="3425761"/>
            <a:ext cx="3180715" cy="727710"/>
            <a:chOff x="8816276" y="3425761"/>
            <a:chExt cx="3180715" cy="727710"/>
          </a:xfrm>
        </p:grpSpPr>
        <p:sp>
          <p:nvSpPr>
            <p:cNvPr id="32" name="object 32"/>
            <p:cNvSpPr/>
            <p:nvPr/>
          </p:nvSpPr>
          <p:spPr>
            <a:xfrm>
              <a:off x="8830564" y="3440048"/>
              <a:ext cx="3152140" cy="699135"/>
            </a:xfrm>
            <a:custGeom>
              <a:avLst/>
              <a:gdLst/>
              <a:ahLst/>
              <a:cxnLst/>
              <a:rect l="l" t="t" r="r" b="b"/>
              <a:pathLst>
                <a:path w="3152140" h="699135">
                  <a:moveTo>
                    <a:pt x="3151885" y="0"/>
                  </a:moveTo>
                  <a:lnTo>
                    <a:pt x="0" y="0"/>
                  </a:lnTo>
                  <a:lnTo>
                    <a:pt x="0" y="698626"/>
                  </a:lnTo>
                  <a:lnTo>
                    <a:pt x="3151885" y="698626"/>
                  </a:lnTo>
                  <a:lnTo>
                    <a:pt x="3151885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830564" y="3440048"/>
              <a:ext cx="3152140" cy="699135"/>
            </a:xfrm>
            <a:custGeom>
              <a:avLst/>
              <a:gdLst/>
              <a:ahLst/>
              <a:cxnLst/>
              <a:rect l="l" t="t" r="r" b="b"/>
              <a:pathLst>
                <a:path w="3152140" h="699135">
                  <a:moveTo>
                    <a:pt x="0" y="698626"/>
                  </a:moveTo>
                  <a:lnTo>
                    <a:pt x="3151885" y="698626"/>
                  </a:lnTo>
                  <a:lnTo>
                    <a:pt x="3151885" y="0"/>
                  </a:lnTo>
                  <a:lnTo>
                    <a:pt x="0" y="0"/>
                  </a:lnTo>
                  <a:lnTo>
                    <a:pt x="0" y="698626"/>
                  </a:lnTo>
                  <a:close/>
                </a:path>
              </a:pathLst>
            </a:custGeom>
            <a:ln w="28575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8844851" y="3609847"/>
            <a:ext cx="31235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4615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FFFF"/>
                </a:solidFill>
                <a:latin typeface="Source Sans 3"/>
                <a:cs typeface="Source Sans 3"/>
              </a:rPr>
              <a:t>Geological</a:t>
            </a:r>
            <a:r>
              <a:rPr dirty="0" sz="2000" spc="-50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Source Sans 3"/>
                <a:cs typeface="Source Sans 3"/>
              </a:rPr>
              <a:t>Storage</a:t>
            </a:r>
            <a:endParaRPr sz="2000">
              <a:latin typeface="Source Sans 3"/>
              <a:cs typeface="Source Sans 3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8816276" y="4296219"/>
            <a:ext cx="3164205" cy="727710"/>
            <a:chOff x="8816276" y="4296219"/>
            <a:chExt cx="3164205" cy="727710"/>
          </a:xfrm>
        </p:grpSpPr>
        <p:sp>
          <p:nvSpPr>
            <p:cNvPr id="36" name="object 36"/>
            <p:cNvSpPr/>
            <p:nvPr/>
          </p:nvSpPr>
          <p:spPr>
            <a:xfrm>
              <a:off x="8830564" y="4310507"/>
              <a:ext cx="3135630" cy="699135"/>
            </a:xfrm>
            <a:custGeom>
              <a:avLst/>
              <a:gdLst/>
              <a:ahLst/>
              <a:cxnLst/>
              <a:rect l="l" t="t" r="r" b="b"/>
              <a:pathLst>
                <a:path w="3135629" h="699135">
                  <a:moveTo>
                    <a:pt x="3135629" y="0"/>
                  </a:moveTo>
                  <a:lnTo>
                    <a:pt x="0" y="0"/>
                  </a:lnTo>
                  <a:lnTo>
                    <a:pt x="0" y="698627"/>
                  </a:lnTo>
                  <a:lnTo>
                    <a:pt x="3135629" y="698627"/>
                  </a:lnTo>
                  <a:lnTo>
                    <a:pt x="3135629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830564" y="4310507"/>
              <a:ext cx="3135630" cy="699135"/>
            </a:xfrm>
            <a:custGeom>
              <a:avLst/>
              <a:gdLst/>
              <a:ahLst/>
              <a:cxnLst/>
              <a:rect l="l" t="t" r="r" b="b"/>
              <a:pathLst>
                <a:path w="3135629" h="699135">
                  <a:moveTo>
                    <a:pt x="0" y="698627"/>
                  </a:moveTo>
                  <a:lnTo>
                    <a:pt x="3135629" y="698627"/>
                  </a:lnTo>
                  <a:lnTo>
                    <a:pt x="3135629" y="0"/>
                  </a:lnTo>
                  <a:lnTo>
                    <a:pt x="0" y="0"/>
                  </a:lnTo>
                  <a:lnTo>
                    <a:pt x="0" y="698627"/>
                  </a:lnTo>
                  <a:close/>
                </a:path>
              </a:pathLst>
            </a:custGeom>
            <a:ln w="28575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8844851" y="4480686"/>
            <a:ext cx="31070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4615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FFFF"/>
                </a:solidFill>
                <a:latin typeface="Source Sans 3"/>
                <a:cs typeface="Source Sans 3"/>
              </a:rPr>
              <a:t>Enhanced</a:t>
            </a:r>
            <a:r>
              <a:rPr dirty="0" sz="2000" spc="-40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2000" b="1">
                <a:solidFill>
                  <a:srgbClr val="FFFFFF"/>
                </a:solidFill>
                <a:latin typeface="Source Sans 3"/>
                <a:cs typeface="Source Sans 3"/>
              </a:rPr>
              <a:t>Oil</a:t>
            </a:r>
            <a:r>
              <a:rPr dirty="0" sz="2000" spc="-10" b="1">
                <a:solidFill>
                  <a:srgbClr val="FFFFFF"/>
                </a:solidFill>
                <a:latin typeface="Source Sans 3"/>
                <a:cs typeface="Source Sans 3"/>
              </a:rPr>
              <a:t> Recovery</a:t>
            </a:r>
            <a:endParaRPr sz="2000">
              <a:latin typeface="Source Sans 3"/>
              <a:cs typeface="Source Sans 3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66522" y="6188151"/>
            <a:ext cx="11758930" cy="45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ource Sans 3"/>
                <a:cs typeface="Source Sans 3"/>
              </a:rPr>
              <a:t>(*)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Oxy-</a:t>
            </a:r>
            <a:r>
              <a:rPr dirty="0" sz="1400">
                <a:latin typeface="Source Sans 3"/>
                <a:cs typeface="Source Sans 3"/>
              </a:rPr>
              <a:t>fuel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combustion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technologies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are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currently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at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laboratory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pilot scale,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with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limited</a:t>
            </a:r>
            <a:r>
              <a:rPr dirty="0" sz="1400" spc="-10">
                <a:latin typeface="Source Sans 3"/>
                <a:cs typeface="Source Sans 3"/>
              </a:rPr>
              <a:t> commercial</a:t>
            </a:r>
            <a:r>
              <a:rPr dirty="0" sz="1400">
                <a:latin typeface="Source Sans 3"/>
                <a:cs typeface="Source Sans 3"/>
              </a:rPr>
              <a:t> deployment.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As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such,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they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were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not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assessed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further</a:t>
            </a:r>
            <a:r>
              <a:rPr dirty="0" sz="1400" spc="-25">
                <a:latin typeface="Source Sans 3"/>
                <a:cs typeface="Source Sans 3"/>
              </a:rPr>
              <a:t> in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Source Sans 3"/>
                <a:cs typeface="Source Sans 3"/>
              </a:rPr>
              <a:t>this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study.</a:t>
            </a:r>
            <a:endParaRPr sz="1400">
              <a:latin typeface="Source Sans 3"/>
              <a:cs typeface="Source Sans 3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8333740" y="1165225"/>
            <a:ext cx="1514475" cy="887094"/>
            <a:chOff x="8333740" y="1165225"/>
            <a:chExt cx="1514475" cy="887094"/>
          </a:xfrm>
        </p:grpSpPr>
        <p:sp>
          <p:nvSpPr>
            <p:cNvPr id="41" name="object 41"/>
            <p:cNvSpPr/>
            <p:nvPr/>
          </p:nvSpPr>
          <p:spPr>
            <a:xfrm>
              <a:off x="8346440" y="1177925"/>
              <a:ext cx="1489075" cy="861694"/>
            </a:xfrm>
            <a:custGeom>
              <a:avLst/>
              <a:gdLst/>
              <a:ahLst/>
              <a:cxnLst/>
              <a:rect l="l" t="t" r="r" b="b"/>
              <a:pathLst>
                <a:path w="1489075" h="861694">
                  <a:moveTo>
                    <a:pt x="1345057" y="0"/>
                  </a:moveTo>
                  <a:lnTo>
                    <a:pt x="143510" y="0"/>
                  </a:lnTo>
                  <a:lnTo>
                    <a:pt x="98153" y="7317"/>
                  </a:lnTo>
                  <a:lnTo>
                    <a:pt x="58759" y="27692"/>
                  </a:lnTo>
                  <a:lnTo>
                    <a:pt x="27692" y="58759"/>
                  </a:lnTo>
                  <a:lnTo>
                    <a:pt x="7317" y="98153"/>
                  </a:lnTo>
                  <a:lnTo>
                    <a:pt x="0" y="143510"/>
                  </a:lnTo>
                  <a:lnTo>
                    <a:pt x="0" y="717677"/>
                  </a:lnTo>
                  <a:lnTo>
                    <a:pt x="7317" y="763033"/>
                  </a:lnTo>
                  <a:lnTo>
                    <a:pt x="27692" y="802427"/>
                  </a:lnTo>
                  <a:lnTo>
                    <a:pt x="58759" y="833494"/>
                  </a:lnTo>
                  <a:lnTo>
                    <a:pt x="98153" y="853869"/>
                  </a:lnTo>
                  <a:lnTo>
                    <a:pt x="143510" y="861187"/>
                  </a:lnTo>
                  <a:lnTo>
                    <a:pt x="1345057" y="861187"/>
                  </a:lnTo>
                  <a:lnTo>
                    <a:pt x="1390413" y="853869"/>
                  </a:lnTo>
                  <a:lnTo>
                    <a:pt x="1429807" y="833494"/>
                  </a:lnTo>
                  <a:lnTo>
                    <a:pt x="1460874" y="802427"/>
                  </a:lnTo>
                  <a:lnTo>
                    <a:pt x="1481249" y="763033"/>
                  </a:lnTo>
                  <a:lnTo>
                    <a:pt x="1488567" y="717677"/>
                  </a:lnTo>
                  <a:lnTo>
                    <a:pt x="1488567" y="143510"/>
                  </a:lnTo>
                  <a:lnTo>
                    <a:pt x="1481249" y="98153"/>
                  </a:lnTo>
                  <a:lnTo>
                    <a:pt x="1460874" y="58759"/>
                  </a:lnTo>
                  <a:lnTo>
                    <a:pt x="1429807" y="27692"/>
                  </a:lnTo>
                  <a:lnTo>
                    <a:pt x="1390413" y="7317"/>
                  </a:lnTo>
                  <a:lnTo>
                    <a:pt x="1345057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8346440" y="1177925"/>
              <a:ext cx="1489075" cy="861694"/>
            </a:xfrm>
            <a:custGeom>
              <a:avLst/>
              <a:gdLst/>
              <a:ahLst/>
              <a:cxnLst/>
              <a:rect l="l" t="t" r="r" b="b"/>
              <a:pathLst>
                <a:path w="1489075" h="861694">
                  <a:moveTo>
                    <a:pt x="0" y="143510"/>
                  </a:moveTo>
                  <a:lnTo>
                    <a:pt x="7317" y="98153"/>
                  </a:lnTo>
                  <a:lnTo>
                    <a:pt x="27692" y="58759"/>
                  </a:lnTo>
                  <a:lnTo>
                    <a:pt x="58759" y="27692"/>
                  </a:lnTo>
                  <a:lnTo>
                    <a:pt x="98153" y="7317"/>
                  </a:lnTo>
                  <a:lnTo>
                    <a:pt x="143510" y="0"/>
                  </a:lnTo>
                  <a:lnTo>
                    <a:pt x="1345057" y="0"/>
                  </a:lnTo>
                  <a:lnTo>
                    <a:pt x="1390413" y="7317"/>
                  </a:lnTo>
                  <a:lnTo>
                    <a:pt x="1429807" y="27692"/>
                  </a:lnTo>
                  <a:lnTo>
                    <a:pt x="1460874" y="58759"/>
                  </a:lnTo>
                  <a:lnTo>
                    <a:pt x="1481249" y="98153"/>
                  </a:lnTo>
                  <a:lnTo>
                    <a:pt x="1488567" y="143510"/>
                  </a:lnTo>
                  <a:lnTo>
                    <a:pt x="1488567" y="717677"/>
                  </a:lnTo>
                  <a:lnTo>
                    <a:pt x="1481249" y="763033"/>
                  </a:lnTo>
                  <a:lnTo>
                    <a:pt x="1460874" y="802427"/>
                  </a:lnTo>
                  <a:lnTo>
                    <a:pt x="1429807" y="833494"/>
                  </a:lnTo>
                  <a:lnTo>
                    <a:pt x="1390413" y="853869"/>
                  </a:lnTo>
                  <a:lnTo>
                    <a:pt x="1345057" y="861187"/>
                  </a:lnTo>
                  <a:lnTo>
                    <a:pt x="143510" y="861187"/>
                  </a:lnTo>
                  <a:lnTo>
                    <a:pt x="98153" y="853869"/>
                  </a:lnTo>
                  <a:lnTo>
                    <a:pt x="58759" y="833494"/>
                  </a:lnTo>
                  <a:lnTo>
                    <a:pt x="27692" y="802427"/>
                  </a:lnTo>
                  <a:lnTo>
                    <a:pt x="7317" y="763033"/>
                  </a:lnTo>
                  <a:lnTo>
                    <a:pt x="0" y="717677"/>
                  </a:lnTo>
                  <a:lnTo>
                    <a:pt x="0" y="143510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8388731" y="1176604"/>
            <a:ext cx="1406525" cy="11074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FFFFFF"/>
                </a:solidFill>
                <a:latin typeface="Source Sans 3"/>
                <a:cs typeface="Source Sans 3"/>
              </a:rPr>
              <a:t>Removal</a:t>
            </a:r>
            <a:endParaRPr sz="2000">
              <a:latin typeface="Source Sans 3"/>
              <a:cs typeface="Source Sans 3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dirty="0" sz="1100" spc="-20">
                <a:solidFill>
                  <a:srgbClr val="FFFFFF"/>
                </a:solidFill>
                <a:latin typeface="Source Sans 3"/>
                <a:cs typeface="Source Sans 3"/>
              </a:rPr>
              <a:t>(CO</a:t>
            </a:r>
            <a:r>
              <a:rPr dirty="0" baseline="-19841" sz="1050" spc="-30">
                <a:solidFill>
                  <a:srgbClr val="FFFFFF"/>
                </a:solidFill>
                <a:latin typeface="Source Sans 3"/>
                <a:cs typeface="Source Sans 3"/>
              </a:rPr>
              <a:t>2</a:t>
            </a:r>
            <a:endParaRPr baseline="-19841" sz="1050">
              <a:latin typeface="Source Sans 3"/>
              <a:cs typeface="Source Sans 3"/>
            </a:endParaRPr>
          </a:p>
          <a:p>
            <a:pPr algn="ctr" marL="38100" marR="30480">
              <a:lnSpc>
                <a:spcPct val="100000"/>
              </a:lnSpc>
            </a:pP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offloading/discharging equipment)</a:t>
            </a:r>
            <a:endParaRPr sz="1100">
              <a:latin typeface="Source Sans 3"/>
              <a:cs typeface="Source Sans 3"/>
            </a:endParaRPr>
          </a:p>
          <a:p>
            <a:pPr marL="416559">
              <a:lnSpc>
                <a:spcPct val="100000"/>
              </a:lnSpc>
              <a:spcBef>
                <a:spcPts val="780"/>
              </a:spcBef>
            </a:pPr>
            <a:r>
              <a:rPr dirty="0" sz="1100">
                <a:solidFill>
                  <a:srgbClr val="037E76"/>
                </a:solidFill>
                <a:latin typeface="Source Sans 3"/>
                <a:cs typeface="Source Sans 3"/>
              </a:rPr>
              <a:t>Step</a:t>
            </a:r>
            <a:r>
              <a:rPr dirty="0" sz="1100" spc="-20">
                <a:solidFill>
                  <a:srgbClr val="037E76"/>
                </a:solidFill>
                <a:latin typeface="Source Sans 3"/>
                <a:cs typeface="Source Sans 3"/>
              </a:rPr>
              <a:t> </a:t>
            </a:r>
            <a:r>
              <a:rPr dirty="0" sz="1100" spc="-50">
                <a:solidFill>
                  <a:srgbClr val="037E76"/>
                </a:solidFill>
                <a:latin typeface="Source Sans 3"/>
                <a:cs typeface="Source Sans 3"/>
              </a:rPr>
              <a:t>4</a:t>
            </a:r>
            <a:endParaRPr sz="1100">
              <a:latin typeface="Source Sans 3"/>
              <a:cs typeface="Source Sans 3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2019173" y="1194308"/>
            <a:ext cx="1514475" cy="887094"/>
            <a:chOff x="2019173" y="1194308"/>
            <a:chExt cx="1514475" cy="887094"/>
          </a:xfrm>
        </p:grpSpPr>
        <p:sp>
          <p:nvSpPr>
            <p:cNvPr id="45" name="object 45"/>
            <p:cNvSpPr/>
            <p:nvPr/>
          </p:nvSpPr>
          <p:spPr>
            <a:xfrm>
              <a:off x="2031873" y="1207008"/>
              <a:ext cx="1489075" cy="861694"/>
            </a:xfrm>
            <a:custGeom>
              <a:avLst/>
              <a:gdLst/>
              <a:ahLst/>
              <a:cxnLst/>
              <a:rect l="l" t="t" r="r" b="b"/>
              <a:pathLst>
                <a:path w="1489075" h="861694">
                  <a:moveTo>
                    <a:pt x="1345057" y="0"/>
                  </a:moveTo>
                  <a:lnTo>
                    <a:pt x="143510" y="0"/>
                  </a:lnTo>
                  <a:lnTo>
                    <a:pt x="98153" y="7318"/>
                  </a:lnTo>
                  <a:lnTo>
                    <a:pt x="58759" y="27700"/>
                  </a:lnTo>
                  <a:lnTo>
                    <a:pt x="27692" y="58786"/>
                  </a:lnTo>
                  <a:lnTo>
                    <a:pt x="7317" y="98218"/>
                  </a:lnTo>
                  <a:lnTo>
                    <a:pt x="0" y="143637"/>
                  </a:lnTo>
                  <a:lnTo>
                    <a:pt x="0" y="717677"/>
                  </a:lnTo>
                  <a:lnTo>
                    <a:pt x="7317" y="763095"/>
                  </a:lnTo>
                  <a:lnTo>
                    <a:pt x="27692" y="802527"/>
                  </a:lnTo>
                  <a:lnTo>
                    <a:pt x="58759" y="833613"/>
                  </a:lnTo>
                  <a:lnTo>
                    <a:pt x="98153" y="853995"/>
                  </a:lnTo>
                  <a:lnTo>
                    <a:pt x="143510" y="861313"/>
                  </a:lnTo>
                  <a:lnTo>
                    <a:pt x="1345057" y="861313"/>
                  </a:lnTo>
                  <a:lnTo>
                    <a:pt x="1390413" y="853995"/>
                  </a:lnTo>
                  <a:lnTo>
                    <a:pt x="1429807" y="833613"/>
                  </a:lnTo>
                  <a:lnTo>
                    <a:pt x="1460874" y="802527"/>
                  </a:lnTo>
                  <a:lnTo>
                    <a:pt x="1481249" y="763095"/>
                  </a:lnTo>
                  <a:lnTo>
                    <a:pt x="1488567" y="717677"/>
                  </a:lnTo>
                  <a:lnTo>
                    <a:pt x="1488567" y="143637"/>
                  </a:lnTo>
                  <a:lnTo>
                    <a:pt x="1481249" y="98218"/>
                  </a:lnTo>
                  <a:lnTo>
                    <a:pt x="1460874" y="58786"/>
                  </a:lnTo>
                  <a:lnTo>
                    <a:pt x="1429807" y="27700"/>
                  </a:lnTo>
                  <a:lnTo>
                    <a:pt x="1390413" y="7318"/>
                  </a:lnTo>
                  <a:lnTo>
                    <a:pt x="1345057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031873" y="1207008"/>
              <a:ext cx="1489075" cy="861694"/>
            </a:xfrm>
            <a:custGeom>
              <a:avLst/>
              <a:gdLst/>
              <a:ahLst/>
              <a:cxnLst/>
              <a:rect l="l" t="t" r="r" b="b"/>
              <a:pathLst>
                <a:path w="1489075" h="861694">
                  <a:moveTo>
                    <a:pt x="0" y="143637"/>
                  </a:moveTo>
                  <a:lnTo>
                    <a:pt x="7317" y="98218"/>
                  </a:lnTo>
                  <a:lnTo>
                    <a:pt x="27692" y="58786"/>
                  </a:lnTo>
                  <a:lnTo>
                    <a:pt x="58759" y="27700"/>
                  </a:lnTo>
                  <a:lnTo>
                    <a:pt x="98153" y="7318"/>
                  </a:lnTo>
                  <a:lnTo>
                    <a:pt x="143510" y="0"/>
                  </a:lnTo>
                  <a:lnTo>
                    <a:pt x="1345057" y="0"/>
                  </a:lnTo>
                  <a:lnTo>
                    <a:pt x="1390413" y="7318"/>
                  </a:lnTo>
                  <a:lnTo>
                    <a:pt x="1429807" y="27700"/>
                  </a:lnTo>
                  <a:lnTo>
                    <a:pt x="1460874" y="58786"/>
                  </a:lnTo>
                  <a:lnTo>
                    <a:pt x="1481249" y="98218"/>
                  </a:lnTo>
                  <a:lnTo>
                    <a:pt x="1488567" y="143637"/>
                  </a:lnTo>
                  <a:lnTo>
                    <a:pt x="1488567" y="717677"/>
                  </a:lnTo>
                  <a:lnTo>
                    <a:pt x="1481249" y="763095"/>
                  </a:lnTo>
                  <a:lnTo>
                    <a:pt x="1460874" y="802527"/>
                  </a:lnTo>
                  <a:lnTo>
                    <a:pt x="1429807" y="833613"/>
                  </a:lnTo>
                  <a:lnTo>
                    <a:pt x="1390413" y="853995"/>
                  </a:lnTo>
                  <a:lnTo>
                    <a:pt x="1345057" y="861313"/>
                  </a:lnTo>
                  <a:lnTo>
                    <a:pt x="143510" y="861313"/>
                  </a:lnTo>
                  <a:lnTo>
                    <a:pt x="98153" y="853995"/>
                  </a:lnTo>
                  <a:lnTo>
                    <a:pt x="58759" y="833613"/>
                  </a:lnTo>
                  <a:lnTo>
                    <a:pt x="27692" y="802527"/>
                  </a:lnTo>
                  <a:lnTo>
                    <a:pt x="7317" y="763095"/>
                  </a:lnTo>
                  <a:lnTo>
                    <a:pt x="0" y="717677"/>
                  </a:lnTo>
                  <a:lnTo>
                    <a:pt x="0" y="143637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2068195" y="1236356"/>
            <a:ext cx="1417320" cy="76517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dirty="0" sz="2000" spc="-10">
                <a:solidFill>
                  <a:srgbClr val="FFFFFF"/>
                </a:solidFill>
                <a:latin typeface="Source Sans 3"/>
                <a:cs typeface="Source Sans 3"/>
              </a:rPr>
              <a:t>Capture</a:t>
            </a:r>
            <a:endParaRPr sz="2000">
              <a:latin typeface="Source Sans 3"/>
              <a:cs typeface="Source Sans 3"/>
            </a:endParaRPr>
          </a:p>
          <a:p>
            <a:pPr algn="ctr" marL="12700" marR="5080">
              <a:lnSpc>
                <a:spcPct val="100000"/>
              </a:lnSpc>
              <a:spcBef>
                <a:spcPts val="55"/>
              </a:spcBef>
            </a:pPr>
            <a:r>
              <a:rPr dirty="0" sz="900" spc="-10">
                <a:solidFill>
                  <a:srgbClr val="FFFFFF"/>
                </a:solidFill>
                <a:latin typeface="Source Sans 3"/>
                <a:cs typeface="Source Sans 3"/>
              </a:rPr>
              <a:t>(pre-</a:t>
            </a:r>
            <a:r>
              <a:rPr dirty="0" sz="900">
                <a:solidFill>
                  <a:srgbClr val="FFFFFF"/>
                </a:solidFill>
                <a:latin typeface="Source Sans 3"/>
                <a:cs typeface="Source Sans 3"/>
              </a:rPr>
              <a:t>combustion</a:t>
            </a:r>
            <a:r>
              <a:rPr dirty="0" sz="900" spc="-5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900">
                <a:solidFill>
                  <a:srgbClr val="FFFFFF"/>
                </a:solidFill>
                <a:latin typeface="Source Sans 3"/>
                <a:cs typeface="Source Sans 3"/>
              </a:rPr>
              <a:t>from</a:t>
            </a:r>
            <a:r>
              <a:rPr dirty="0" sz="900" spc="-25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900">
                <a:solidFill>
                  <a:srgbClr val="FFFFFF"/>
                </a:solidFill>
                <a:latin typeface="Source Sans 3"/>
                <a:cs typeface="Source Sans 3"/>
              </a:rPr>
              <a:t>fuel</a:t>
            </a:r>
            <a:r>
              <a:rPr dirty="0" sz="900" spc="-1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900" spc="-25" b="1">
                <a:solidFill>
                  <a:srgbClr val="FFFFFF"/>
                </a:solidFill>
                <a:latin typeface="Source Sans 3"/>
                <a:cs typeface="Source Sans 3"/>
              </a:rPr>
              <a:t>or</a:t>
            </a:r>
            <a:r>
              <a:rPr dirty="0" sz="900" spc="500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Source Sans 3"/>
                <a:cs typeface="Source Sans 3"/>
              </a:rPr>
              <a:t>post-combustion</a:t>
            </a:r>
            <a:r>
              <a:rPr dirty="0" sz="900" spc="75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900" spc="-20">
                <a:solidFill>
                  <a:srgbClr val="FFFFFF"/>
                </a:solidFill>
                <a:latin typeface="Source Sans 3"/>
                <a:cs typeface="Source Sans 3"/>
              </a:rPr>
              <a:t>from</a:t>
            </a:r>
            <a:r>
              <a:rPr dirty="0" sz="900" spc="50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900">
                <a:solidFill>
                  <a:srgbClr val="FFFFFF"/>
                </a:solidFill>
                <a:latin typeface="Source Sans 3"/>
                <a:cs typeface="Source Sans 3"/>
              </a:rPr>
              <a:t>exhaust</a:t>
            </a:r>
            <a:r>
              <a:rPr dirty="0" sz="900" spc="-45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Source Sans 3"/>
                <a:cs typeface="Source Sans 3"/>
              </a:rPr>
              <a:t>gases)</a:t>
            </a:r>
            <a:endParaRPr sz="900">
              <a:latin typeface="Source Sans 3"/>
              <a:cs typeface="Source Sans 3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653663" y="1494408"/>
            <a:ext cx="340360" cy="223520"/>
          </a:xfrm>
          <a:custGeom>
            <a:avLst/>
            <a:gdLst/>
            <a:ahLst/>
            <a:cxnLst/>
            <a:rect l="l" t="t" r="r" b="b"/>
            <a:pathLst>
              <a:path w="340360" h="223519">
                <a:moveTo>
                  <a:pt x="228600" y="0"/>
                </a:moveTo>
                <a:lnTo>
                  <a:pt x="228600" y="55752"/>
                </a:lnTo>
                <a:lnTo>
                  <a:pt x="0" y="55752"/>
                </a:lnTo>
                <a:lnTo>
                  <a:pt x="0" y="167385"/>
                </a:lnTo>
                <a:lnTo>
                  <a:pt x="228600" y="167385"/>
                </a:lnTo>
                <a:lnTo>
                  <a:pt x="228600" y="223265"/>
                </a:lnTo>
                <a:lnTo>
                  <a:pt x="340233" y="111632"/>
                </a:lnTo>
                <a:lnTo>
                  <a:pt x="228600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9" name="object 49"/>
          <p:cNvGrpSpPr/>
          <p:nvPr/>
        </p:nvGrpSpPr>
        <p:grpSpPr>
          <a:xfrm>
            <a:off x="4042790" y="1169542"/>
            <a:ext cx="1513840" cy="887094"/>
            <a:chOff x="4042790" y="1169542"/>
            <a:chExt cx="1513840" cy="887094"/>
          </a:xfrm>
        </p:grpSpPr>
        <p:sp>
          <p:nvSpPr>
            <p:cNvPr id="50" name="object 50"/>
            <p:cNvSpPr/>
            <p:nvPr/>
          </p:nvSpPr>
          <p:spPr>
            <a:xfrm>
              <a:off x="4055490" y="1182242"/>
              <a:ext cx="1488440" cy="861694"/>
            </a:xfrm>
            <a:custGeom>
              <a:avLst/>
              <a:gdLst/>
              <a:ahLst/>
              <a:cxnLst/>
              <a:rect l="l" t="t" r="r" b="b"/>
              <a:pathLst>
                <a:path w="1488439" h="861694">
                  <a:moveTo>
                    <a:pt x="1344930" y="0"/>
                  </a:moveTo>
                  <a:lnTo>
                    <a:pt x="143510" y="0"/>
                  </a:lnTo>
                  <a:lnTo>
                    <a:pt x="98153" y="7317"/>
                  </a:lnTo>
                  <a:lnTo>
                    <a:pt x="58759" y="27692"/>
                  </a:lnTo>
                  <a:lnTo>
                    <a:pt x="27692" y="58759"/>
                  </a:lnTo>
                  <a:lnTo>
                    <a:pt x="7317" y="98153"/>
                  </a:lnTo>
                  <a:lnTo>
                    <a:pt x="0" y="143510"/>
                  </a:lnTo>
                  <a:lnTo>
                    <a:pt x="0" y="717677"/>
                  </a:lnTo>
                  <a:lnTo>
                    <a:pt x="7317" y="763033"/>
                  </a:lnTo>
                  <a:lnTo>
                    <a:pt x="27692" y="802427"/>
                  </a:lnTo>
                  <a:lnTo>
                    <a:pt x="58759" y="833494"/>
                  </a:lnTo>
                  <a:lnTo>
                    <a:pt x="98153" y="853869"/>
                  </a:lnTo>
                  <a:lnTo>
                    <a:pt x="143510" y="861187"/>
                  </a:lnTo>
                  <a:lnTo>
                    <a:pt x="1344930" y="861187"/>
                  </a:lnTo>
                  <a:lnTo>
                    <a:pt x="1390286" y="853869"/>
                  </a:lnTo>
                  <a:lnTo>
                    <a:pt x="1429680" y="833494"/>
                  </a:lnTo>
                  <a:lnTo>
                    <a:pt x="1460747" y="802427"/>
                  </a:lnTo>
                  <a:lnTo>
                    <a:pt x="1481122" y="763033"/>
                  </a:lnTo>
                  <a:lnTo>
                    <a:pt x="1488440" y="717677"/>
                  </a:lnTo>
                  <a:lnTo>
                    <a:pt x="1488440" y="143510"/>
                  </a:lnTo>
                  <a:lnTo>
                    <a:pt x="1481122" y="98153"/>
                  </a:lnTo>
                  <a:lnTo>
                    <a:pt x="1460747" y="58759"/>
                  </a:lnTo>
                  <a:lnTo>
                    <a:pt x="1429680" y="27692"/>
                  </a:lnTo>
                  <a:lnTo>
                    <a:pt x="1390286" y="7317"/>
                  </a:lnTo>
                  <a:lnTo>
                    <a:pt x="1344930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4055490" y="1182242"/>
              <a:ext cx="1488440" cy="861694"/>
            </a:xfrm>
            <a:custGeom>
              <a:avLst/>
              <a:gdLst/>
              <a:ahLst/>
              <a:cxnLst/>
              <a:rect l="l" t="t" r="r" b="b"/>
              <a:pathLst>
                <a:path w="1488439" h="861694">
                  <a:moveTo>
                    <a:pt x="0" y="143510"/>
                  </a:moveTo>
                  <a:lnTo>
                    <a:pt x="7317" y="98153"/>
                  </a:lnTo>
                  <a:lnTo>
                    <a:pt x="27692" y="58759"/>
                  </a:lnTo>
                  <a:lnTo>
                    <a:pt x="58759" y="27692"/>
                  </a:lnTo>
                  <a:lnTo>
                    <a:pt x="98153" y="7317"/>
                  </a:lnTo>
                  <a:lnTo>
                    <a:pt x="143510" y="0"/>
                  </a:lnTo>
                  <a:lnTo>
                    <a:pt x="1344930" y="0"/>
                  </a:lnTo>
                  <a:lnTo>
                    <a:pt x="1390286" y="7317"/>
                  </a:lnTo>
                  <a:lnTo>
                    <a:pt x="1429680" y="27692"/>
                  </a:lnTo>
                  <a:lnTo>
                    <a:pt x="1460747" y="58759"/>
                  </a:lnTo>
                  <a:lnTo>
                    <a:pt x="1481122" y="98153"/>
                  </a:lnTo>
                  <a:lnTo>
                    <a:pt x="1488440" y="143510"/>
                  </a:lnTo>
                  <a:lnTo>
                    <a:pt x="1488440" y="717677"/>
                  </a:lnTo>
                  <a:lnTo>
                    <a:pt x="1481122" y="763033"/>
                  </a:lnTo>
                  <a:lnTo>
                    <a:pt x="1460747" y="802427"/>
                  </a:lnTo>
                  <a:lnTo>
                    <a:pt x="1429680" y="833494"/>
                  </a:lnTo>
                  <a:lnTo>
                    <a:pt x="1390286" y="853869"/>
                  </a:lnTo>
                  <a:lnTo>
                    <a:pt x="1344930" y="861187"/>
                  </a:lnTo>
                  <a:lnTo>
                    <a:pt x="143510" y="861187"/>
                  </a:lnTo>
                  <a:lnTo>
                    <a:pt x="98153" y="853869"/>
                  </a:lnTo>
                  <a:lnTo>
                    <a:pt x="58759" y="833494"/>
                  </a:lnTo>
                  <a:lnTo>
                    <a:pt x="27692" y="802427"/>
                  </a:lnTo>
                  <a:lnTo>
                    <a:pt x="7317" y="763033"/>
                  </a:lnTo>
                  <a:lnTo>
                    <a:pt x="0" y="717677"/>
                  </a:lnTo>
                  <a:lnTo>
                    <a:pt x="0" y="143510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4211446" y="1265301"/>
            <a:ext cx="1177290" cy="6724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FFFFFF"/>
                </a:solidFill>
                <a:latin typeface="Source Sans 3"/>
                <a:cs typeface="Source Sans 3"/>
              </a:rPr>
              <a:t>Packaging</a:t>
            </a:r>
            <a:endParaRPr sz="2000">
              <a:latin typeface="Source Sans 3"/>
              <a:cs typeface="Source Sans 3"/>
            </a:endParaRPr>
          </a:p>
          <a:p>
            <a:pPr algn="ctr" marL="124460" marR="117475">
              <a:lnSpc>
                <a:spcPct val="100000"/>
              </a:lnSpc>
              <a:spcBef>
                <a:spcPts val="45"/>
              </a:spcBef>
            </a:pPr>
            <a:r>
              <a:rPr dirty="0" sz="1100">
                <a:solidFill>
                  <a:srgbClr val="FFFFFF"/>
                </a:solidFill>
                <a:latin typeface="Source Sans 3"/>
                <a:cs typeface="Source Sans 3"/>
              </a:rPr>
              <a:t>(CO</a:t>
            </a:r>
            <a:r>
              <a:rPr dirty="0" baseline="-19841" sz="1050">
                <a:solidFill>
                  <a:srgbClr val="FFFFFF"/>
                </a:solidFill>
                <a:latin typeface="Source Sans 3"/>
                <a:cs typeface="Source Sans 3"/>
              </a:rPr>
              <a:t>2</a:t>
            </a:r>
            <a:r>
              <a:rPr dirty="0" baseline="-19841" sz="1050" spc="127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processing equipment)</a:t>
            </a:r>
            <a:endParaRPr sz="1100">
              <a:latin typeface="Source Sans 3"/>
              <a:cs typeface="Source Sans 3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6130163" y="1175003"/>
            <a:ext cx="1514475" cy="887094"/>
            <a:chOff x="6130163" y="1175003"/>
            <a:chExt cx="1514475" cy="887094"/>
          </a:xfrm>
        </p:grpSpPr>
        <p:sp>
          <p:nvSpPr>
            <p:cNvPr id="54" name="object 54"/>
            <p:cNvSpPr/>
            <p:nvPr/>
          </p:nvSpPr>
          <p:spPr>
            <a:xfrm>
              <a:off x="6142863" y="1187703"/>
              <a:ext cx="1489075" cy="861694"/>
            </a:xfrm>
            <a:custGeom>
              <a:avLst/>
              <a:gdLst/>
              <a:ahLst/>
              <a:cxnLst/>
              <a:rect l="l" t="t" r="r" b="b"/>
              <a:pathLst>
                <a:path w="1489075" h="861694">
                  <a:moveTo>
                    <a:pt x="1345057" y="0"/>
                  </a:moveTo>
                  <a:lnTo>
                    <a:pt x="143510" y="0"/>
                  </a:lnTo>
                  <a:lnTo>
                    <a:pt x="98153" y="7317"/>
                  </a:lnTo>
                  <a:lnTo>
                    <a:pt x="58759" y="27692"/>
                  </a:lnTo>
                  <a:lnTo>
                    <a:pt x="27692" y="58759"/>
                  </a:lnTo>
                  <a:lnTo>
                    <a:pt x="7317" y="98153"/>
                  </a:lnTo>
                  <a:lnTo>
                    <a:pt x="0" y="143510"/>
                  </a:lnTo>
                  <a:lnTo>
                    <a:pt x="0" y="717677"/>
                  </a:lnTo>
                  <a:lnTo>
                    <a:pt x="7317" y="763033"/>
                  </a:lnTo>
                  <a:lnTo>
                    <a:pt x="27692" y="802427"/>
                  </a:lnTo>
                  <a:lnTo>
                    <a:pt x="58759" y="833494"/>
                  </a:lnTo>
                  <a:lnTo>
                    <a:pt x="98153" y="853869"/>
                  </a:lnTo>
                  <a:lnTo>
                    <a:pt x="143510" y="861187"/>
                  </a:lnTo>
                  <a:lnTo>
                    <a:pt x="1345057" y="861187"/>
                  </a:lnTo>
                  <a:lnTo>
                    <a:pt x="1390413" y="853869"/>
                  </a:lnTo>
                  <a:lnTo>
                    <a:pt x="1429807" y="833494"/>
                  </a:lnTo>
                  <a:lnTo>
                    <a:pt x="1460874" y="802427"/>
                  </a:lnTo>
                  <a:lnTo>
                    <a:pt x="1481249" y="763033"/>
                  </a:lnTo>
                  <a:lnTo>
                    <a:pt x="1488567" y="717677"/>
                  </a:lnTo>
                  <a:lnTo>
                    <a:pt x="1488567" y="143510"/>
                  </a:lnTo>
                  <a:lnTo>
                    <a:pt x="1481249" y="98153"/>
                  </a:lnTo>
                  <a:lnTo>
                    <a:pt x="1460874" y="58759"/>
                  </a:lnTo>
                  <a:lnTo>
                    <a:pt x="1429807" y="27692"/>
                  </a:lnTo>
                  <a:lnTo>
                    <a:pt x="1390413" y="7317"/>
                  </a:lnTo>
                  <a:lnTo>
                    <a:pt x="1345057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6142863" y="1187703"/>
              <a:ext cx="1489075" cy="861694"/>
            </a:xfrm>
            <a:custGeom>
              <a:avLst/>
              <a:gdLst/>
              <a:ahLst/>
              <a:cxnLst/>
              <a:rect l="l" t="t" r="r" b="b"/>
              <a:pathLst>
                <a:path w="1489075" h="861694">
                  <a:moveTo>
                    <a:pt x="0" y="143510"/>
                  </a:moveTo>
                  <a:lnTo>
                    <a:pt x="7317" y="98153"/>
                  </a:lnTo>
                  <a:lnTo>
                    <a:pt x="27692" y="58759"/>
                  </a:lnTo>
                  <a:lnTo>
                    <a:pt x="58759" y="27692"/>
                  </a:lnTo>
                  <a:lnTo>
                    <a:pt x="98153" y="7317"/>
                  </a:lnTo>
                  <a:lnTo>
                    <a:pt x="143510" y="0"/>
                  </a:lnTo>
                  <a:lnTo>
                    <a:pt x="1345057" y="0"/>
                  </a:lnTo>
                  <a:lnTo>
                    <a:pt x="1390413" y="7317"/>
                  </a:lnTo>
                  <a:lnTo>
                    <a:pt x="1429807" y="27692"/>
                  </a:lnTo>
                  <a:lnTo>
                    <a:pt x="1460874" y="58759"/>
                  </a:lnTo>
                  <a:lnTo>
                    <a:pt x="1481249" y="98153"/>
                  </a:lnTo>
                  <a:lnTo>
                    <a:pt x="1488567" y="143510"/>
                  </a:lnTo>
                  <a:lnTo>
                    <a:pt x="1488567" y="717677"/>
                  </a:lnTo>
                  <a:lnTo>
                    <a:pt x="1481249" y="763033"/>
                  </a:lnTo>
                  <a:lnTo>
                    <a:pt x="1460874" y="802427"/>
                  </a:lnTo>
                  <a:lnTo>
                    <a:pt x="1429807" y="833494"/>
                  </a:lnTo>
                  <a:lnTo>
                    <a:pt x="1390413" y="853869"/>
                  </a:lnTo>
                  <a:lnTo>
                    <a:pt x="1345057" y="861187"/>
                  </a:lnTo>
                  <a:lnTo>
                    <a:pt x="143510" y="861187"/>
                  </a:lnTo>
                  <a:lnTo>
                    <a:pt x="98153" y="853869"/>
                  </a:lnTo>
                  <a:lnTo>
                    <a:pt x="58759" y="833494"/>
                  </a:lnTo>
                  <a:lnTo>
                    <a:pt x="27692" y="802427"/>
                  </a:lnTo>
                  <a:lnTo>
                    <a:pt x="7317" y="763033"/>
                  </a:lnTo>
                  <a:lnTo>
                    <a:pt x="0" y="717677"/>
                  </a:lnTo>
                  <a:lnTo>
                    <a:pt x="0" y="143510"/>
                  </a:lnTo>
                  <a:close/>
                </a:path>
              </a:pathLst>
            </a:custGeom>
            <a:ln w="2540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 txBox="1"/>
          <p:nvPr/>
        </p:nvSpPr>
        <p:spPr>
          <a:xfrm>
            <a:off x="6383782" y="1270762"/>
            <a:ext cx="1007744" cy="6724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FFFFFF"/>
                </a:solidFill>
                <a:latin typeface="Source Sans 3"/>
                <a:cs typeface="Source Sans 3"/>
              </a:rPr>
              <a:t>Storage</a:t>
            </a:r>
            <a:endParaRPr sz="2000">
              <a:latin typeface="Source Sans 3"/>
              <a:cs typeface="Source Sans 3"/>
            </a:endParaRPr>
          </a:p>
          <a:p>
            <a:pPr marL="12700" marR="5080" indent="147320">
              <a:lnSpc>
                <a:spcPct val="100000"/>
              </a:lnSpc>
              <a:spcBef>
                <a:spcPts val="45"/>
              </a:spcBef>
            </a:pPr>
            <a:r>
              <a:rPr dirty="0" sz="1100">
                <a:solidFill>
                  <a:srgbClr val="FFFFFF"/>
                </a:solidFill>
                <a:latin typeface="Source Sans 3"/>
                <a:cs typeface="Source Sans 3"/>
              </a:rPr>
              <a:t>(onboard</a:t>
            </a:r>
            <a:r>
              <a:rPr dirty="0" sz="1100" spc="-4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Source Sans 3"/>
                <a:cs typeface="Source Sans 3"/>
              </a:rPr>
              <a:t>in</a:t>
            </a:r>
            <a:r>
              <a:rPr dirty="0" sz="1100">
                <a:solidFill>
                  <a:srgbClr val="FFFFFF"/>
                </a:solidFill>
                <a:latin typeface="Source Sans 3"/>
                <a:cs typeface="Source Sans 3"/>
              </a:rPr>
              <a:t> dedicated</a:t>
            </a:r>
            <a:r>
              <a:rPr dirty="0" sz="1100" spc="-45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Source Sans 3"/>
                <a:cs typeface="Source Sans 3"/>
              </a:rPr>
              <a:t>tanks)</a:t>
            </a:r>
            <a:endParaRPr sz="1100">
              <a:latin typeface="Source Sans 3"/>
              <a:cs typeface="Source Sans 3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5743575" y="1519300"/>
            <a:ext cx="340360" cy="223520"/>
          </a:xfrm>
          <a:custGeom>
            <a:avLst/>
            <a:gdLst/>
            <a:ahLst/>
            <a:cxnLst/>
            <a:rect l="l" t="t" r="r" b="b"/>
            <a:pathLst>
              <a:path w="340360" h="223519">
                <a:moveTo>
                  <a:pt x="228600" y="0"/>
                </a:moveTo>
                <a:lnTo>
                  <a:pt x="228600" y="55752"/>
                </a:lnTo>
                <a:lnTo>
                  <a:pt x="0" y="55752"/>
                </a:lnTo>
                <a:lnTo>
                  <a:pt x="0" y="167385"/>
                </a:lnTo>
                <a:lnTo>
                  <a:pt x="228600" y="167385"/>
                </a:lnTo>
                <a:lnTo>
                  <a:pt x="228600" y="223265"/>
                </a:lnTo>
                <a:lnTo>
                  <a:pt x="340233" y="111632"/>
                </a:lnTo>
                <a:lnTo>
                  <a:pt x="228600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888096" y="1487042"/>
            <a:ext cx="340360" cy="223520"/>
          </a:xfrm>
          <a:custGeom>
            <a:avLst/>
            <a:gdLst/>
            <a:ahLst/>
            <a:cxnLst/>
            <a:rect l="l" t="t" r="r" b="b"/>
            <a:pathLst>
              <a:path w="340359" h="223519">
                <a:moveTo>
                  <a:pt x="228600" y="0"/>
                </a:moveTo>
                <a:lnTo>
                  <a:pt x="228600" y="55752"/>
                </a:lnTo>
                <a:lnTo>
                  <a:pt x="0" y="55752"/>
                </a:lnTo>
                <a:lnTo>
                  <a:pt x="0" y="167385"/>
                </a:lnTo>
                <a:lnTo>
                  <a:pt x="228600" y="167385"/>
                </a:lnTo>
                <a:lnTo>
                  <a:pt x="228600" y="223265"/>
                </a:lnTo>
                <a:lnTo>
                  <a:pt x="340233" y="111632"/>
                </a:lnTo>
                <a:lnTo>
                  <a:pt x="228600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9" name="object 59" descr="A picture containing logo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099" y="1418363"/>
            <a:ext cx="892277" cy="399256"/>
          </a:xfrm>
          <a:prstGeom prst="rect">
            <a:avLst/>
          </a:prstGeom>
        </p:spPr>
      </p:pic>
      <p:sp>
        <p:nvSpPr>
          <p:cNvPr id="60" name="object 60"/>
          <p:cNvSpPr/>
          <p:nvPr/>
        </p:nvSpPr>
        <p:spPr>
          <a:xfrm>
            <a:off x="1457197" y="1529841"/>
            <a:ext cx="508000" cy="248285"/>
          </a:xfrm>
          <a:custGeom>
            <a:avLst/>
            <a:gdLst/>
            <a:ahLst/>
            <a:cxnLst/>
            <a:rect l="l" t="t" r="r" b="b"/>
            <a:pathLst>
              <a:path w="508000" h="248285">
                <a:moveTo>
                  <a:pt x="446023" y="0"/>
                </a:moveTo>
                <a:lnTo>
                  <a:pt x="446023" y="30987"/>
                </a:lnTo>
                <a:lnTo>
                  <a:pt x="108457" y="30987"/>
                </a:lnTo>
                <a:lnTo>
                  <a:pt x="66276" y="39504"/>
                </a:lnTo>
                <a:lnTo>
                  <a:pt x="31797" y="62737"/>
                </a:lnTo>
                <a:lnTo>
                  <a:pt x="8534" y="97210"/>
                </a:lnTo>
                <a:lnTo>
                  <a:pt x="0" y="139445"/>
                </a:lnTo>
                <a:lnTo>
                  <a:pt x="0" y="247903"/>
                </a:lnTo>
                <a:lnTo>
                  <a:pt x="61976" y="247903"/>
                </a:lnTo>
                <a:lnTo>
                  <a:pt x="61976" y="139445"/>
                </a:lnTo>
                <a:lnTo>
                  <a:pt x="65631" y="121360"/>
                </a:lnTo>
                <a:lnTo>
                  <a:pt x="75596" y="106584"/>
                </a:lnTo>
                <a:lnTo>
                  <a:pt x="90372" y="96619"/>
                </a:lnTo>
                <a:lnTo>
                  <a:pt x="108457" y="92963"/>
                </a:lnTo>
                <a:lnTo>
                  <a:pt x="446023" y="92963"/>
                </a:lnTo>
                <a:lnTo>
                  <a:pt x="446023" y="123951"/>
                </a:lnTo>
                <a:lnTo>
                  <a:pt x="508000" y="61975"/>
                </a:lnTo>
                <a:lnTo>
                  <a:pt x="446023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1" name="object 61" descr="Diagram  Description automatically generated with medium confidenc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44403" y="2741856"/>
            <a:ext cx="698261" cy="551259"/>
          </a:xfrm>
          <a:prstGeom prst="rect">
            <a:avLst/>
          </a:prstGeom>
        </p:spPr>
      </p:pic>
      <p:sp>
        <p:nvSpPr>
          <p:cNvPr id="62" name="object 62"/>
          <p:cNvSpPr txBox="1"/>
          <p:nvPr/>
        </p:nvSpPr>
        <p:spPr>
          <a:xfrm>
            <a:off x="10477627" y="2772537"/>
            <a:ext cx="131191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3195" marR="5080" indent="-15113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solidFill>
                  <a:srgbClr val="FF5A28"/>
                </a:solidFill>
                <a:latin typeface="Source Sans 3"/>
                <a:cs typeface="Source Sans 3"/>
              </a:rPr>
              <a:t>Shore</a:t>
            </a:r>
            <a:r>
              <a:rPr dirty="0" sz="14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400">
                <a:solidFill>
                  <a:srgbClr val="FF5A28"/>
                </a:solidFill>
                <a:latin typeface="Source Sans 3"/>
                <a:cs typeface="Source Sans 3"/>
              </a:rPr>
              <a:t>or</a:t>
            </a:r>
            <a:r>
              <a:rPr dirty="0" sz="14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400" spc="-10">
                <a:solidFill>
                  <a:srgbClr val="FF5A28"/>
                </a:solidFill>
                <a:latin typeface="Source Sans 3"/>
                <a:cs typeface="Source Sans 3"/>
              </a:rPr>
              <a:t>offshore </a:t>
            </a:r>
            <a:r>
              <a:rPr dirty="0" sz="1400">
                <a:solidFill>
                  <a:srgbClr val="FF5A28"/>
                </a:solidFill>
                <a:latin typeface="Source Sans 3"/>
                <a:cs typeface="Source Sans 3"/>
              </a:rPr>
              <a:t>based</a:t>
            </a:r>
            <a:r>
              <a:rPr dirty="0" sz="14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400" spc="-10">
                <a:solidFill>
                  <a:srgbClr val="FF5A28"/>
                </a:solidFill>
                <a:latin typeface="Source Sans 3"/>
                <a:cs typeface="Source Sans 3"/>
              </a:rPr>
              <a:t>facility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591561" y="2151126"/>
            <a:ext cx="39370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037E76"/>
                </a:solidFill>
                <a:latin typeface="Source Sans 3"/>
                <a:cs typeface="Source Sans 3"/>
              </a:rPr>
              <a:t>Step</a:t>
            </a:r>
            <a:r>
              <a:rPr dirty="0" sz="1100" spc="-20">
                <a:solidFill>
                  <a:srgbClr val="037E76"/>
                </a:solidFill>
                <a:latin typeface="Source Sans 3"/>
                <a:cs typeface="Source Sans 3"/>
              </a:rPr>
              <a:t> </a:t>
            </a:r>
            <a:r>
              <a:rPr dirty="0" sz="1100" spc="-50">
                <a:solidFill>
                  <a:srgbClr val="037E76"/>
                </a:solidFill>
                <a:latin typeface="Source Sans 3"/>
                <a:cs typeface="Source Sans 3"/>
              </a:rPr>
              <a:t>1</a:t>
            </a:r>
            <a:endParaRPr sz="1100">
              <a:latin typeface="Source Sans 3"/>
              <a:cs typeface="Source Sans 3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605909" y="2135251"/>
            <a:ext cx="39370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037E76"/>
                </a:solidFill>
                <a:latin typeface="Source Sans 3"/>
                <a:cs typeface="Source Sans 3"/>
              </a:rPr>
              <a:t>Step</a:t>
            </a:r>
            <a:r>
              <a:rPr dirty="0" sz="1100" spc="-20">
                <a:solidFill>
                  <a:srgbClr val="037E76"/>
                </a:solidFill>
                <a:latin typeface="Source Sans 3"/>
                <a:cs typeface="Source Sans 3"/>
              </a:rPr>
              <a:t> </a:t>
            </a:r>
            <a:r>
              <a:rPr dirty="0" sz="1100" spc="-50">
                <a:solidFill>
                  <a:srgbClr val="037E76"/>
                </a:solidFill>
                <a:latin typeface="Source Sans 3"/>
                <a:cs typeface="Source Sans 3"/>
              </a:rPr>
              <a:t>2</a:t>
            </a:r>
            <a:endParaRPr sz="1100">
              <a:latin typeface="Source Sans 3"/>
              <a:cs typeface="Source Sans 3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620382" y="2125218"/>
            <a:ext cx="39370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037E76"/>
                </a:solidFill>
                <a:latin typeface="Source Sans 3"/>
                <a:cs typeface="Source Sans 3"/>
              </a:rPr>
              <a:t>Step</a:t>
            </a:r>
            <a:r>
              <a:rPr dirty="0" sz="1100" spc="-20">
                <a:solidFill>
                  <a:srgbClr val="037E76"/>
                </a:solidFill>
                <a:latin typeface="Source Sans 3"/>
                <a:cs typeface="Source Sans 3"/>
              </a:rPr>
              <a:t> </a:t>
            </a:r>
            <a:r>
              <a:rPr dirty="0" sz="1100" spc="-50">
                <a:solidFill>
                  <a:srgbClr val="037E76"/>
                </a:solidFill>
                <a:latin typeface="Source Sans 3"/>
                <a:cs typeface="Source Sans 3"/>
              </a:rPr>
              <a:t>3</a:t>
            </a:r>
            <a:endParaRPr sz="1100">
              <a:latin typeface="Source Sans 3"/>
              <a:cs typeface="Source Sans 3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5659461" y="2749021"/>
            <a:ext cx="478155" cy="577215"/>
            <a:chOff x="5659461" y="2749021"/>
            <a:chExt cx="478155" cy="577215"/>
          </a:xfrm>
        </p:grpSpPr>
        <p:sp>
          <p:nvSpPr>
            <p:cNvPr id="67" name="object 67"/>
            <p:cNvSpPr/>
            <p:nvPr/>
          </p:nvSpPr>
          <p:spPr>
            <a:xfrm>
              <a:off x="5659461" y="2749021"/>
              <a:ext cx="478155" cy="577215"/>
            </a:xfrm>
            <a:custGeom>
              <a:avLst/>
              <a:gdLst/>
              <a:ahLst/>
              <a:cxnLst/>
              <a:rect l="l" t="t" r="r" b="b"/>
              <a:pathLst>
                <a:path w="478154" h="577214">
                  <a:moveTo>
                    <a:pt x="333829" y="0"/>
                  </a:moveTo>
                  <a:lnTo>
                    <a:pt x="271880" y="0"/>
                  </a:lnTo>
                  <a:lnTo>
                    <a:pt x="227504" y="5481"/>
                  </a:lnTo>
                  <a:lnTo>
                    <a:pt x="200957" y="36833"/>
                  </a:lnTo>
                  <a:lnTo>
                    <a:pt x="198704" y="68272"/>
                  </a:lnTo>
                  <a:lnTo>
                    <a:pt x="198254" y="71088"/>
                  </a:lnTo>
                  <a:lnTo>
                    <a:pt x="166590" y="94530"/>
                  </a:lnTo>
                  <a:lnTo>
                    <a:pt x="49623" y="94530"/>
                  </a:lnTo>
                  <a:lnTo>
                    <a:pt x="36949" y="96645"/>
                  </a:lnTo>
                  <a:lnTo>
                    <a:pt x="6239" y="121351"/>
                  </a:lnTo>
                  <a:lnTo>
                    <a:pt x="310" y="169253"/>
                  </a:lnTo>
                  <a:lnTo>
                    <a:pt x="231" y="171929"/>
                  </a:lnTo>
                  <a:lnTo>
                    <a:pt x="5" y="219534"/>
                  </a:lnTo>
                  <a:lnTo>
                    <a:pt x="0" y="442336"/>
                  </a:lnTo>
                  <a:lnTo>
                    <a:pt x="216" y="496915"/>
                  </a:lnTo>
                  <a:lnTo>
                    <a:pt x="317" y="503758"/>
                  </a:lnTo>
                  <a:lnTo>
                    <a:pt x="731" y="527404"/>
                  </a:lnTo>
                  <a:lnTo>
                    <a:pt x="735" y="527654"/>
                  </a:lnTo>
                  <a:lnTo>
                    <a:pt x="25847" y="569893"/>
                  </a:lnTo>
                  <a:lnTo>
                    <a:pt x="167164" y="576973"/>
                  </a:lnTo>
                  <a:lnTo>
                    <a:pt x="310480" y="576973"/>
                  </a:lnTo>
                  <a:lnTo>
                    <a:pt x="419061" y="576001"/>
                  </a:lnTo>
                  <a:lnTo>
                    <a:pt x="438616" y="575151"/>
                  </a:lnTo>
                  <a:lnTo>
                    <a:pt x="451797" y="569893"/>
                  </a:lnTo>
                  <a:lnTo>
                    <a:pt x="462602" y="561728"/>
                  </a:lnTo>
                  <a:lnTo>
                    <a:pt x="464792" y="558829"/>
                  </a:lnTo>
                  <a:lnTo>
                    <a:pt x="133418" y="558829"/>
                  </a:lnTo>
                  <a:lnTo>
                    <a:pt x="73792" y="558516"/>
                  </a:lnTo>
                  <a:lnTo>
                    <a:pt x="43531" y="557083"/>
                  </a:lnTo>
                  <a:lnTo>
                    <a:pt x="33004" y="554065"/>
                  </a:lnTo>
                  <a:lnTo>
                    <a:pt x="27984" y="548780"/>
                  </a:lnTo>
                  <a:lnTo>
                    <a:pt x="22703" y="543765"/>
                  </a:lnTo>
                  <a:lnTo>
                    <a:pt x="19687" y="533162"/>
                  </a:lnTo>
                  <a:lnTo>
                    <a:pt x="18309" y="503758"/>
                  </a:lnTo>
                  <a:lnTo>
                    <a:pt x="17942" y="442336"/>
                  </a:lnTo>
                  <a:lnTo>
                    <a:pt x="18010" y="219534"/>
                  </a:lnTo>
                  <a:lnTo>
                    <a:pt x="18266" y="171929"/>
                  </a:lnTo>
                  <a:lnTo>
                    <a:pt x="22039" y="128857"/>
                  </a:lnTo>
                  <a:lnTo>
                    <a:pt x="148890" y="112193"/>
                  </a:lnTo>
                  <a:lnTo>
                    <a:pt x="169676" y="111742"/>
                  </a:lnTo>
                  <a:lnTo>
                    <a:pt x="178791" y="110933"/>
                  </a:lnTo>
                  <a:lnTo>
                    <a:pt x="178962" y="110933"/>
                  </a:lnTo>
                  <a:lnTo>
                    <a:pt x="183830" y="109405"/>
                  </a:lnTo>
                  <a:lnTo>
                    <a:pt x="214705" y="77170"/>
                  </a:lnTo>
                  <a:lnTo>
                    <a:pt x="216797" y="65231"/>
                  </a:lnTo>
                  <a:lnTo>
                    <a:pt x="216852" y="64780"/>
                  </a:lnTo>
                  <a:lnTo>
                    <a:pt x="217590" y="50348"/>
                  </a:lnTo>
                  <a:lnTo>
                    <a:pt x="217681" y="48478"/>
                  </a:lnTo>
                  <a:lnTo>
                    <a:pt x="217778" y="46498"/>
                  </a:lnTo>
                  <a:lnTo>
                    <a:pt x="217860" y="44830"/>
                  </a:lnTo>
                  <a:lnTo>
                    <a:pt x="218433" y="40748"/>
                  </a:lnTo>
                  <a:lnTo>
                    <a:pt x="218541" y="39987"/>
                  </a:lnTo>
                  <a:lnTo>
                    <a:pt x="220231" y="37058"/>
                  </a:lnTo>
                  <a:lnTo>
                    <a:pt x="223497" y="30744"/>
                  </a:lnTo>
                  <a:lnTo>
                    <a:pt x="261646" y="18234"/>
                  </a:lnTo>
                  <a:lnTo>
                    <a:pt x="385776" y="18234"/>
                  </a:lnTo>
                  <a:lnTo>
                    <a:pt x="372241" y="6295"/>
                  </a:lnTo>
                  <a:lnTo>
                    <a:pt x="364099" y="2674"/>
                  </a:lnTo>
                  <a:lnTo>
                    <a:pt x="353337" y="755"/>
                  </a:lnTo>
                  <a:lnTo>
                    <a:pt x="333829" y="0"/>
                  </a:lnTo>
                  <a:close/>
                </a:path>
                <a:path w="478154" h="577214">
                  <a:moveTo>
                    <a:pt x="385776" y="18234"/>
                  </a:moveTo>
                  <a:lnTo>
                    <a:pt x="300234" y="18234"/>
                  </a:lnTo>
                  <a:lnTo>
                    <a:pt x="356578" y="18459"/>
                  </a:lnTo>
                  <a:lnTo>
                    <a:pt x="362216" y="21508"/>
                  </a:lnTo>
                  <a:lnTo>
                    <a:pt x="391578" y="48478"/>
                  </a:lnTo>
                  <a:lnTo>
                    <a:pt x="436682" y="93726"/>
                  </a:lnTo>
                  <a:lnTo>
                    <a:pt x="458795" y="128235"/>
                  </a:lnTo>
                  <a:lnTo>
                    <a:pt x="459625" y="219535"/>
                  </a:lnTo>
                  <a:lnTo>
                    <a:pt x="459675" y="442336"/>
                  </a:lnTo>
                  <a:lnTo>
                    <a:pt x="459378" y="496916"/>
                  </a:lnTo>
                  <a:lnTo>
                    <a:pt x="459259" y="503758"/>
                  </a:lnTo>
                  <a:lnTo>
                    <a:pt x="458079" y="531964"/>
                  </a:lnTo>
                  <a:lnTo>
                    <a:pt x="455302" y="543004"/>
                  </a:lnTo>
                  <a:lnTo>
                    <a:pt x="450449" y="548105"/>
                  </a:lnTo>
                  <a:lnTo>
                    <a:pt x="446500" y="552498"/>
                  </a:lnTo>
                  <a:lnTo>
                    <a:pt x="408723" y="558516"/>
                  </a:lnTo>
                  <a:lnTo>
                    <a:pt x="338333" y="558829"/>
                  </a:lnTo>
                  <a:lnTo>
                    <a:pt x="464792" y="558829"/>
                  </a:lnTo>
                  <a:lnTo>
                    <a:pt x="470766" y="550921"/>
                  </a:lnTo>
                  <a:lnTo>
                    <a:pt x="476024" y="537735"/>
                  </a:lnTo>
                  <a:lnTo>
                    <a:pt x="476888" y="527654"/>
                  </a:lnTo>
                  <a:lnTo>
                    <a:pt x="476909" y="527405"/>
                  </a:lnTo>
                  <a:lnTo>
                    <a:pt x="477308" y="503758"/>
                  </a:lnTo>
                  <a:lnTo>
                    <a:pt x="477424" y="496916"/>
                  </a:lnTo>
                  <a:lnTo>
                    <a:pt x="477631" y="442336"/>
                  </a:lnTo>
                  <a:lnTo>
                    <a:pt x="477697" y="219535"/>
                  </a:lnTo>
                  <a:lnTo>
                    <a:pt x="477475" y="171929"/>
                  </a:lnTo>
                  <a:lnTo>
                    <a:pt x="477406" y="157077"/>
                  </a:lnTo>
                  <a:lnTo>
                    <a:pt x="476585" y="128858"/>
                  </a:lnTo>
                  <a:lnTo>
                    <a:pt x="476478" y="125147"/>
                  </a:lnTo>
                  <a:lnTo>
                    <a:pt x="474711" y="113122"/>
                  </a:lnTo>
                  <a:lnTo>
                    <a:pt x="474628" y="112559"/>
                  </a:lnTo>
                  <a:lnTo>
                    <a:pt x="474574" y="112193"/>
                  </a:lnTo>
                  <a:lnTo>
                    <a:pt x="423205" y="54383"/>
                  </a:lnTo>
                  <a:lnTo>
                    <a:pt x="390627" y="22521"/>
                  </a:lnTo>
                  <a:lnTo>
                    <a:pt x="385776" y="18234"/>
                  </a:lnTo>
                  <a:close/>
                </a:path>
                <a:path w="478154" h="577214">
                  <a:moveTo>
                    <a:pt x="110764" y="0"/>
                  </a:moveTo>
                  <a:lnTo>
                    <a:pt x="105967" y="0"/>
                  </a:lnTo>
                  <a:lnTo>
                    <a:pt x="91913" y="191"/>
                  </a:lnTo>
                  <a:lnTo>
                    <a:pt x="94577" y="191"/>
                  </a:lnTo>
                  <a:lnTo>
                    <a:pt x="85228" y="1106"/>
                  </a:lnTo>
                  <a:lnTo>
                    <a:pt x="54578" y="29730"/>
                  </a:lnTo>
                  <a:lnTo>
                    <a:pt x="54471" y="39987"/>
                  </a:lnTo>
                  <a:lnTo>
                    <a:pt x="54363" y="50348"/>
                  </a:lnTo>
                  <a:lnTo>
                    <a:pt x="54241" y="62070"/>
                  </a:lnTo>
                  <a:lnTo>
                    <a:pt x="54117" y="74016"/>
                  </a:lnTo>
                  <a:lnTo>
                    <a:pt x="54017" y="83545"/>
                  </a:lnTo>
                  <a:lnTo>
                    <a:pt x="53903" y="94530"/>
                  </a:lnTo>
                  <a:lnTo>
                    <a:pt x="72043" y="94530"/>
                  </a:lnTo>
                  <a:lnTo>
                    <a:pt x="72169" y="50348"/>
                  </a:lnTo>
                  <a:lnTo>
                    <a:pt x="72201" y="46498"/>
                  </a:lnTo>
                  <a:lnTo>
                    <a:pt x="95063" y="18234"/>
                  </a:lnTo>
                  <a:lnTo>
                    <a:pt x="92263" y="18234"/>
                  </a:lnTo>
                  <a:lnTo>
                    <a:pt x="108106" y="17896"/>
                  </a:lnTo>
                  <a:lnTo>
                    <a:pt x="155415" y="17896"/>
                  </a:lnTo>
                  <a:lnTo>
                    <a:pt x="154531" y="16378"/>
                  </a:lnTo>
                  <a:lnTo>
                    <a:pt x="148618" y="9955"/>
                  </a:lnTo>
                  <a:lnTo>
                    <a:pt x="141439" y="5053"/>
                  </a:lnTo>
                  <a:lnTo>
                    <a:pt x="133012" y="1670"/>
                  </a:lnTo>
                  <a:lnTo>
                    <a:pt x="124570" y="580"/>
                  </a:lnTo>
                  <a:lnTo>
                    <a:pt x="126681" y="580"/>
                  </a:lnTo>
                  <a:lnTo>
                    <a:pt x="110764" y="0"/>
                  </a:lnTo>
                  <a:close/>
                </a:path>
                <a:path w="478154" h="577214">
                  <a:moveTo>
                    <a:pt x="155415" y="17896"/>
                  </a:moveTo>
                  <a:lnTo>
                    <a:pt x="123769" y="17896"/>
                  </a:lnTo>
                  <a:lnTo>
                    <a:pt x="127373" y="18234"/>
                  </a:lnTo>
                  <a:lnTo>
                    <a:pt x="131210" y="20043"/>
                  </a:lnTo>
                  <a:lnTo>
                    <a:pt x="144163" y="94530"/>
                  </a:lnTo>
                  <a:lnTo>
                    <a:pt x="162310" y="94530"/>
                  </a:lnTo>
                  <a:lnTo>
                    <a:pt x="162196" y="83545"/>
                  </a:lnTo>
                  <a:lnTo>
                    <a:pt x="162097" y="74017"/>
                  </a:lnTo>
                  <a:lnTo>
                    <a:pt x="161972" y="62070"/>
                  </a:lnTo>
                  <a:lnTo>
                    <a:pt x="161569" y="39987"/>
                  </a:lnTo>
                  <a:lnTo>
                    <a:pt x="161447" y="36833"/>
                  </a:lnTo>
                  <a:lnTo>
                    <a:pt x="161326" y="33672"/>
                  </a:lnTo>
                  <a:lnTo>
                    <a:pt x="160547" y="28097"/>
                  </a:lnTo>
                  <a:lnTo>
                    <a:pt x="159156" y="24323"/>
                  </a:lnTo>
                  <a:lnTo>
                    <a:pt x="155415" y="178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2616" y="2798686"/>
              <a:ext cx="145091" cy="145161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5718890" y="3025190"/>
              <a:ext cx="356870" cy="229235"/>
            </a:xfrm>
            <a:custGeom>
              <a:avLst/>
              <a:gdLst/>
              <a:ahLst/>
              <a:cxnLst/>
              <a:rect l="l" t="t" r="r" b="b"/>
              <a:pathLst>
                <a:path w="356870" h="229235">
                  <a:moveTo>
                    <a:pt x="85191" y="1140"/>
                  </a:moveTo>
                  <a:lnTo>
                    <a:pt x="43449" y="4200"/>
                  </a:lnTo>
                  <a:lnTo>
                    <a:pt x="5082" y="16584"/>
                  </a:lnTo>
                  <a:lnTo>
                    <a:pt x="0" y="26609"/>
                  </a:lnTo>
                  <a:lnTo>
                    <a:pt x="5631" y="32473"/>
                  </a:lnTo>
                  <a:lnTo>
                    <a:pt x="15775" y="32473"/>
                  </a:lnTo>
                  <a:lnTo>
                    <a:pt x="21328" y="33510"/>
                  </a:lnTo>
                  <a:lnTo>
                    <a:pt x="60113" y="72883"/>
                  </a:lnTo>
                  <a:lnTo>
                    <a:pt x="81924" y="116999"/>
                  </a:lnTo>
                  <a:lnTo>
                    <a:pt x="90210" y="134055"/>
                  </a:lnTo>
                  <a:lnTo>
                    <a:pt x="117705" y="162770"/>
                  </a:lnTo>
                  <a:lnTo>
                    <a:pt x="131961" y="167586"/>
                  </a:lnTo>
                  <a:lnTo>
                    <a:pt x="140380" y="168540"/>
                  </a:lnTo>
                  <a:lnTo>
                    <a:pt x="151446" y="168825"/>
                  </a:lnTo>
                  <a:lnTo>
                    <a:pt x="166996" y="168825"/>
                  </a:lnTo>
                  <a:lnTo>
                    <a:pt x="166996" y="173669"/>
                  </a:lnTo>
                  <a:lnTo>
                    <a:pt x="165307" y="195083"/>
                  </a:lnTo>
                  <a:lnTo>
                    <a:pt x="164744" y="206016"/>
                  </a:lnTo>
                  <a:lnTo>
                    <a:pt x="164631" y="223482"/>
                  </a:lnTo>
                  <a:lnTo>
                    <a:pt x="167447" y="225959"/>
                  </a:lnTo>
                  <a:lnTo>
                    <a:pt x="171389" y="229226"/>
                  </a:lnTo>
                  <a:lnTo>
                    <a:pt x="175451" y="229226"/>
                  </a:lnTo>
                  <a:lnTo>
                    <a:pt x="178717" y="225959"/>
                  </a:lnTo>
                  <a:lnTo>
                    <a:pt x="184574" y="179082"/>
                  </a:lnTo>
                  <a:lnTo>
                    <a:pt x="185430" y="169661"/>
                  </a:lnTo>
                  <a:lnTo>
                    <a:pt x="185523" y="168825"/>
                  </a:lnTo>
                  <a:lnTo>
                    <a:pt x="185602" y="168275"/>
                  </a:lnTo>
                  <a:lnTo>
                    <a:pt x="185700" y="167586"/>
                  </a:lnTo>
                  <a:lnTo>
                    <a:pt x="186383" y="164658"/>
                  </a:lnTo>
                  <a:lnTo>
                    <a:pt x="235347" y="164658"/>
                  </a:lnTo>
                  <a:lnTo>
                    <a:pt x="240621" y="162770"/>
                  </a:lnTo>
                  <a:lnTo>
                    <a:pt x="253877" y="153387"/>
                  </a:lnTo>
                  <a:lnTo>
                    <a:pt x="255628" y="151542"/>
                  </a:lnTo>
                  <a:lnTo>
                    <a:pt x="215326" y="151542"/>
                  </a:lnTo>
                  <a:lnTo>
                    <a:pt x="202958" y="151126"/>
                  </a:lnTo>
                  <a:lnTo>
                    <a:pt x="201956" y="150797"/>
                  </a:lnTo>
                  <a:lnTo>
                    <a:pt x="149757" y="150797"/>
                  </a:lnTo>
                  <a:lnTo>
                    <a:pt x="138834" y="150381"/>
                  </a:lnTo>
                  <a:lnTo>
                    <a:pt x="103653" y="121158"/>
                  </a:lnTo>
                  <a:lnTo>
                    <a:pt x="94633" y="101930"/>
                  </a:lnTo>
                  <a:lnTo>
                    <a:pt x="85015" y="81516"/>
                  </a:lnTo>
                  <a:lnTo>
                    <a:pt x="73762" y="60842"/>
                  </a:lnTo>
                  <a:lnTo>
                    <a:pt x="63038" y="44943"/>
                  </a:lnTo>
                  <a:lnTo>
                    <a:pt x="52043" y="32473"/>
                  </a:lnTo>
                  <a:lnTo>
                    <a:pt x="42145" y="22555"/>
                  </a:lnTo>
                  <a:lnTo>
                    <a:pt x="49128" y="21203"/>
                  </a:lnTo>
                  <a:lnTo>
                    <a:pt x="61547" y="19401"/>
                  </a:lnTo>
                  <a:lnTo>
                    <a:pt x="60494" y="19401"/>
                  </a:lnTo>
                  <a:lnTo>
                    <a:pt x="76328" y="18500"/>
                  </a:lnTo>
                  <a:lnTo>
                    <a:pt x="158572" y="18500"/>
                  </a:lnTo>
                  <a:lnTo>
                    <a:pt x="145832" y="12632"/>
                  </a:lnTo>
                  <a:lnTo>
                    <a:pt x="126868" y="6452"/>
                  </a:lnTo>
                  <a:lnTo>
                    <a:pt x="107123" y="2744"/>
                  </a:lnTo>
                  <a:lnTo>
                    <a:pt x="85191" y="1140"/>
                  </a:lnTo>
                  <a:close/>
                </a:path>
                <a:path w="356870" h="229235">
                  <a:moveTo>
                    <a:pt x="235347" y="164658"/>
                  </a:moveTo>
                  <a:lnTo>
                    <a:pt x="186383" y="164658"/>
                  </a:lnTo>
                  <a:lnTo>
                    <a:pt x="192465" y="166685"/>
                  </a:lnTo>
                  <a:lnTo>
                    <a:pt x="208826" y="169661"/>
                  </a:lnTo>
                  <a:lnTo>
                    <a:pt x="225241" y="168275"/>
                  </a:lnTo>
                  <a:lnTo>
                    <a:pt x="235347" y="164658"/>
                  </a:lnTo>
                  <a:close/>
                </a:path>
                <a:path w="356870" h="229235">
                  <a:moveTo>
                    <a:pt x="355084" y="18307"/>
                  </a:moveTo>
                  <a:lnTo>
                    <a:pt x="258272" y="18307"/>
                  </a:lnTo>
                  <a:lnTo>
                    <a:pt x="287012" y="18950"/>
                  </a:lnTo>
                  <a:lnTo>
                    <a:pt x="297380" y="20371"/>
                  </a:lnTo>
                  <a:lnTo>
                    <a:pt x="307011" y="22034"/>
                  </a:lnTo>
                  <a:lnTo>
                    <a:pt x="314108" y="23591"/>
                  </a:lnTo>
                  <a:lnTo>
                    <a:pt x="316873" y="24695"/>
                  </a:lnTo>
                  <a:lnTo>
                    <a:pt x="316873" y="25145"/>
                  </a:lnTo>
                  <a:lnTo>
                    <a:pt x="316085" y="26046"/>
                  </a:lnTo>
                  <a:lnTo>
                    <a:pt x="314051" y="27173"/>
                  </a:lnTo>
                  <a:lnTo>
                    <a:pt x="309658" y="31115"/>
                  </a:lnTo>
                  <a:lnTo>
                    <a:pt x="285643" y="61166"/>
                  </a:lnTo>
                  <a:lnTo>
                    <a:pt x="254253" y="122219"/>
                  </a:lnTo>
                  <a:lnTo>
                    <a:pt x="248661" y="132085"/>
                  </a:lnTo>
                  <a:lnTo>
                    <a:pt x="215326" y="151542"/>
                  </a:lnTo>
                  <a:lnTo>
                    <a:pt x="255628" y="151542"/>
                  </a:lnTo>
                  <a:lnTo>
                    <a:pt x="259677" y="147274"/>
                  </a:lnTo>
                  <a:lnTo>
                    <a:pt x="264936" y="139737"/>
                  </a:lnTo>
                  <a:lnTo>
                    <a:pt x="271231" y="128206"/>
                  </a:lnTo>
                  <a:lnTo>
                    <a:pt x="280135" y="110114"/>
                  </a:lnTo>
                  <a:lnTo>
                    <a:pt x="298337" y="75071"/>
                  </a:lnTo>
                  <a:lnTo>
                    <a:pt x="329134" y="38693"/>
                  </a:lnTo>
                  <a:lnTo>
                    <a:pt x="352929" y="33149"/>
                  </a:lnTo>
                  <a:lnTo>
                    <a:pt x="356759" y="30214"/>
                  </a:lnTo>
                  <a:lnTo>
                    <a:pt x="356640" y="27173"/>
                  </a:lnTo>
                  <a:lnTo>
                    <a:pt x="356514" y="23591"/>
                  </a:lnTo>
                  <a:lnTo>
                    <a:pt x="356421" y="19401"/>
                  </a:lnTo>
                  <a:lnTo>
                    <a:pt x="355084" y="18307"/>
                  </a:lnTo>
                  <a:close/>
                </a:path>
                <a:path w="356870" h="229235">
                  <a:moveTo>
                    <a:pt x="120008" y="47123"/>
                  </a:moveTo>
                  <a:lnTo>
                    <a:pt x="112905" y="47123"/>
                  </a:lnTo>
                  <a:lnTo>
                    <a:pt x="111441" y="47799"/>
                  </a:lnTo>
                  <a:lnTo>
                    <a:pt x="109639" y="50052"/>
                  </a:lnTo>
                  <a:lnTo>
                    <a:pt x="107487" y="53811"/>
                  </a:lnTo>
                  <a:lnTo>
                    <a:pt x="108104" y="57483"/>
                  </a:lnTo>
                  <a:lnTo>
                    <a:pt x="108133" y="57655"/>
                  </a:lnTo>
                  <a:lnTo>
                    <a:pt x="112350" y="63106"/>
                  </a:lnTo>
                  <a:lnTo>
                    <a:pt x="121024" y="71797"/>
                  </a:lnTo>
                  <a:lnTo>
                    <a:pt x="126594" y="77257"/>
                  </a:lnTo>
                  <a:lnTo>
                    <a:pt x="132066" y="82871"/>
                  </a:lnTo>
                  <a:lnTo>
                    <a:pt x="146056" y="108425"/>
                  </a:lnTo>
                  <a:lnTo>
                    <a:pt x="147583" y="119174"/>
                  </a:lnTo>
                  <a:lnTo>
                    <a:pt x="201956" y="150797"/>
                  </a:lnTo>
                  <a:lnTo>
                    <a:pt x="192015" y="147530"/>
                  </a:lnTo>
                  <a:lnTo>
                    <a:pt x="189537" y="146284"/>
                  </a:lnTo>
                  <a:lnTo>
                    <a:pt x="192916" y="137161"/>
                  </a:lnTo>
                  <a:lnTo>
                    <a:pt x="193684" y="135471"/>
                  </a:lnTo>
                  <a:lnTo>
                    <a:pt x="174550" y="135471"/>
                  </a:lnTo>
                  <a:lnTo>
                    <a:pt x="171959" y="132085"/>
                  </a:lnTo>
                  <a:lnTo>
                    <a:pt x="168738" y="128206"/>
                  </a:lnTo>
                  <a:lnTo>
                    <a:pt x="165333" y="119424"/>
                  </a:lnTo>
                  <a:lnTo>
                    <a:pt x="165280" y="119174"/>
                  </a:lnTo>
                  <a:lnTo>
                    <a:pt x="164293" y="112480"/>
                  </a:lnTo>
                  <a:lnTo>
                    <a:pt x="164184" y="108425"/>
                  </a:lnTo>
                  <a:lnTo>
                    <a:pt x="164084" y="104734"/>
                  </a:lnTo>
                  <a:lnTo>
                    <a:pt x="164814" y="94282"/>
                  </a:lnTo>
                  <a:lnTo>
                    <a:pt x="166241" y="83577"/>
                  </a:lnTo>
                  <a:lnTo>
                    <a:pt x="168123" y="75071"/>
                  </a:lnTo>
                  <a:lnTo>
                    <a:pt x="168500" y="74163"/>
                  </a:lnTo>
                  <a:lnTo>
                    <a:pt x="149194" y="74163"/>
                  </a:lnTo>
                  <a:lnTo>
                    <a:pt x="146828" y="71797"/>
                  </a:lnTo>
                  <a:lnTo>
                    <a:pt x="144238" y="68869"/>
                  </a:lnTo>
                  <a:lnTo>
                    <a:pt x="141528" y="66053"/>
                  </a:lnTo>
                  <a:lnTo>
                    <a:pt x="135108" y="59964"/>
                  </a:lnTo>
                  <a:lnTo>
                    <a:pt x="129927" y="55345"/>
                  </a:lnTo>
                  <a:lnTo>
                    <a:pt x="121810" y="48249"/>
                  </a:lnTo>
                  <a:lnTo>
                    <a:pt x="120008" y="47123"/>
                  </a:lnTo>
                  <a:close/>
                </a:path>
                <a:path w="356870" h="229235">
                  <a:moveTo>
                    <a:pt x="249259" y="48250"/>
                  </a:moveTo>
                  <a:lnTo>
                    <a:pt x="212746" y="73149"/>
                  </a:lnTo>
                  <a:lnTo>
                    <a:pt x="181847" y="116999"/>
                  </a:lnTo>
                  <a:lnTo>
                    <a:pt x="174550" y="135471"/>
                  </a:lnTo>
                  <a:lnTo>
                    <a:pt x="193684" y="135471"/>
                  </a:lnTo>
                  <a:lnTo>
                    <a:pt x="200980" y="119424"/>
                  </a:lnTo>
                  <a:lnTo>
                    <a:pt x="201094" y="119175"/>
                  </a:lnTo>
                  <a:lnTo>
                    <a:pt x="212102" y="101717"/>
                  </a:lnTo>
                  <a:lnTo>
                    <a:pt x="225433" y="85528"/>
                  </a:lnTo>
                  <a:lnTo>
                    <a:pt x="240580" y="71347"/>
                  </a:lnTo>
                  <a:lnTo>
                    <a:pt x="245881" y="66954"/>
                  </a:lnTo>
                  <a:lnTo>
                    <a:pt x="250836" y="62111"/>
                  </a:lnTo>
                  <a:lnTo>
                    <a:pt x="251512" y="60301"/>
                  </a:lnTo>
                  <a:lnTo>
                    <a:pt x="254103" y="54670"/>
                  </a:lnTo>
                  <a:lnTo>
                    <a:pt x="249259" y="48250"/>
                  </a:lnTo>
                  <a:close/>
                </a:path>
                <a:path w="356870" h="229235">
                  <a:moveTo>
                    <a:pt x="158572" y="18500"/>
                  </a:moveTo>
                  <a:lnTo>
                    <a:pt x="76328" y="18500"/>
                  </a:lnTo>
                  <a:lnTo>
                    <a:pt x="90663" y="18795"/>
                  </a:lnTo>
                  <a:lnTo>
                    <a:pt x="104458" y="20189"/>
                  </a:lnTo>
                  <a:lnTo>
                    <a:pt x="147561" y="32642"/>
                  </a:lnTo>
                  <a:lnTo>
                    <a:pt x="165870" y="42160"/>
                  </a:lnTo>
                  <a:lnTo>
                    <a:pt x="162865" y="46109"/>
                  </a:lnTo>
                  <a:lnTo>
                    <a:pt x="159748" y="50984"/>
                  </a:lnTo>
                  <a:lnTo>
                    <a:pt x="156264" y="57483"/>
                  </a:lnTo>
                  <a:lnTo>
                    <a:pt x="153274" y="63885"/>
                  </a:lnTo>
                  <a:lnTo>
                    <a:pt x="151221" y="69319"/>
                  </a:lnTo>
                  <a:lnTo>
                    <a:pt x="150498" y="71797"/>
                  </a:lnTo>
                  <a:lnTo>
                    <a:pt x="150433" y="72023"/>
                  </a:lnTo>
                  <a:lnTo>
                    <a:pt x="149532" y="74163"/>
                  </a:lnTo>
                  <a:lnTo>
                    <a:pt x="168500" y="74163"/>
                  </a:lnTo>
                  <a:lnTo>
                    <a:pt x="171239" y="67577"/>
                  </a:lnTo>
                  <a:lnTo>
                    <a:pt x="175899" y="59502"/>
                  </a:lnTo>
                  <a:lnTo>
                    <a:pt x="207301" y="32067"/>
                  </a:lnTo>
                  <a:lnTo>
                    <a:pt x="215898" y="28750"/>
                  </a:lnTo>
                  <a:lnTo>
                    <a:pt x="179055" y="28750"/>
                  </a:lnTo>
                  <a:lnTo>
                    <a:pt x="165420" y="21654"/>
                  </a:lnTo>
                  <a:lnTo>
                    <a:pt x="158572" y="18500"/>
                  </a:lnTo>
                  <a:close/>
                </a:path>
                <a:path w="356870" h="229235">
                  <a:moveTo>
                    <a:pt x="287211" y="1140"/>
                  </a:moveTo>
                  <a:lnTo>
                    <a:pt x="234173" y="3710"/>
                  </a:lnTo>
                  <a:lnTo>
                    <a:pt x="189243" y="22034"/>
                  </a:lnTo>
                  <a:lnTo>
                    <a:pt x="179055" y="28750"/>
                  </a:lnTo>
                  <a:lnTo>
                    <a:pt x="215898" y="28750"/>
                  </a:lnTo>
                  <a:lnTo>
                    <a:pt x="231370" y="22778"/>
                  </a:lnTo>
                  <a:lnTo>
                    <a:pt x="258272" y="18307"/>
                  </a:lnTo>
                  <a:lnTo>
                    <a:pt x="355084" y="18307"/>
                  </a:lnTo>
                  <a:lnTo>
                    <a:pt x="353943" y="17374"/>
                  </a:lnTo>
                  <a:lnTo>
                    <a:pt x="343011" y="13424"/>
                  </a:lnTo>
                  <a:lnTo>
                    <a:pt x="328721" y="8840"/>
                  </a:lnTo>
                  <a:lnTo>
                    <a:pt x="314715" y="5311"/>
                  </a:lnTo>
                  <a:lnTo>
                    <a:pt x="300618" y="2744"/>
                  </a:lnTo>
                  <a:lnTo>
                    <a:pt x="287211" y="1140"/>
                  </a:lnTo>
                  <a:close/>
                </a:path>
                <a:path w="356870" h="229235">
                  <a:moveTo>
                    <a:pt x="268048" y="0"/>
                  </a:moveTo>
                  <a:lnTo>
                    <a:pt x="260344" y="265"/>
                  </a:lnTo>
                  <a:lnTo>
                    <a:pt x="249560" y="1140"/>
                  </a:lnTo>
                  <a:lnTo>
                    <a:pt x="288401" y="1140"/>
                  </a:lnTo>
                  <a:lnTo>
                    <a:pt x="276421" y="265"/>
                  </a:lnTo>
                  <a:lnTo>
                    <a:pt x="277405" y="265"/>
                  </a:lnTo>
                  <a:lnTo>
                    <a:pt x="2680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" name="object 70"/>
          <p:cNvSpPr txBox="1"/>
          <p:nvPr/>
        </p:nvSpPr>
        <p:spPr>
          <a:xfrm>
            <a:off x="6338696" y="2882900"/>
            <a:ext cx="7981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solidFill>
                  <a:srgbClr val="FF5A28"/>
                </a:solidFill>
                <a:latin typeface="Source Sans 3"/>
                <a:cs typeface="Source Sans 3"/>
              </a:rPr>
              <a:t>Utilisation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9836022" y="2251075"/>
            <a:ext cx="568325" cy="900430"/>
          </a:xfrm>
          <a:custGeom>
            <a:avLst/>
            <a:gdLst/>
            <a:ahLst/>
            <a:cxnLst/>
            <a:rect l="l" t="t" r="r" b="b"/>
            <a:pathLst>
              <a:path w="568325" h="900430">
                <a:moveTo>
                  <a:pt x="81661" y="0"/>
                </a:moveTo>
                <a:lnTo>
                  <a:pt x="0" y="0"/>
                </a:lnTo>
                <a:lnTo>
                  <a:pt x="0" y="92329"/>
                </a:lnTo>
                <a:lnTo>
                  <a:pt x="81661" y="92329"/>
                </a:lnTo>
                <a:lnTo>
                  <a:pt x="131082" y="100297"/>
                </a:lnTo>
                <a:lnTo>
                  <a:pt x="173999" y="122487"/>
                </a:lnTo>
                <a:lnTo>
                  <a:pt x="207839" y="156327"/>
                </a:lnTo>
                <a:lnTo>
                  <a:pt x="230029" y="199244"/>
                </a:lnTo>
                <a:lnTo>
                  <a:pt x="237997" y="248665"/>
                </a:lnTo>
                <a:lnTo>
                  <a:pt x="237997" y="758063"/>
                </a:lnTo>
                <a:lnTo>
                  <a:pt x="0" y="758063"/>
                </a:lnTo>
                <a:lnTo>
                  <a:pt x="284226" y="900176"/>
                </a:lnTo>
                <a:lnTo>
                  <a:pt x="568325" y="758063"/>
                </a:lnTo>
                <a:lnTo>
                  <a:pt x="330327" y="758063"/>
                </a:lnTo>
                <a:lnTo>
                  <a:pt x="330327" y="248665"/>
                </a:lnTo>
                <a:lnTo>
                  <a:pt x="326323" y="203947"/>
                </a:lnTo>
                <a:lnTo>
                  <a:pt x="314778" y="161866"/>
                </a:lnTo>
                <a:lnTo>
                  <a:pt x="296394" y="123124"/>
                </a:lnTo>
                <a:lnTo>
                  <a:pt x="271870" y="88420"/>
                </a:lnTo>
                <a:lnTo>
                  <a:pt x="241906" y="58456"/>
                </a:lnTo>
                <a:lnTo>
                  <a:pt x="207202" y="33932"/>
                </a:lnTo>
                <a:lnTo>
                  <a:pt x="168460" y="15548"/>
                </a:lnTo>
                <a:lnTo>
                  <a:pt x="126379" y="4003"/>
                </a:lnTo>
                <a:lnTo>
                  <a:pt x="81661" y="0"/>
                </a:lnTo>
                <a:close/>
              </a:path>
            </a:pathLst>
          </a:custGeom>
          <a:solidFill>
            <a:srgbClr val="FF5A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7416545" y="2216404"/>
            <a:ext cx="568960" cy="900430"/>
          </a:xfrm>
          <a:custGeom>
            <a:avLst/>
            <a:gdLst/>
            <a:ahLst/>
            <a:cxnLst/>
            <a:rect l="l" t="t" r="r" b="b"/>
            <a:pathLst>
              <a:path w="568959" h="900430">
                <a:moveTo>
                  <a:pt x="568451" y="0"/>
                </a:moveTo>
                <a:lnTo>
                  <a:pt x="491616" y="0"/>
                </a:lnTo>
                <a:lnTo>
                  <a:pt x="446931" y="4008"/>
                </a:lnTo>
                <a:lnTo>
                  <a:pt x="404868" y="15564"/>
                </a:lnTo>
                <a:lnTo>
                  <a:pt x="366131" y="33965"/>
                </a:lnTo>
                <a:lnTo>
                  <a:pt x="331424" y="58509"/>
                </a:lnTo>
                <a:lnTo>
                  <a:pt x="301449" y="88494"/>
                </a:lnTo>
                <a:lnTo>
                  <a:pt x="276911" y="123218"/>
                </a:lnTo>
                <a:lnTo>
                  <a:pt x="258513" y="161977"/>
                </a:lnTo>
                <a:lnTo>
                  <a:pt x="246958" y="204069"/>
                </a:lnTo>
                <a:lnTo>
                  <a:pt x="242950" y="248793"/>
                </a:lnTo>
                <a:lnTo>
                  <a:pt x="242950" y="758063"/>
                </a:lnTo>
                <a:lnTo>
                  <a:pt x="0" y="758063"/>
                </a:lnTo>
                <a:lnTo>
                  <a:pt x="284225" y="900176"/>
                </a:lnTo>
                <a:lnTo>
                  <a:pt x="568451" y="758063"/>
                </a:lnTo>
                <a:lnTo>
                  <a:pt x="325500" y="758063"/>
                </a:lnTo>
                <a:lnTo>
                  <a:pt x="325500" y="248793"/>
                </a:lnTo>
                <a:lnTo>
                  <a:pt x="331438" y="204596"/>
                </a:lnTo>
                <a:lnTo>
                  <a:pt x="348191" y="164883"/>
                </a:lnTo>
                <a:lnTo>
                  <a:pt x="374173" y="131238"/>
                </a:lnTo>
                <a:lnTo>
                  <a:pt x="407797" y="105245"/>
                </a:lnTo>
                <a:lnTo>
                  <a:pt x="447473" y="88487"/>
                </a:lnTo>
                <a:lnTo>
                  <a:pt x="491616" y="82550"/>
                </a:lnTo>
                <a:lnTo>
                  <a:pt x="568451" y="82550"/>
                </a:lnTo>
                <a:lnTo>
                  <a:pt x="568451" y="0"/>
                </a:lnTo>
                <a:close/>
              </a:path>
            </a:pathLst>
          </a:custGeom>
          <a:solidFill>
            <a:srgbClr val="FF5A28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832" y="1288846"/>
            <a:ext cx="6439789" cy="4311523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Overview</a:t>
            </a:r>
            <a:r>
              <a:rPr dirty="0" spc="-40"/>
              <a:t> </a:t>
            </a:r>
            <a:r>
              <a:rPr dirty="0"/>
              <a:t>of</a:t>
            </a:r>
            <a:r>
              <a:rPr dirty="0" spc="-40"/>
              <a:t> </a:t>
            </a:r>
            <a:r>
              <a:rPr dirty="0"/>
              <a:t>CCS</a:t>
            </a:r>
            <a:r>
              <a:rPr dirty="0" spc="-40"/>
              <a:t> </a:t>
            </a:r>
            <a:r>
              <a:rPr dirty="0" spc="-10"/>
              <a:t>Projects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35200" y="5321300"/>
            <a:ext cx="426021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5A28"/>
                </a:solidFill>
                <a:latin typeface="Source Sans 3"/>
                <a:cs typeface="Source Sans 3"/>
              </a:rPr>
              <a:t>Total</a:t>
            </a:r>
            <a:r>
              <a:rPr dirty="0" sz="1400" spc="-30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400" b="1">
                <a:solidFill>
                  <a:srgbClr val="FF5A28"/>
                </a:solidFill>
                <a:latin typeface="Source Sans 3"/>
                <a:cs typeface="Source Sans 3"/>
              </a:rPr>
              <a:t>number</a:t>
            </a:r>
            <a:r>
              <a:rPr dirty="0" sz="1400" spc="-20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400" b="1">
                <a:solidFill>
                  <a:srgbClr val="FF5A28"/>
                </a:solidFill>
                <a:latin typeface="Source Sans 3"/>
                <a:cs typeface="Source Sans 3"/>
              </a:rPr>
              <a:t>of</a:t>
            </a:r>
            <a:r>
              <a:rPr dirty="0" sz="1400" spc="-15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400" b="1">
                <a:solidFill>
                  <a:srgbClr val="FF5A28"/>
                </a:solidFill>
                <a:latin typeface="Source Sans 3"/>
                <a:cs typeface="Source Sans 3"/>
              </a:rPr>
              <a:t>commercial</a:t>
            </a:r>
            <a:r>
              <a:rPr dirty="0" sz="1400" spc="-55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400" b="1">
                <a:solidFill>
                  <a:srgbClr val="FF5A28"/>
                </a:solidFill>
                <a:latin typeface="Source Sans 3"/>
                <a:cs typeface="Source Sans 3"/>
              </a:rPr>
              <a:t>CCS</a:t>
            </a:r>
            <a:r>
              <a:rPr dirty="0" sz="1400" spc="-25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400" b="1">
                <a:solidFill>
                  <a:srgbClr val="FF5A28"/>
                </a:solidFill>
                <a:latin typeface="Source Sans 3"/>
                <a:cs typeface="Source Sans 3"/>
              </a:rPr>
              <a:t>projects</a:t>
            </a:r>
            <a:r>
              <a:rPr dirty="0" sz="1400" spc="-40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400" b="1">
                <a:solidFill>
                  <a:srgbClr val="FF5A28"/>
                </a:solidFill>
                <a:latin typeface="Source Sans 3"/>
                <a:cs typeface="Source Sans 3"/>
              </a:rPr>
              <a:t>in</a:t>
            </a:r>
            <a:r>
              <a:rPr dirty="0" sz="1400" spc="-15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400" spc="-10" b="1">
                <a:solidFill>
                  <a:srgbClr val="FF5A28"/>
                </a:solidFill>
                <a:latin typeface="Source Sans 3"/>
                <a:cs typeface="Source Sans 3"/>
              </a:rPr>
              <a:t>operation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35200" y="5534964"/>
            <a:ext cx="3879215" cy="78041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1400">
                <a:latin typeface="Source Sans 3"/>
                <a:cs typeface="Source Sans 3"/>
              </a:rPr>
              <a:t>47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construction</a:t>
            </a:r>
            <a:endParaRPr sz="1400">
              <a:latin typeface="Source Sans 3"/>
              <a:cs typeface="Source Sans 3"/>
            </a:endParaRPr>
          </a:p>
          <a:p>
            <a:pPr marL="299085" indent="-286385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1400">
                <a:latin typeface="Source Sans 3"/>
                <a:cs typeface="Source Sans 3"/>
              </a:rPr>
              <a:t>610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</a:t>
            </a:r>
            <a:r>
              <a:rPr dirty="0" sz="1400" spc="-10">
                <a:latin typeface="Source Sans 3"/>
                <a:cs typeface="Source Sans 3"/>
              </a:rPr>
              <a:t> development</a:t>
            </a:r>
            <a:endParaRPr sz="1400">
              <a:latin typeface="Source Sans 3"/>
              <a:cs typeface="Source Sans 3"/>
            </a:endParaRPr>
          </a:p>
          <a:p>
            <a:pPr marL="299085" indent="-2863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1400">
                <a:latin typeface="Source Sans 3"/>
                <a:cs typeface="Source Sans 3"/>
              </a:rPr>
              <a:t>734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projects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pipeline,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up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17%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year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one</a:t>
            </a:r>
            <a:r>
              <a:rPr dirty="0" sz="1400" spc="-20">
                <a:latin typeface="Source Sans 3"/>
                <a:cs typeface="Source Sans 3"/>
              </a:rPr>
              <a:t> year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2775" y="5633110"/>
            <a:ext cx="617220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25" b="1">
                <a:solidFill>
                  <a:srgbClr val="00A99E"/>
                </a:solidFill>
                <a:latin typeface="Source Sans 3"/>
                <a:cs typeface="Source Sans 3"/>
              </a:rPr>
              <a:t>77</a:t>
            </a:r>
            <a:endParaRPr sz="4400">
              <a:latin typeface="Source Sans 3"/>
              <a:cs typeface="Source Sans 3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0847" y="5618903"/>
            <a:ext cx="645738" cy="64781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1023" y="609091"/>
            <a:ext cx="11424920" cy="4579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3467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CCS</a:t>
            </a:r>
            <a:r>
              <a:rPr dirty="0" sz="18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deployment is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accelerating</a:t>
            </a:r>
            <a:r>
              <a:rPr dirty="0" sz="1800" spc="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rapidly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but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unevenly,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with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large-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scale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capacity concentrated</a:t>
            </a:r>
            <a:r>
              <a:rPr dirty="0" sz="1800" spc="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in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the</a:t>
            </a:r>
            <a:r>
              <a:rPr dirty="0" sz="18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US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and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Europe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progressing</a:t>
            </a:r>
            <a:r>
              <a:rPr dirty="0" sz="1800" spc="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through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smaller,</a:t>
            </a:r>
            <a:r>
              <a:rPr dirty="0" sz="1800" spc="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infrastructure-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led 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projects.</a:t>
            </a:r>
            <a:endParaRPr sz="1800">
              <a:latin typeface="Source Sans 3"/>
              <a:cs typeface="Source Sans 3"/>
            </a:endParaRPr>
          </a:p>
          <a:p>
            <a:pPr marL="7274559">
              <a:lnSpc>
                <a:spcPct val="100000"/>
              </a:lnSpc>
              <a:spcBef>
                <a:spcPts val="450"/>
              </a:spcBef>
            </a:pPr>
            <a:r>
              <a:rPr dirty="0" cap="small" sz="1600" spc="-10" b="1">
                <a:latin typeface="Source Sans 3"/>
                <a:cs typeface="Source Sans 3"/>
              </a:rPr>
              <a:t>Americas</a:t>
            </a:r>
            <a:endParaRPr sz="1600">
              <a:latin typeface="Source Sans 3"/>
              <a:cs typeface="Source Sans 3"/>
            </a:endParaRPr>
          </a:p>
          <a:p>
            <a:pPr marL="7274559">
              <a:lnSpc>
                <a:spcPct val="100000"/>
              </a:lnSpc>
              <a:spcBef>
                <a:spcPts val="330"/>
              </a:spcBef>
            </a:pPr>
            <a:r>
              <a:rPr dirty="0" sz="1200" spc="-10">
                <a:latin typeface="Source Sans 3"/>
                <a:cs typeface="Source Sans 3"/>
              </a:rPr>
              <a:t>Pipeline-</a:t>
            </a:r>
            <a:r>
              <a:rPr dirty="0" sz="1200">
                <a:latin typeface="Source Sans 3"/>
                <a:cs typeface="Source Sans 3"/>
              </a:rPr>
              <a:t>led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mega-</a:t>
            </a:r>
            <a:r>
              <a:rPr dirty="0" sz="1200">
                <a:latin typeface="Source Sans 3"/>
                <a:cs typeface="Source Sans 3"/>
              </a:rPr>
              <a:t>hubs deliver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scale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and</a:t>
            </a:r>
            <a:r>
              <a:rPr dirty="0" sz="1200" spc="-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certainty,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with</a:t>
            </a:r>
            <a:r>
              <a:rPr dirty="0" sz="1200" spc="-10">
                <a:latin typeface="Source Sans 3"/>
                <a:cs typeface="Source Sans 3"/>
              </a:rPr>
              <a:t> limited</a:t>
            </a:r>
            <a:endParaRPr sz="1200">
              <a:latin typeface="Source Sans 3"/>
              <a:cs typeface="Source Sans 3"/>
            </a:endParaRPr>
          </a:p>
          <a:p>
            <a:pPr marL="7274559">
              <a:lnSpc>
                <a:spcPct val="100000"/>
              </a:lnSpc>
            </a:pPr>
            <a:r>
              <a:rPr dirty="0" sz="1200">
                <a:latin typeface="Source Sans 3"/>
                <a:cs typeface="Source Sans 3"/>
              </a:rPr>
              <a:t>reliance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on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CO₂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shipping.</a:t>
            </a:r>
            <a:endParaRPr sz="1200">
              <a:latin typeface="Source Sans 3"/>
              <a:cs typeface="Source Sans 3"/>
            </a:endParaRPr>
          </a:p>
          <a:p>
            <a:pPr marL="7278370">
              <a:lnSpc>
                <a:spcPct val="100000"/>
              </a:lnSpc>
              <a:spcBef>
                <a:spcPts val="1620"/>
              </a:spcBef>
            </a:pPr>
            <a:r>
              <a:rPr dirty="0" cap="small" sz="1600" b="1">
                <a:latin typeface="Source Sans 3"/>
                <a:cs typeface="Source Sans 3"/>
              </a:rPr>
              <a:t>Europe</a:t>
            </a:r>
            <a:r>
              <a:rPr dirty="0" cap="small" sz="1600" spc="-30" b="1">
                <a:latin typeface="Source Sans 3"/>
                <a:cs typeface="Source Sans 3"/>
              </a:rPr>
              <a:t> </a:t>
            </a:r>
            <a:r>
              <a:rPr dirty="0" cap="small" sz="1600" b="1">
                <a:latin typeface="Source Sans 3"/>
                <a:cs typeface="Source Sans 3"/>
              </a:rPr>
              <a:t>and</a:t>
            </a:r>
            <a:r>
              <a:rPr dirty="0" cap="small" sz="1600" spc="-20" b="1">
                <a:latin typeface="Source Sans 3"/>
                <a:cs typeface="Source Sans 3"/>
              </a:rPr>
              <a:t> </a:t>
            </a:r>
            <a:r>
              <a:rPr dirty="0" cap="small" sz="1600" spc="-25" b="1">
                <a:latin typeface="Source Sans 3"/>
                <a:cs typeface="Source Sans 3"/>
              </a:rPr>
              <a:t>UK</a:t>
            </a:r>
            <a:endParaRPr sz="1600">
              <a:latin typeface="Source Sans 3"/>
              <a:cs typeface="Source Sans 3"/>
            </a:endParaRPr>
          </a:p>
          <a:p>
            <a:pPr marL="7278370">
              <a:lnSpc>
                <a:spcPct val="100000"/>
              </a:lnSpc>
              <a:spcBef>
                <a:spcPts val="330"/>
              </a:spcBef>
            </a:pPr>
            <a:r>
              <a:rPr dirty="0" sz="1200" spc="-10">
                <a:latin typeface="Source Sans 3"/>
                <a:cs typeface="Source Sans 3"/>
              </a:rPr>
              <a:t>Open-</a:t>
            </a:r>
            <a:r>
              <a:rPr dirty="0" sz="1200">
                <a:latin typeface="Source Sans 3"/>
                <a:cs typeface="Source Sans 3"/>
              </a:rPr>
              <a:t>access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North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Sea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hubs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make</a:t>
            </a:r>
            <a:r>
              <a:rPr dirty="0" sz="1200" spc="-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CO₂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shipping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central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to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CCS</a:t>
            </a:r>
            <a:endParaRPr sz="1200">
              <a:latin typeface="Source Sans 3"/>
              <a:cs typeface="Source Sans 3"/>
            </a:endParaRPr>
          </a:p>
          <a:p>
            <a:pPr marL="7278370">
              <a:lnSpc>
                <a:spcPct val="100000"/>
              </a:lnSpc>
            </a:pPr>
            <a:r>
              <a:rPr dirty="0" sz="1200" spc="-10">
                <a:latin typeface="Source Sans 3"/>
                <a:cs typeface="Source Sans 3"/>
              </a:rPr>
              <a:t>deployment.</a:t>
            </a:r>
            <a:endParaRPr sz="12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>
              <a:latin typeface="Source Sans 3"/>
              <a:cs typeface="Source Sans 3"/>
            </a:endParaRPr>
          </a:p>
          <a:p>
            <a:pPr marL="7274559">
              <a:lnSpc>
                <a:spcPct val="100000"/>
              </a:lnSpc>
              <a:spcBef>
                <a:spcPts val="5"/>
              </a:spcBef>
            </a:pPr>
            <a:r>
              <a:rPr dirty="0" cap="small" sz="1600" b="1">
                <a:latin typeface="Source Sans 3"/>
                <a:cs typeface="Source Sans 3"/>
              </a:rPr>
              <a:t>APAC</a:t>
            </a:r>
            <a:r>
              <a:rPr dirty="0" cap="small" sz="1600" spc="-35" b="1">
                <a:latin typeface="Source Sans 3"/>
                <a:cs typeface="Source Sans 3"/>
              </a:rPr>
              <a:t> </a:t>
            </a:r>
            <a:r>
              <a:rPr dirty="0" cap="small" sz="1600" b="1">
                <a:latin typeface="Source Sans 3"/>
                <a:cs typeface="Source Sans 3"/>
              </a:rPr>
              <a:t>and</a:t>
            </a:r>
            <a:r>
              <a:rPr dirty="0" cap="small" sz="1600" spc="20" b="1">
                <a:latin typeface="Source Sans 3"/>
                <a:cs typeface="Source Sans 3"/>
              </a:rPr>
              <a:t> </a:t>
            </a:r>
            <a:r>
              <a:rPr dirty="0" cap="small" sz="1600" spc="-20" b="1">
                <a:latin typeface="Source Sans 3"/>
                <a:cs typeface="Source Sans 3"/>
              </a:rPr>
              <a:t>India</a:t>
            </a:r>
            <a:endParaRPr sz="1600">
              <a:latin typeface="Source Sans 3"/>
              <a:cs typeface="Source Sans 3"/>
            </a:endParaRPr>
          </a:p>
          <a:p>
            <a:pPr marL="7274559">
              <a:lnSpc>
                <a:spcPct val="100000"/>
              </a:lnSpc>
              <a:spcBef>
                <a:spcPts val="325"/>
              </a:spcBef>
            </a:pPr>
            <a:r>
              <a:rPr dirty="0" sz="1200">
                <a:latin typeface="Source Sans 3"/>
                <a:cs typeface="Source Sans 3"/>
              </a:rPr>
              <a:t>Fragmented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emitters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drive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hub </a:t>
            </a:r>
            <a:r>
              <a:rPr dirty="0" sz="1200" spc="-10">
                <a:latin typeface="Source Sans 3"/>
                <a:cs typeface="Source Sans 3"/>
              </a:rPr>
              <a:t>development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where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CO₂ </a:t>
            </a:r>
            <a:r>
              <a:rPr dirty="0" sz="1200" spc="-10">
                <a:latin typeface="Source Sans 3"/>
                <a:cs typeface="Source Sans 3"/>
              </a:rPr>
              <a:t>shipping</a:t>
            </a:r>
            <a:endParaRPr sz="1200">
              <a:latin typeface="Source Sans 3"/>
              <a:cs typeface="Source Sans 3"/>
            </a:endParaRPr>
          </a:p>
          <a:p>
            <a:pPr marL="7274559">
              <a:lnSpc>
                <a:spcPct val="100000"/>
              </a:lnSpc>
            </a:pPr>
            <a:r>
              <a:rPr dirty="0" sz="1200">
                <a:latin typeface="Source Sans 3"/>
                <a:cs typeface="Source Sans 3"/>
              </a:rPr>
              <a:t>closes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infrastructure</a:t>
            </a:r>
            <a:r>
              <a:rPr dirty="0" sz="1200" spc="-50">
                <a:latin typeface="Source Sans 3"/>
                <a:cs typeface="Source Sans 3"/>
              </a:rPr>
              <a:t> </a:t>
            </a:r>
            <a:r>
              <a:rPr dirty="0" sz="1200" spc="-20">
                <a:latin typeface="Source Sans 3"/>
                <a:cs typeface="Source Sans 3"/>
              </a:rPr>
              <a:t>gaps.</a:t>
            </a:r>
            <a:endParaRPr sz="12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1200">
              <a:latin typeface="Source Sans 3"/>
              <a:cs typeface="Source Sans 3"/>
            </a:endParaRPr>
          </a:p>
          <a:p>
            <a:pPr marL="7274559">
              <a:lnSpc>
                <a:spcPct val="100000"/>
              </a:lnSpc>
            </a:pPr>
            <a:r>
              <a:rPr dirty="0" sz="1200">
                <a:latin typeface="Source Sans 3"/>
                <a:cs typeface="Source Sans 3"/>
              </a:rPr>
              <a:t>Japan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is</a:t>
            </a:r>
            <a:r>
              <a:rPr dirty="0" sz="1200" spc="-1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building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CCS</a:t>
            </a:r>
            <a:r>
              <a:rPr dirty="0" sz="1200" spc="-1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hubs</a:t>
            </a:r>
            <a:r>
              <a:rPr dirty="0" sz="1200" spc="-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around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exporting</a:t>
            </a:r>
            <a:r>
              <a:rPr dirty="0" sz="1200" spc="-5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captured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CO₂ </a:t>
            </a:r>
            <a:r>
              <a:rPr dirty="0" sz="1200" spc="-25">
                <a:latin typeface="Source Sans 3"/>
                <a:cs typeface="Source Sans 3"/>
              </a:rPr>
              <a:t>for</a:t>
            </a:r>
            <a:endParaRPr sz="1200">
              <a:latin typeface="Source Sans 3"/>
              <a:cs typeface="Source Sans 3"/>
            </a:endParaRPr>
          </a:p>
          <a:p>
            <a:pPr marL="7274559">
              <a:lnSpc>
                <a:spcPct val="100000"/>
              </a:lnSpc>
            </a:pPr>
            <a:r>
              <a:rPr dirty="0" sz="1200">
                <a:latin typeface="Source Sans 3"/>
                <a:cs typeface="Source Sans 3"/>
              </a:rPr>
              <a:t>overseas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storage.</a:t>
            </a:r>
            <a:endParaRPr sz="12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200">
              <a:latin typeface="Source Sans 3"/>
              <a:cs typeface="Source Sans 3"/>
            </a:endParaRPr>
          </a:p>
          <a:p>
            <a:pPr marL="7320915">
              <a:lnSpc>
                <a:spcPct val="100000"/>
              </a:lnSpc>
            </a:pPr>
            <a:r>
              <a:rPr dirty="0" cap="small" sz="1600" spc="-10" b="1">
                <a:latin typeface="Source Sans 3"/>
                <a:cs typeface="Source Sans 3"/>
              </a:rPr>
              <a:t>China</a:t>
            </a:r>
            <a:endParaRPr sz="1600">
              <a:latin typeface="Source Sans 3"/>
              <a:cs typeface="Source Sans 3"/>
            </a:endParaRPr>
          </a:p>
          <a:p>
            <a:pPr marL="7320915" marR="318135">
              <a:lnSpc>
                <a:spcPct val="100000"/>
              </a:lnSpc>
              <a:spcBef>
                <a:spcPts val="330"/>
              </a:spcBef>
            </a:pPr>
            <a:r>
              <a:rPr dirty="0" sz="1200">
                <a:latin typeface="Source Sans 3"/>
                <a:cs typeface="Source Sans 3"/>
              </a:rPr>
              <a:t>CCS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scales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through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domestic,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integrated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hubs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with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minimal cross-</a:t>
            </a:r>
            <a:r>
              <a:rPr dirty="0" sz="1200">
                <a:latin typeface="Source Sans 3"/>
                <a:cs typeface="Source Sans 3"/>
              </a:rPr>
              <a:t>border </a:t>
            </a:r>
            <a:r>
              <a:rPr dirty="0" sz="1200" spc="-10">
                <a:latin typeface="Source Sans 3"/>
                <a:cs typeface="Source Sans 3"/>
              </a:rPr>
              <a:t>transport.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11</a:t>
            </a:fld>
          </a:p>
        </p:txBody>
      </p:sp>
      <p:sp>
        <p:nvSpPr>
          <p:cNvPr id="9" name="object 9"/>
          <p:cNvSpPr txBox="1"/>
          <p:nvPr/>
        </p:nvSpPr>
        <p:spPr>
          <a:xfrm>
            <a:off x="7530210" y="5375091"/>
            <a:ext cx="3959225" cy="54864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cap="small" sz="1600" b="1">
                <a:latin typeface="Source Sans 3"/>
                <a:cs typeface="Source Sans 3"/>
              </a:rPr>
              <a:t>Middle</a:t>
            </a:r>
            <a:r>
              <a:rPr dirty="0" cap="small" sz="1600" spc="-5" b="1">
                <a:latin typeface="Source Sans 3"/>
                <a:cs typeface="Source Sans 3"/>
              </a:rPr>
              <a:t> </a:t>
            </a:r>
            <a:r>
              <a:rPr dirty="0" cap="small" sz="1600" b="1">
                <a:latin typeface="Source Sans 3"/>
                <a:cs typeface="Source Sans 3"/>
              </a:rPr>
              <a:t>east</a:t>
            </a:r>
            <a:r>
              <a:rPr dirty="0" cap="small" sz="1600" spc="-5" b="1">
                <a:latin typeface="Source Sans 3"/>
                <a:cs typeface="Source Sans 3"/>
              </a:rPr>
              <a:t> </a:t>
            </a:r>
            <a:r>
              <a:rPr dirty="0" cap="small" sz="1600" b="1">
                <a:latin typeface="Source Sans 3"/>
                <a:cs typeface="Source Sans 3"/>
              </a:rPr>
              <a:t>and</a:t>
            </a:r>
            <a:r>
              <a:rPr dirty="0" cap="small" sz="1600" spc="-10" b="1">
                <a:latin typeface="Source Sans 3"/>
                <a:cs typeface="Source Sans 3"/>
              </a:rPr>
              <a:t> Africa</a:t>
            </a:r>
            <a:endParaRPr sz="16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200" spc="-10">
                <a:latin typeface="Source Sans 3"/>
                <a:cs typeface="Source Sans 3"/>
              </a:rPr>
              <a:t>High-</a:t>
            </a:r>
            <a:r>
              <a:rPr dirty="0" sz="1200">
                <a:latin typeface="Source Sans 3"/>
                <a:cs typeface="Source Sans 3"/>
              </a:rPr>
              <a:t>capacity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storage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hubs</a:t>
            </a:r>
            <a:r>
              <a:rPr dirty="0" sz="1200" spc="-1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position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the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region</a:t>
            </a:r>
            <a:r>
              <a:rPr dirty="0" sz="1200" spc="-1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as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a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future</a:t>
            </a:r>
            <a:r>
              <a:rPr dirty="0" sz="1200" spc="-25">
                <a:latin typeface="Source Sans 3"/>
                <a:cs typeface="Source Sans 3"/>
              </a:rPr>
              <a:t> CO₂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30210" y="5898286"/>
            <a:ext cx="12585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ource Sans 3"/>
                <a:cs typeface="Source Sans 3"/>
              </a:rPr>
              <a:t>import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destination.</a:t>
            </a:r>
            <a:endParaRPr sz="1200">
              <a:latin typeface="Source Sans 3"/>
              <a:cs typeface="Source Sans 3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Port</a:t>
            </a:r>
            <a:r>
              <a:rPr dirty="0" spc="-65"/>
              <a:t> </a:t>
            </a:r>
            <a:r>
              <a:rPr dirty="0"/>
              <a:t>Interface</a:t>
            </a:r>
            <a:r>
              <a:rPr dirty="0" spc="-70"/>
              <a:t> </a:t>
            </a:r>
            <a:r>
              <a:rPr dirty="0" spc="-10"/>
              <a:t>Requirements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11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211023" y="739902"/>
            <a:ext cx="65017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Technical,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operational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and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quality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requirements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for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shore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reception</a:t>
            </a:r>
            <a:endParaRPr sz="1800">
              <a:latin typeface="Source Sans 3"/>
              <a:cs typeface="Source Sans 3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5025" y="1416430"/>
            <a:ext cx="5408930" cy="4025265"/>
          </a:xfrm>
          <a:prstGeom prst="rect">
            <a:avLst/>
          </a:prstGeom>
          <a:ln w="19050">
            <a:solidFill>
              <a:srgbClr val="D9D9D9"/>
            </a:solidFill>
          </a:ln>
        </p:spPr>
        <p:txBody>
          <a:bodyPr wrap="square" lIns="0" tIns="97790" rIns="0" bIns="0" rtlCol="0" vert="horz">
            <a:spAutoFit/>
          </a:bodyPr>
          <a:lstStyle/>
          <a:p>
            <a:pPr marL="203835">
              <a:lnSpc>
                <a:spcPct val="100000"/>
              </a:lnSpc>
              <a:spcBef>
                <a:spcPts val="770"/>
              </a:spcBef>
            </a:pPr>
            <a:r>
              <a:rPr dirty="0" sz="2400" b="1">
                <a:solidFill>
                  <a:srgbClr val="FF5A28"/>
                </a:solidFill>
                <a:latin typeface="Source Sans 3"/>
                <a:cs typeface="Source Sans 3"/>
              </a:rPr>
              <a:t>CO</a:t>
            </a:r>
            <a:r>
              <a:rPr dirty="0" sz="1200" b="1">
                <a:solidFill>
                  <a:srgbClr val="FF5A28"/>
                </a:solidFill>
                <a:latin typeface="Source Sans 3"/>
                <a:cs typeface="Source Sans 3"/>
              </a:rPr>
              <a:t>2</a:t>
            </a:r>
            <a:r>
              <a:rPr dirty="0" sz="1200" spc="225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400" b="1">
                <a:solidFill>
                  <a:srgbClr val="FF5A28"/>
                </a:solidFill>
                <a:latin typeface="Source Sans 3"/>
                <a:cs typeface="Source Sans 3"/>
              </a:rPr>
              <a:t>H</a:t>
            </a:r>
            <a:r>
              <a:rPr dirty="0" sz="1900" b="1">
                <a:solidFill>
                  <a:srgbClr val="FF5A28"/>
                </a:solidFill>
                <a:latin typeface="Source Sans 3"/>
                <a:cs typeface="Source Sans 3"/>
              </a:rPr>
              <a:t>ANDLING</a:t>
            </a:r>
            <a:r>
              <a:rPr dirty="0" sz="1900" spc="75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400" b="1">
                <a:solidFill>
                  <a:srgbClr val="FF5A28"/>
                </a:solidFill>
                <a:latin typeface="Source Sans 3"/>
                <a:cs typeface="Source Sans 3"/>
              </a:rPr>
              <a:t>(L</a:t>
            </a:r>
            <a:r>
              <a:rPr dirty="0" sz="1900" b="1">
                <a:solidFill>
                  <a:srgbClr val="FF5A28"/>
                </a:solidFill>
                <a:latin typeface="Source Sans 3"/>
                <a:cs typeface="Source Sans 3"/>
              </a:rPr>
              <a:t>IQUID</a:t>
            </a:r>
            <a:r>
              <a:rPr dirty="0" sz="1900" spc="80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400" spc="-20" b="1">
                <a:solidFill>
                  <a:srgbClr val="FF5A28"/>
                </a:solidFill>
                <a:latin typeface="Source Sans 3"/>
                <a:cs typeface="Source Sans 3"/>
              </a:rPr>
              <a:t>CO</a:t>
            </a:r>
            <a:r>
              <a:rPr dirty="0" baseline="-20833" sz="2400" spc="-30" b="1">
                <a:solidFill>
                  <a:srgbClr val="FF5A28"/>
                </a:solidFill>
                <a:latin typeface="Source Sans 3"/>
                <a:cs typeface="Source Sans 3"/>
              </a:rPr>
              <a:t>2</a:t>
            </a:r>
            <a:r>
              <a:rPr dirty="0" sz="2400" spc="-20" b="1">
                <a:solidFill>
                  <a:srgbClr val="FF5A28"/>
                </a:solidFill>
                <a:latin typeface="Source Sans 3"/>
                <a:cs typeface="Source Sans 3"/>
              </a:rPr>
              <a:t>)</a:t>
            </a:r>
            <a:endParaRPr sz="2400">
              <a:latin typeface="Source Sans 3"/>
              <a:cs typeface="Source Sans 3"/>
            </a:endParaRPr>
          </a:p>
          <a:p>
            <a:pPr marL="245745">
              <a:lnSpc>
                <a:spcPct val="100000"/>
              </a:lnSpc>
              <a:spcBef>
                <a:spcPts val="1795"/>
              </a:spcBef>
            </a:pPr>
            <a:r>
              <a:rPr dirty="0" cap="small" sz="1400" b="1">
                <a:latin typeface="Source Sans 3"/>
                <a:cs typeface="Source Sans 3"/>
              </a:rPr>
              <a:t>Offloading</a:t>
            </a:r>
            <a:r>
              <a:rPr dirty="0" cap="small" sz="1400" spc="80" b="1">
                <a:latin typeface="Source Sans 3"/>
                <a:cs typeface="Source Sans 3"/>
              </a:rPr>
              <a:t> </a:t>
            </a:r>
            <a:r>
              <a:rPr dirty="0" cap="small" sz="1400" b="1">
                <a:latin typeface="Source Sans 3"/>
                <a:cs typeface="Source Sans 3"/>
              </a:rPr>
              <a:t>&amp;</a:t>
            </a:r>
            <a:r>
              <a:rPr dirty="0" cap="small" sz="1400" spc="10" b="1">
                <a:latin typeface="Source Sans 3"/>
                <a:cs typeface="Source Sans 3"/>
              </a:rPr>
              <a:t> </a:t>
            </a:r>
            <a:r>
              <a:rPr dirty="0" cap="small" sz="1400" spc="-10" b="1">
                <a:latin typeface="Source Sans 3"/>
                <a:cs typeface="Source Sans 3"/>
              </a:rPr>
              <a:t>Transfer:</a:t>
            </a:r>
            <a:endParaRPr sz="1400">
              <a:latin typeface="Source Sans 3"/>
              <a:cs typeface="Source Sans 3"/>
            </a:endParaRPr>
          </a:p>
          <a:p>
            <a:pPr marL="532130" indent="-286385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532130" algn="l"/>
              </a:tabLst>
            </a:pPr>
            <a:r>
              <a:rPr dirty="0" sz="1400">
                <a:latin typeface="Source Sans 3"/>
                <a:cs typeface="Source Sans 3"/>
              </a:rPr>
              <a:t>Cryogenic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liquid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</a:t>
            </a:r>
            <a:r>
              <a:rPr dirty="0" baseline="-21604" sz="1350">
                <a:latin typeface="Source Sans 3"/>
                <a:cs typeface="Source Sans 3"/>
              </a:rPr>
              <a:t>2</a:t>
            </a:r>
            <a:r>
              <a:rPr dirty="0" baseline="-21604" sz="1350" spc="89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transfer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(ship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shore)</a:t>
            </a:r>
            <a:endParaRPr sz="1400">
              <a:latin typeface="Source Sans 3"/>
              <a:cs typeface="Source Sans 3"/>
            </a:endParaRPr>
          </a:p>
          <a:p>
            <a:pPr marL="532130" indent="-286385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532130" algn="l"/>
              </a:tabLst>
            </a:pPr>
            <a:r>
              <a:rPr dirty="0" sz="1400">
                <a:latin typeface="Source Sans 3"/>
                <a:cs typeface="Source Sans 3"/>
              </a:rPr>
              <a:t>Vapour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return</a:t>
            </a:r>
            <a:r>
              <a:rPr dirty="0" sz="1400" spc="-5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pressure</a:t>
            </a:r>
            <a:r>
              <a:rPr dirty="0" sz="1400" spc="-5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control</a:t>
            </a:r>
            <a:endParaRPr sz="1400">
              <a:latin typeface="Source Sans 3"/>
              <a:cs typeface="Source Sans 3"/>
            </a:endParaRPr>
          </a:p>
          <a:p>
            <a:pPr marL="532130" indent="-286385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532130" algn="l"/>
              </a:tabLst>
            </a:pPr>
            <a:r>
              <a:rPr dirty="0" sz="1400">
                <a:latin typeface="Source Sans 3"/>
                <a:cs typeface="Source Sans 3"/>
              </a:rPr>
              <a:t>Typical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rates: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150–</a:t>
            </a:r>
            <a:r>
              <a:rPr dirty="0" sz="1400">
                <a:latin typeface="Source Sans 3"/>
                <a:cs typeface="Source Sans 3"/>
              </a:rPr>
              <a:t>500 </a:t>
            </a:r>
            <a:r>
              <a:rPr dirty="0" sz="1400" spc="-20">
                <a:latin typeface="Source Sans 3"/>
                <a:cs typeface="Source Sans 3"/>
              </a:rPr>
              <a:t>m³/h</a:t>
            </a:r>
            <a:endParaRPr sz="1400">
              <a:latin typeface="Source Sans 3"/>
              <a:cs typeface="Source Sans 3"/>
            </a:endParaRPr>
          </a:p>
          <a:p>
            <a:pPr marL="245745">
              <a:lnSpc>
                <a:spcPct val="100000"/>
              </a:lnSpc>
              <a:spcBef>
                <a:spcPts val="900"/>
              </a:spcBef>
            </a:pPr>
            <a:r>
              <a:rPr dirty="0" cap="small" sz="1400" b="1">
                <a:latin typeface="Source Sans 3"/>
                <a:cs typeface="Source Sans 3"/>
              </a:rPr>
              <a:t>Port</a:t>
            </a:r>
            <a:r>
              <a:rPr dirty="0" cap="small" sz="1400" spc="95" b="1">
                <a:latin typeface="Source Sans 3"/>
                <a:cs typeface="Source Sans 3"/>
              </a:rPr>
              <a:t> </a:t>
            </a:r>
            <a:r>
              <a:rPr dirty="0" cap="small" sz="1400" b="1">
                <a:latin typeface="Source Sans 3"/>
                <a:cs typeface="Source Sans 3"/>
              </a:rPr>
              <a:t>Infrastructure</a:t>
            </a:r>
            <a:r>
              <a:rPr dirty="0" cap="small" sz="1400" spc="145" b="1">
                <a:latin typeface="Source Sans 3"/>
                <a:cs typeface="Source Sans 3"/>
              </a:rPr>
              <a:t> </a:t>
            </a:r>
            <a:r>
              <a:rPr dirty="0" cap="small" sz="1400" spc="-10" b="1">
                <a:latin typeface="Source Sans 3"/>
                <a:cs typeface="Source Sans 3"/>
              </a:rPr>
              <a:t>Needs:</a:t>
            </a:r>
            <a:endParaRPr sz="1400">
              <a:latin typeface="Source Sans 3"/>
              <a:cs typeface="Source Sans 3"/>
            </a:endParaRPr>
          </a:p>
          <a:p>
            <a:pPr marL="532130" indent="-286385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532130" algn="l"/>
              </a:tabLst>
            </a:pPr>
            <a:r>
              <a:rPr dirty="0" sz="1400">
                <a:latin typeface="Source Sans 3"/>
                <a:cs typeface="Source Sans 3"/>
              </a:rPr>
              <a:t>Buffer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storage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tanks</a:t>
            </a:r>
            <a:endParaRPr sz="1400">
              <a:latin typeface="Source Sans 3"/>
              <a:cs typeface="Source Sans 3"/>
            </a:endParaRPr>
          </a:p>
          <a:p>
            <a:pPr marL="532130" indent="-286385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532130" algn="l"/>
              </a:tabLst>
            </a:pPr>
            <a:r>
              <a:rPr dirty="0" sz="1400">
                <a:latin typeface="Source Sans 3"/>
                <a:cs typeface="Source Sans 3"/>
              </a:rPr>
              <a:t>Pumps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&amp;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vapour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handling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systems</a:t>
            </a:r>
            <a:endParaRPr sz="1400">
              <a:latin typeface="Source Sans 3"/>
              <a:cs typeface="Source Sans 3"/>
            </a:endParaRPr>
          </a:p>
          <a:p>
            <a:pPr marL="532130" indent="-286385">
              <a:lnSpc>
                <a:spcPct val="100000"/>
              </a:lnSpc>
              <a:spcBef>
                <a:spcPts val="894"/>
              </a:spcBef>
              <a:buFont typeface="Arial"/>
              <a:buChar char="•"/>
              <a:tabLst>
                <a:tab pos="532130" algn="l"/>
              </a:tabLst>
            </a:pPr>
            <a:r>
              <a:rPr dirty="0" sz="1400">
                <a:latin typeface="Source Sans 3"/>
                <a:cs typeface="Source Sans 3"/>
              </a:rPr>
              <a:t>Pipeline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integration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storage</a:t>
            </a:r>
            <a:endParaRPr sz="1400">
              <a:latin typeface="Source Sans 3"/>
              <a:cs typeface="Source Sans 3"/>
            </a:endParaRPr>
          </a:p>
          <a:p>
            <a:pPr marL="245745">
              <a:lnSpc>
                <a:spcPct val="100000"/>
              </a:lnSpc>
              <a:spcBef>
                <a:spcPts val="900"/>
              </a:spcBef>
            </a:pPr>
            <a:r>
              <a:rPr dirty="0" cap="small" sz="1400" b="1">
                <a:latin typeface="Source Sans 3"/>
                <a:cs typeface="Source Sans 3"/>
              </a:rPr>
              <a:t>Key</a:t>
            </a:r>
            <a:r>
              <a:rPr dirty="0" cap="small" sz="1400" spc="55" b="1">
                <a:latin typeface="Source Sans 3"/>
                <a:cs typeface="Source Sans 3"/>
              </a:rPr>
              <a:t> </a:t>
            </a:r>
            <a:r>
              <a:rPr dirty="0" cap="small" sz="1400" spc="-10" b="1">
                <a:latin typeface="Source Sans 3"/>
                <a:cs typeface="Source Sans 3"/>
              </a:rPr>
              <a:t>Constraint:</a:t>
            </a:r>
            <a:endParaRPr sz="1400">
              <a:latin typeface="Source Sans 3"/>
              <a:cs typeface="Source Sans 3"/>
            </a:endParaRPr>
          </a:p>
          <a:p>
            <a:pPr marL="532130" indent="-286385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532130" algn="l"/>
              </a:tabLst>
            </a:pPr>
            <a:r>
              <a:rPr dirty="0" sz="1400">
                <a:latin typeface="Source Sans 3"/>
                <a:cs typeface="Source Sans 3"/>
              </a:rPr>
              <a:t>Must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meet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injection-</a:t>
            </a:r>
            <a:r>
              <a:rPr dirty="0" sz="1400">
                <a:latin typeface="Source Sans 3"/>
                <a:cs typeface="Source Sans 3"/>
              </a:rPr>
              <a:t>ready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CO₂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specifications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00240" y="1422908"/>
            <a:ext cx="5408930" cy="4025265"/>
          </a:xfrm>
          <a:prstGeom prst="rect">
            <a:avLst/>
          </a:prstGeom>
          <a:ln w="19050">
            <a:solidFill>
              <a:srgbClr val="D9D9D9"/>
            </a:solidFill>
          </a:ln>
        </p:spPr>
        <p:txBody>
          <a:bodyPr wrap="square" lIns="0" tIns="91440" rIns="0" bIns="0" rtlCol="0" vert="horz">
            <a:spAutoFit/>
          </a:bodyPr>
          <a:lstStyle/>
          <a:p>
            <a:pPr marL="100330">
              <a:lnSpc>
                <a:spcPct val="100000"/>
              </a:lnSpc>
              <a:spcBef>
                <a:spcPts val="720"/>
              </a:spcBef>
            </a:pPr>
            <a:r>
              <a:rPr dirty="0" cap="small" sz="2400" b="1">
                <a:solidFill>
                  <a:srgbClr val="FF5A28"/>
                </a:solidFill>
                <a:latin typeface="Source Sans 3"/>
                <a:cs typeface="Source Sans 3"/>
              </a:rPr>
              <a:t>Carbon</a:t>
            </a:r>
            <a:r>
              <a:rPr dirty="0" cap="small" sz="2400" spc="135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cap="small" sz="2400" spc="-10" b="1">
                <a:solidFill>
                  <a:srgbClr val="FF5A28"/>
                </a:solidFill>
                <a:latin typeface="Source Sans 3"/>
                <a:cs typeface="Source Sans 3"/>
              </a:rPr>
              <a:t>Byproducts</a:t>
            </a:r>
            <a:endParaRPr sz="2400">
              <a:latin typeface="Source Sans 3"/>
              <a:cs typeface="Source Sans 3"/>
            </a:endParaRPr>
          </a:p>
          <a:p>
            <a:pPr marL="246379">
              <a:lnSpc>
                <a:spcPct val="100000"/>
              </a:lnSpc>
              <a:spcBef>
                <a:spcPts val="1845"/>
              </a:spcBef>
            </a:pPr>
            <a:r>
              <a:rPr dirty="0" cap="small" sz="1400" b="1">
                <a:latin typeface="Source Sans 3"/>
                <a:cs typeface="Source Sans 3"/>
              </a:rPr>
              <a:t>Offloading</a:t>
            </a:r>
            <a:r>
              <a:rPr dirty="0" cap="small" sz="1400" spc="85" b="1">
                <a:latin typeface="Source Sans 3"/>
                <a:cs typeface="Source Sans 3"/>
              </a:rPr>
              <a:t> </a:t>
            </a:r>
            <a:r>
              <a:rPr dirty="0" cap="small" sz="1400" b="1">
                <a:latin typeface="Source Sans 3"/>
                <a:cs typeface="Source Sans 3"/>
              </a:rPr>
              <a:t>&amp;</a:t>
            </a:r>
            <a:r>
              <a:rPr dirty="0" cap="small" sz="1400" spc="10" b="1">
                <a:latin typeface="Source Sans 3"/>
                <a:cs typeface="Source Sans 3"/>
              </a:rPr>
              <a:t> </a:t>
            </a:r>
            <a:r>
              <a:rPr dirty="0" cap="small" sz="1400" spc="-10" b="1">
                <a:latin typeface="Source Sans 3"/>
                <a:cs typeface="Source Sans 3"/>
              </a:rPr>
              <a:t>Transfer:</a:t>
            </a:r>
            <a:endParaRPr sz="1400">
              <a:latin typeface="Source Sans 3"/>
              <a:cs typeface="Source Sans 3"/>
            </a:endParaRPr>
          </a:p>
          <a:p>
            <a:pPr marL="532765" indent="-286385">
              <a:lnSpc>
                <a:spcPct val="100000"/>
              </a:lnSpc>
              <a:spcBef>
                <a:spcPts val="894"/>
              </a:spcBef>
              <a:buFont typeface="Arial"/>
              <a:buChar char="•"/>
              <a:tabLst>
                <a:tab pos="532765" algn="l"/>
              </a:tabLst>
            </a:pPr>
            <a:r>
              <a:rPr dirty="0" sz="1400">
                <a:latin typeface="Source Sans 3"/>
                <a:cs typeface="Source Sans 3"/>
              </a:rPr>
              <a:t>Standard</a:t>
            </a:r>
            <a:r>
              <a:rPr dirty="0" sz="1400" spc="-5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bulk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or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containerised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handling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(no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cryogenics)</a:t>
            </a:r>
            <a:endParaRPr sz="1400">
              <a:latin typeface="Source Sans 3"/>
              <a:cs typeface="Source Sans 3"/>
            </a:endParaRPr>
          </a:p>
          <a:p>
            <a:pPr marL="532765" indent="-286385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532765" algn="l"/>
              </a:tabLst>
            </a:pPr>
            <a:r>
              <a:rPr dirty="0" sz="1400">
                <a:latin typeface="Source Sans 3"/>
                <a:cs typeface="Source Sans 3"/>
              </a:rPr>
              <a:t>No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vapour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return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required</a:t>
            </a:r>
            <a:endParaRPr sz="1400">
              <a:latin typeface="Source Sans 3"/>
              <a:cs typeface="Source Sans 3"/>
            </a:endParaRPr>
          </a:p>
          <a:p>
            <a:pPr marL="532765" indent="-286385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532765" algn="l"/>
              </a:tabLst>
            </a:pPr>
            <a:r>
              <a:rPr dirty="0" sz="1400">
                <a:latin typeface="Source Sans 3"/>
                <a:cs typeface="Source Sans 3"/>
              </a:rPr>
              <a:t>Comparable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conventional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dry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cargo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operations</a:t>
            </a:r>
            <a:endParaRPr sz="1400">
              <a:latin typeface="Source Sans 3"/>
              <a:cs typeface="Source Sans 3"/>
            </a:endParaRPr>
          </a:p>
          <a:p>
            <a:pPr marL="246379">
              <a:lnSpc>
                <a:spcPct val="100000"/>
              </a:lnSpc>
              <a:spcBef>
                <a:spcPts val="900"/>
              </a:spcBef>
            </a:pPr>
            <a:r>
              <a:rPr dirty="0" cap="small" sz="1400" b="1">
                <a:latin typeface="Source Sans 3"/>
                <a:cs typeface="Source Sans 3"/>
              </a:rPr>
              <a:t>Infrastructure</a:t>
            </a:r>
            <a:r>
              <a:rPr dirty="0" cap="small" sz="1400" spc="170" b="1">
                <a:latin typeface="Source Sans 3"/>
                <a:cs typeface="Source Sans 3"/>
              </a:rPr>
              <a:t> </a:t>
            </a:r>
            <a:r>
              <a:rPr dirty="0" cap="small" sz="1400" spc="-10" b="1">
                <a:latin typeface="Source Sans 3"/>
                <a:cs typeface="Source Sans 3"/>
              </a:rPr>
              <a:t>Needs:</a:t>
            </a:r>
            <a:endParaRPr sz="1400">
              <a:latin typeface="Source Sans 3"/>
              <a:cs typeface="Source Sans 3"/>
            </a:endParaRPr>
          </a:p>
          <a:p>
            <a:pPr marL="532765" indent="-286385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532765" algn="l"/>
              </a:tabLst>
            </a:pPr>
            <a:r>
              <a:rPr dirty="0" sz="1400">
                <a:latin typeface="Source Sans 3"/>
                <a:cs typeface="Source Sans 3"/>
              </a:rPr>
              <a:t>Existing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bulk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terminals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or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container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20">
                <a:latin typeface="Source Sans 3"/>
                <a:cs typeface="Source Sans 3"/>
              </a:rPr>
              <a:t>yards</a:t>
            </a:r>
            <a:endParaRPr sz="1400">
              <a:latin typeface="Source Sans 3"/>
              <a:cs typeface="Source Sans 3"/>
            </a:endParaRPr>
          </a:p>
          <a:p>
            <a:pPr marL="532765" indent="-286385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532765" algn="l"/>
              </a:tabLst>
            </a:pPr>
            <a:r>
              <a:rPr dirty="0" sz="1400">
                <a:latin typeface="Source Sans 3"/>
                <a:cs typeface="Source Sans 3"/>
              </a:rPr>
              <a:t>Cranes,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conveyors,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storage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areas</a:t>
            </a:r>
            <a:endParaRPr sz="1400">
              <a:latin typeface="Source Sans 3"/>
              <a:cs typeface="Source Sans 3"/>
            </a:endParaRPr>
          </a:p>
          <a:p>
            <a:pPr marL="532765" indent="-286385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532765" algn="l"/>
              </a:tabLst>
            </a:pPr>
            <a:r>
              <a:rPr dirty="0" sz="1400">
                <a:latin typeface="Source Sans 3"/>
                <a:cs typeface="Source Sans 3"/>
              </a:rPr>
              <a:t>No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dedicated CCS</a:t>
            </a:r>
            <a:r>
              <a:rPr dirty="0" sz="1400" spc="1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infrastructure required</a:t>
            </a:r>
            <a:endParaRPr sz="1400">
              <a:latin typeface="Source Sans 3"/>
              <a:cs typeface="Source Sans 3"/>
            </a:endParaRPr>
          </a:p>
          <a:p>
            <a:pPr marL="246379">
              <a:lnSpc>
                <a:spcPct val="100000"/>
              </a:lnSpc>
              <a:spcBef>
                <a:spcPts val="894"/>
              </a:spcBef>
            </a:pPr>
            <a:r>
              <a:rPr dirty="0" cap="small" sz="1400" b="1">
                <a:latin typeface="Source Sans 3"/>
                <a:cs typeface="Source Sans 3"/>
              </a:rPr>
              <a:t>Key</a:t>
            </a:r>
            <a:r>
              <a:rPr dirty="0" cap="small" sz="1400" spc="55" b="1">
                <a:latin typeface="Source Sans 3"/>
                <a:cs typeface="Source Sans 3"/>
              </a:rPr>
              <a:t> </a:t>
            </a:r>
            <a:r>
              <a:rPr dirty="0" cap="small" sz="1400" spc="-10" b="1">
                <a:latin typeface="Source Sans 3"/>
                <a:cs typeface="Source Sans 3"/>
              </a:rPr>
              <a:t>Constraint:</a:t>
            </a:r>
            <a:endParaRPr sz="1400">
              <a:latin typeface="Source Sans 3"/>
              <a:cs typeface="Source Sans 3"/>
            </a:endParaRPr>
          </a:p>
          <a:p>
            <a:pPr marL="532765" indent="-286385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532765" algn="l"/>
              </a:tabLst>
            </a:pPr>
            <a:r>
              <a:rPr dirty="0" sz="1400">
                <a:latin typeface="Source Sans 3"/>
                <a:cs typeface="Source Sans 3"/>
              </a:rPr>
              <a:t>Market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driven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specifications</a:t>
            </a:r>
            <a:endParaRPr sz="1400">
              <a:latin typeface="Source Sans 3"/>
              <a:cs typeface="Source Sans 3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1023" y="44694"/>
            <a:ext cx="7585075" cy="899794"/>
          </a:xfrm>
          <a:prstGeom prst="rect"/>
        </p:spPr>
        <p:txBody>
          <a:bodyPr wrap="square" lIns="0" tIns="95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/>
              <a:t>CO₂</a:t>
            </a:r>
            <a:r>
              <a:rPr dirty="0" spc="-15"/>
              <a:t> </a:t>
            </a:r>
            <a:r>
              <a:rPr dirty="0"/>
              <a:t>Offloading, Transport</a:t>
            </a:r>
            <a:r>
              <a:rPr dirty="0" spc="-20"/>
              <a:t> </a:t>
            </a:r>
            <a:r>
              <a:rPr dirty="0"/>
              <a:t>&amp;</a:t>
            </a:r>
            <a:r>
              <a:rPr dirty="0" spc="-25"/>
              <a:t> </a:t>
            </a:r>
            <a:r>
              <a:rPr dirty="0"/>
              <a:t>Disposal</a:t>
            </a:r>
            <a:r>
              <a:rPr dirty="0" spc="-15"/>
              <a:t> </a:t>
            </a:r>
            <a:r>
              <a:rPr dirty="0" spc="-20"/>
              <a:t>Costs</a:t>
            </a: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2000" b="0">
                <a:solidFill>
                  <a:srgbClr val="FF5A28"/>
                </a:solidFill>
                <a:latin typeface="Source Sans 3"/>
                <a:cs typeface="Source Sans 3"/>
              </a:rPr>
              <a:t>Cost</a:t>
            </a:r>
            <a:r>
              <a:rPr dirty="0" sz="2000" spc="-1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 b="0">
                <a:solidFill>
                  <a:srgbClr val="FF5A28"/>
                </a:solidFill>
                <a:latin typeface="Source Sans 3"/>
                <a:cs typeface="Source Sans 3"/>
              </a:rPr>
              <a:t>is</a:t>
            </a:r>
            <a:r>
              <a:rPr dirty="0" sz="2000" spc="-1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 b="0">
                <a:solidFill>
                  <a:srgbClr val="FF5A28"/>
                </a:solidFill>
                <a:latin typeface="Source Sans 3"/>
                <a:cs typeface="Source Sans 3"/>
              </a:rPr>
              <a:t>driven</a:t>
            </a:r>
            <a:r>
              <a:rPr dirty="0" sz="2000" spc="-1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 b="0">
                <a:solidFill>
                  <a:srgbClr val="FF5A28"/>
                </a:solidFill>
                <a:latin typeface="Source Sans 3"/>
                <a:cs typeface="Source Sans 3"/>
              </a:rPr>
              <a:t>by</a:t>
            </a:r>
            <a:r>
              <a:rPr dirty="0" sz="2000" spc="-1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 b="0">
                <a:solidFill>
                  <a:srgbClr val="FF5A28"/>
                </a:solidFill>
                <a:latin typeface="Source Sans 3"/>
                <a:cs typeface="Source Sans 3"/>
              </a:rPr>
              <a:t>infrastructure,</a:t>
            </a:r>
            <a:r>
              <a:rPr dirty="0" sz="2000" spc="-5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 b="0">
                <a:solidFill>
                  <a:srgbClr val="FF5A28"/>
                </a:solidFill>
                <a:latin typeface="Source Sans 3"/>
                <a:cs typeface="Source Sans 3"/>
              </a:rPr>
              <a:t>utilisation,</a:t>
            </a:r>
            <a:r>
              <a:rPr dirty="0" sz="2000" spc="-30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 b="0">
                <a:solidFill>
                  <a:srgbClr val="FF5A28"/>
                </a:solidFill>
                <a:latin typeface="Source Sans 3"/>
                <a:cs typeface="Source Sans 3"/>
              </a:rPr>
              <a:t>and</a:t>
            </a:r>
            <a:r>
              <a:rPr dirty="0" sz="2000" spc="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 b="0">
                <a:solidFill>
                  <a:srgbClr val="FF5A28"/>
                </a:solidFill>
                <a:latin typeface="Source Sans 3"/>
                <a:cs typeface="Source Sans 3"/>
              </a:rPr>
              <a:t>risk,</a:t>
            </a:r>
            <a:r>
              <a:rPr dirty="0" sz="2000" spc="-20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 b="0">
                <a:solidFill>
                  <a:srgbClr val="FF5A28"/>
                </a:solidFill>
                <a:latin typeface="Source Sans 3"/>
                <a:cs typeface="Source Sans 3"/>
              </a:rPr>
              <a:t>not</a:t>
            </a:r>
            <a:r>
              <a:rPr dirty="0" sz="2000" spc="-2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 b="0">
                <a:solidFill>
                  <a:srgbClr val="FF5A28"/>
                </a:solidFill>
                <a:latin typeface="Source Sans 3"/>
                <a:cs typeface="Source Sans 3"/>
              </a:rPr>
              <a:t>just</a:t>
            </a:r>
            <a:r>
              <a:rPr dirty="0" sz="2000" spc="-15" b="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2000" spc="-10" b="0">
                <a:solidFill>
                  <a:srgbClr val="FF5A28"/>
                </a:solidFill>
                <a:latin typeface="Source Sans 3"/>
                <a:cs typeface="Source Sans 3"/>
              </a:rPr>
              <a:t>technology</a:t>
            </a:r>
            <a:endParaRPr sz="2000">
              <a:latin typeface="Source Sans 3"/>
              <a:cs typeface="Source Sans 3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8556" y="3741788"/>
            <a:ext cx="4817110" cy="2707640"/>
          </a:xfrm>
          <a:prstGeom prst="rect">
            <a:avLst/>
          </a:prstGeom>
          <a:ln w="19050">
            <a:solidFill>
              <a:srgbClr val="D9D9D9"/>
            </a:solidFill>
          </a:ln>
        </p:spPr>
        <p:txBody>
          <a:bodyPr wrap="square" lIns="0" tIns="167005" rIns="0" bIns="0" rtlCol="0" vert="horz">
            <a:spAutoFit/>
          </a:bodyPr>
          <a:lstStyle/>
          <a:p>
            <a:pPr marL="452120">
              <a:lnSpc>
                <a:spcPct val="100000"/>
              </a:lnSpc>
              <a:spcBef>
                <a:spcPts val="1315"/>
              </a:spcBef>
            </a:pPr>
            <a:r>
              <a:rPr dirty="0" cap="small" sz="2000" b="1">
                <a:solidFill>
                  <a:srgbClr val="FF5A28"/>
                </a:solidFill>
                <a:latin typeface="Source Sans 3"/>
                <a:cs typeface="Source Sans 3"/>
              </a:rPr>
              <a:t>Market</a:t>
            </a:r>
            <a:r>
              <a:rPr dirty="0" cap="small" sz="2000" spc="35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cap="small" sz="2000" b="1">
                <a:solidFill>
                  <a:srgbClr val="FF5A28"/>
                </a:solidFill>
                <a:latin typeface="Source Sans 3"/>
                <a:cs typeface="Source Sans 3"/>
              </a:rPr>
              <a:t>Tariffs</a:t>
            </a:r>
            <a:r>
              <a:rPr dirty="0" cap="small" sz="2000" spc="45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cap="small" sz="2000" b="1">
                <a:solidFill>
                  <a:srgbClr val="FF5A28"/>
                </a:solidFill>
                <a:latin typeface="Source Sans 3"/>
                <a:cs typeface="Source Sans 3"/>
              </a:rPr>
              <a:t>≠</a:t>
            </a:r>
            <a:r>
              <a:rPr dirty="0" cap="small" sz="2000" spc="-45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cap="small" sz="2000" b="1">
                <a:solidFill>
                  <a:srgbClr val="FF5A28"/>
                </a:solidFill>
                <a:latin typeface="Source Sans 3"/>
                <a:cs typeface="Source Sans 3"/>
              </a:rPr>
              <a:t>Technical</a:t>
            </a:r>
            <a:r>
              <a:rPr dirty="0" cap="small" sz="2000" spc="35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cap="small" sz="2000" spc="-20" b="1">
                <a:solidFill>
                  <a:srgbClr val="FF5A28"/>
                </a:solidFill>
                <a:latin typeface="Source Sans 3"/>
                <a:cs typeface="Source Sans 3"/>
              </a:rPr>
              <a:t>Cost</a:t>
            </a:r>
            <a:endParaRPr sz="2000">
              <a:latin typeface="Source Sans 3"/>
              <a:cs typeface="Source Sans 3"/>
            </a:endParaRPr>
          </a:p>
          <a:p>
            <a:pPr marL="401320">
              <a:lnSpc>
                <a:spcPct val="100000"/>
              </a:lnSpc>
              <a:spcBef>
                <a:spcPts val="915"/>
              </a:spcBef>
            </a:pPr>
            <a:r>
              <a:rPr dirty="0" sz="1600">
                <a:latin typeface="Source Sans 3"/>
                <a:cs typeface="Source Sans 3"/>
              </a:rPr>
              <a:t>Commercial</a:t>
            </a:r>
            <a:r>
              <a:rPr dirty="0" sz="1600" spc="-65">
                <a:latin typeface="Source Sans 3"/>
                <a:cs typeface="Source Sans 3"/>
              </a:rPr>
              <a:t> </a:t>
            </a:r>
            <a:r>
              <a:rPr dirty="0" sz="1600">
                <a:latin typeface="Source Sans 3"/>
                <a:cs typeface="Source Sans 3"/>
              </a:rPr>
              <a:t>structure</a:t>
            </a:r>
            <a:r>
              <a:rPr dirty="0" sz="1600" spc="-50">
                <a:latin typeface="Source Sans 3"/>
                <a:cs typeface="Source Sans 3"/>
              </a:rPr>
              <a:t> </a:t>
            </a:r>
            <a:r>
              <a:rPr dirty="0" sz="1600">
                <a:latin typeface="Source Sans 3"/>
                <a:cs typeface="Source Sans 3"/>
              </a:rPr>
              <a:t>shapes</a:t>
            </a:r>
            <a:r>
              <a:rPr dirty="0" sz="1600" spc="-50">
                <a:latin typeface="Source Sans 3"/>
                <a:cs typeface="Source Sans 3"/>
              </a:rPr>
              <a:t> </a:t>
            </a:r>
            <a:r>
              <a:rPr dirty="0" sz="1600" spc="-10">
                <a:latin typeface="Source Sans 3"/>
                <a:cs typeface="Source Sans 3"/>
              </a:rPr>
              <a:t>pricing</a:t>
            </a:r>
            <a:endParaRPr sz="1600">
              <a:latin typeface="Source Sans 3"/>
              <a:cs typeface="Source Sans 3"/>
            </a:endParaRPr>
          </a:p>
          <a:p>
            <a:pPr marL="574040" indent="-17272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574040" algn="l"/>
              </a:tabLst>
            </a:pPr>
            <a:r>
              <a:rPr dirty="0" sz="1600">
                <a:latin typeface="Source Sans 3"/>
                <a:cs typeface="Source Sans 3"/>
              </a:rPr>
              <a:t>Risk</a:t>
            </a:r>
            <a:r>
              <a:rPr dirty="0" sz="1600" spc="-20">
                <a:latin typeface="Source Sans 3"/>
                <a:cs typeface="Source Sans 3"/>
              </a:rPr>
              <a:t> </a:t>
            </a:r>
            <a:r>
              <a:rPr dirty="0" sz="1600" spc="-10">
                <a:latin typeface="Source Sans 3"/>
                <a:cs typeface="Source Sans 3"/>
              </a:rPr>
              <a:t>allocation</a:t>
            </a:r>
            <a:endParaRPr sz="1600">
              <a:latin typeface="Source Sans 3"/>
              <a:cs typeface="Source Sans 3"/>
            </a:endParaRPr>
          </a:p>
          <a:p>
            <a:pPr marL="574040" indent="-17272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574040" algn="l"/>
              </a:tabLst>
            </a:pPr>
            <a:r>
              <a:rPr dirty="0" sz="1600" spc="-10">
                <a:latin typeface="Source Sans 3"/>
                <a:cs typeface="Source Sans 3"/>
              </a:rPr>
              <a:t>Long-</a:t>
            </a:r>
            <a:r>
              <a:rPr dirty="0" sz="1600">
                <a:latin typeface="Source Sans 3"/>
                <a:cs typeface="Source Sans 3"/>
              </a:rPr>
              <a:t>term</a:t>
            </a:r>
            <a:r>
              <a:rPr dirty="0" sz="1600" spc="-10">
                <a:latin typeface="Source Sans 3"/>
                <a:cs typeface="Source Sans 3"/>
              </a:rPr>
              <a:t> liability</a:t>
            </a:r>
            <a:endParaRPr sz="1600">
              <a:latin typeface="Source Sans 3"/>
              <a:cs typeface="Source Sans 3"/>
            </a:endParaRPr>
          </a:p>
          <a:p>
            <a:pPr marL="574040" indent="-17272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574040" algn="l"/>
              </a:tabLst>
            </a:pPr>
            <a:r>
              <a:rPr dirty="0" sz="1600">
                <a:latin typeface="Source Sans 3"/>
                <a:cs typeface="Source Sans 3"/>
              </a:rPr>
              <a:t>Infrastructure</a:t>
            </a:r>
            <a:r>
              <a:rPr dirty="0" sz="1600" spc="-80">
                <a:latin typeface="Source Sans 3"/>
                <a:cs typeface="Source Sans 3"/>
              </a:rPr>
              <a:t> </a:t>
            </a:r>
            <a:r>
              <a:rPr dirty="0" sz="1600" spc="-10">
                <a:latin typeface="Source Sans 3"/>
                <a:cs typeface="Source Sans 3"/>
              </a:rPr>
              <a:t>financing</a:t>
            </a:r>
            <a:endParaRPr sz="1600">
              <a:latin typeface="Source Sans 3"/>
              <a:cs typeface="Source Sans 3"/>
            </a:endParaRPr>
          </a:p>
          <a:p>
            <a:pPr marL="574040" indent="-17272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574040" algn="l"/>
              </a:tabLst>
            </a:pPr>
            <a:r>
              <a:rPr dirty="0" sz="1600">
                <a:latin typeface="Source Sans 3"/>
                <a:cs typeface="Source Sans 3"/>
              </a:rPr>
              <a:t>Immature</a:t>
            </a:r>
            <a:r>
              <a:rPr dirty="0" sz="1600" spc="-45">
                <a:latin typeface="Source Sans 3"/>
                <a:cs typeface="Source Sans 3"/>
              </a:rPr>
              <a:t> </a:t>
            </a:r>
            <a:r>
              <a:rPr dirty="0" sz="1600">
                <a:latin typeface="Source Sans 3"/>
                <a:cs typeface="Source Sans 3"/>
              </a:rPr>
              <a:t>storage</a:t>
            </a:r>
            <a:r>
              <a:rPr dirty="0" sz="1600" spc="-45">
                <a:latin typeface="Source Sans 3"/>
                <a:cs typeface="Source Sans 3"/>
              </a:rPr>
              <a:t> </a:t>
            </a:r>
            <a:r>
              <a:rPr dirty="0" sz="1600" spc="-10">
                <a:latin typeface="Source Sans 3"/>
                <a:cs typeface="Source Sans 3"/>
              </a:rPr>
              <a:t>markets</a:t>
            </a:r>
            <a:endParaRPr sz="1600">
              <a:latin typeface="Source Sans 3"/>
              <a:cs typeface="Source Sans 3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74182" y="3738410"/>
            <a:ext cx="4817110" cy="2707640"/>
          </a:xfrm>
          <a:prstGeom prst="rect">
            <a:avLst/>
          </a:prstGeom>
          <a:ln w="19050">
            <a:solidFill>
              <a:srgbClr val="D9D9D9"/>
            </a:solidFill>
          </a:ln>
        </p:spPr>
        <p:txBody>
          <a:bodyPr wrap="square" lIns="0" tIns="156845" rIns="0" bIns="0" rtlCol="0" vert="horz">
            <a:spAutoFit/>
          </a:bodyPr>
          <a:lstStyle/>
          <a:p>
            <a:pPr marL="686435">
              <a:lnSpc>
                <a:spcPct val="100000"/>
              </a:lnSpc>
              <a:spcBef>
                <a:spcPts val="1235"/>
              </a:spcBef>
            </a:pPr>
            <a:r>
              <a:rPr dirty="0" cap="small" sz="2000" b="1">
                <a:solidFill>
                  <a:srgbClr val="FF5A28"/>
                </a:solidFill>
                <a:latin typeface="Source Sans 3"/>
                <a:cs typeface="Source Sans 3"/>
              </a:rPr>
              <a:t>Key</a:t>
            </a:r>
            <a:r>
              <a:rPr dirty="0" cap="small" sz="2000" spc="50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cap="small" sz="2000" b="1">
                <a:solidFill>
                  <a:srgbClr val="FF5A28"/>
                </a:solidFill>
                <a:latin typeface="Source Sans 3"/>
                <a:cs typeface="Source Sans 3"/>
              </a:rPr>
              <a:t>cost</a:t>
            </a:r>
            <a:r>
              <a:rPr dirty="0" cap="small" sz="2000" spc="70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cap="small" sz="2000" spc="-10" b="1">
                <a:solidFill>
                  <a:srgbClr val="FF5A28"/>
                </a:solidFill>
                <a:latin typeface="Source Sans 3"/>
                <a:cs typeface="Source Sans 3"/>
              </a:rPr>
              <a:t>drivers</a:t>
            </a:r>
            <a:endParaRPr sz="2000">
              <a:latin typeface="Source Sans 3"/>
              <a:cs typeface="Source Sans 3"/>
            </a:endParaRPr>
          </a:p>
          <a:p>
            <a:pPr marL="859155" indent="-172720">
              <a:lnSpc>
                <a:spcPct val="100000"/>
              </a:lnSpc>
              <a:spcBef>
                <a:spcPts val="915"/>
              </a:spcBef>
              <a:buFont typeface="Arial"/>
              <a:buChar char="•"/>
              <a:tabLst>
                <a:tab pos="859155" algn="l"/>
              </a:tabLst>
            </a:pPr>
            <a:r>
              <a:rPr dirty="0" sz="1600">
                <a:latin typeface="Source Sans 3"/>
                <a:cs typeface="Source Sans 3"/>
              </a:rPr>
              <a:t>CO₂</a:t>
            </a:r>
            <a:r>
              <a:rPr dirty="0" sz="1600" spc="-10">
                <a:latin typeface="Source Sans 3"/>
                <a:cs typeface="Source Sans 3"/>
              </a:rPr>
              <a:t> </a:t>
            </a:r>
            <a:r>
              <a:rPr dirty="0" sz="1600">
                <a:latin typeface="Source Sans 3"/>
                <a:cs typeface="Source Sans 3"/>
              </a:rPr>
              <a:t>quality &amp; </a:t>
            </a:r>
            <a:r>
              <a:rPr dirty="0" sz="1600" spc="-10">
                <a:latin typeface="Source Sans 3"/>
                <a:cs typeface="Source Sans 3"/>
              </a:rPr>
              <a:t>pre-conditioning</a:t>
            </a:r>
            <a:endParaRPr sz="1600">
              <a:latin typeface="Source Sans 3"/>
              <a:cs typeface="Source Sans 3"/>
            </a:endParaRPr>
          </a:p>
          <a:p>
            <a:pPr marL="859155" indent="-17272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859155" algn="l"/>
              </a:tabLst>
            </a:pPr>
            <a:r>
              <a:rPr dirty="0" sz="1600" spc="-10">
                <a:latin typeface="Source Sans 3"/>
                <a:cs typeface="Source Sans 3"/>
              </a:rPr>
              <a:t>Pressure–</a:t>
            </a:r>
            <a:r>
              <a:rPr dirty="0" sz="1600">
                <a:latin typeface="Source Sans 3"/>
                <a:cs typeface="Source Sans 3"/>
              </a:rPr>
              <a:t>temperature</a:t>
            </a:r>
            <a:r>
              <a:rPr dirty="0" sz="1600" spc="25">
                <a:latin typeface="Source Sans 3"/>
                <a:cs typeface="Source Sans 3"/>
              </a:rPr>
              <a:t> </a:t>
            </a:r>
            <a:r>
              <a:rPr dirty="0" sz="1600" spc="-10">
                <a:latin typeface="Source Sans 3"/>
                <a:cs typeface="Source Sans 3"/>
              </a:rPr>
              <a:t>alignment</a:t>
            </a:r>
            <a:endParaRPr sz="1600">
              <a:latin typeface="Source Sans 3"/>
              <a:cs typeface="Source Sans 3"/>
            </a:endParaRPr>
          </a:p>
          <a:p>
            <a:pPr marL="859155" indent="-172720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859155" algn="l"/>
              </a:tabLst>
            </a:pPr>
            <a:r>
              <a:rPr dirty="0" sz="1600">
                <a:latin typeface="Source Sans 3"/>
                <a:cs typeface="Source Sans 3"/>
              </a:rPr>
              <a:t>Scale</a:t>
            </a:r>
            <a:r>
              <a:rPr dirty="0" sz="1600" spc="-35">
                <a:latin typeface="Source Sans 3"/>
                <a:cs typeface="Source Sans 3"/>
              </a:rPr>
              <a:t> </a:t>
            </a:r>
            <a:r>
              <a:rPr dirty="0" sz="1600">
                <a:latin typeface="Source Sans 3"/>
                <a:cs typeface="Source Sans 3"/>
              </a:rPr>
              <a:t>&amp;</a:t>
            </a:r>
            <a:r>
              <a:rPr dirty="0" sz="1600" spc="-30">
                <a:latin typeface="Source Sans 3"/>
                <a:cs typeface="Source Sans 3"/>
              </a:rPr>
              <a:t> </a:t>
            </a:r>
            <a:r>
              <a:rPr dirty="0" sz="1600">
                <a:latin typeface="Source Sans 3"/>
                <a:cs typeface="Source Sans 3"/>
              </a:rPr>
              <a:t>utilisation</a:t>
            </a:r>
            <a:r>
              <a:rPr dirty="0" sz="1600" spc="-25">
                <a:latin typeface="Source Sans 3"/>
                <a:cs typeface="Source Sans 3"/>
              </a:rPr>
              <a:t> </a:t>
            </a:r>
            <a:r>
              <a:rPr dirty="0" sz="1600" spc="-20">
                <a:latin typeface="Source Sans 3"/>
                <a:cs typeface="Source Sans 3"/>
              </a:rPr>
              <a:t>rate</a:t>
            </a:r>
            <a:endParaRPr sz="1600">
              <a:latin typeface="Source Sans 3"/>
              <a:cs typeface="Source Sans 3"/>
            </a:endParaRPr>
          </a:p>
          <a:p>
            <a:pPr marL="859155" indent="-17272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859155" algn="l"/>
              </a:tabLst>
            </a:pPr>
            <a:r>
              <a:rPr dirty="0" sz="1600">
                <a:latin typeface="Source Sans 3"/>
                <a:cs typeface="Source Sans 3"/>
              </a:rPr>
              <a:t>Storage</a:t>
            </a:r>
            <a:r>
              <a:rPr dirty="0" sz="1600" spc="-30">
                <a:latin typeface="Source Sans 3"/>
                <a:cs typeface="Source Sans 3"/>
              </a:rPr>
              <a:t> </a:t>
            </a:r>
            <a:r>
              <a:rPr dirty="0" sz="1600">
                <a:latin typeface="Source Sans 3"/>
                <a:cs typeface="Source Sans 3"/>
              </a:rPr>
              <a:t>readiness</a:t>
            </a:r>
            <a:r>
              <a:rPr dirty="0" sz="1600" spc="-20">
                <a:latin typeface="Source Sans 3"/>
                <a:cs typeface="Source Sans 3"/>
              </a:rPr>
              <a:t> </a:t>
            </a:r>
            <a:r>
              <a:rPr dirty="0" sz="1600">
                <a:latin typeface="Source Sans 3"/>
                <a:cs typeface="Source Sans 3"/>
              </a:rPr>
              <a:t>&amp;</a:t>
            </a:r>
            <a:r>
              <a:rPr dirty="0" sz="1600" spc="-20">
                <a:latin typeface="Source Sans 3"/>
                <a:cs typeface="Source Sans 3"/>
              </a:rPr>
              <a:t> </a:t>
            </a:r>
            <a:r>
              <a:rPr dirty="0" sz="1600">
                <a:latin typeface="Source Sans 3"/>
                <a:cs typeface="Source Sans 3"/>
              </a:rPr>
              <a:t>reservoir</a:t>
            </a:r>
            <a:r>
              <a:rPr dirty="0" sz="1600" spc="-35">
                <a:latin typeface="Source Sans 3"/>
                <a:cs typeface="Source Sans 3"/>
              </a:rPr>
              <a:t> </a:t>
            </a:r>
            <a:r>
              <a:rPr dirty="0" sz="1600" spc="-20">
                <a:latin typeface="Source Sans 3"/>
                <a:cs typeface="Source Sans 3"/>
              </a:rPr>
              <a:t>type</a:t>
            </a:r>
            <a:endParaRPr sz="1600">
              <a:latin typeface="Source Sans 3"/>
              <a:cs typeface="Source Sans 3"/>
            </a:endParaRPr>
          </a:p>
          <a:p>
            <a:pPr marL="859155" indent="-17272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859155" algn="l"/>
              </a:tabLst>
            </a:pPr>
            <a:r>
              <a:rPr dirty="0" sz="1600">
                <a:latin typeface="Source Sans 3"/>
                <a:cs typeface="Source Sans 3"/>
              </a:rPr>
              <a:t>Regulatory</a:t>
            </a:r>
            <a:r>
              <a:rPr dirty="0" sz="1600" spc="-55">
                <a:latin typeface="Source Sans 3"/>
                <a:cs typeface="Source Sans 3"/>
              </a:rPr>
              <a:t> </a:t>
            </a:r>
            <a:r>
              <a:rPr dirty="0" sz="1600" spc="-10">
                <a:latin typeface="Source Sans 3"/>
                <a:cs typeface="Source Sans 3"/>
              </a:rPr>
              <a:t>liability</a:t>
            </a:r>
            <a:endParaRPr sz="1600">
              <a:latin typeface="Source Sans 3"/>
              <a:cs typeface="Source Sans 3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47896" y="2139060"/>
            <a:ext cx="340360" cy="223520"/>
          </a:xfrm>
          <a:custGeom>
            <a:avLst/>
            <a:gdLst/>
            <a:ahLst/>
            <a:cxnLst/>
            <a:rect l="l" t="t" r="r" b="b"/>
            <a:pathLst>
              <a:path w="340360" h="223519">
                <a:moveTo>
                  <a:pt x="228600" y="0"/>
                </a:moveTo>
                <a:lnTo>
                  <a:pt x="228600" y="55879"/>
                </a:lnTo>
                <a:lnTo>
                  <a:pt x="0" y="55879"/>
                </a:lnTo>
                <a:lnTo>
                  <a:pt x="0" y="167512"/>
                </a:lnTo>
                <a:lnTo>
                  <a:pt x="228600" y="167512"/>
                </a:lnTo>
                <a:lnTo>
                  <a:pt x="228600" y="223265"/>
                </a:lnTo>
                <a:lnTo>
                  <a:pt x="340233" y="111632"/>
                </a:lnTo>
                <a:lnTo>
                  <a:pt x="228600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613650" y="2138933"/>
            <a:ext cx="340360" cy="223520"/>
          </a:xfrm>
          <a:custGeom>
            <a:avLst/>
            <a:gdLst/>
            <a:ahLst/>
            <a:cxnLst/>
            <a:rect l="l" t="t" r="r" b="b"/>
            <a:pathLst>
              <a:path w="340359" h="223519">
                <a:moveTo>
                  <a:pt x="228600" y="0"/>
                </a:moveTo>
                <a:lnTo>
                  <a:pt x="228600" y="55752"/>
                </a:lnTo>
                <a:lnTo>
                  <a:pt x="0" y="55752"/>
                </a:lnTo>
                <a:lnTo>
                  <a:pt x="0" y="167512"/>
                </a:lnTo>
                <a:lnTo>
                  <a:pt x="228600" y="167512"/>
                </a:lnTo>
                <a:lnTo>
                  <a:pt x="228600" y="223265"/>
                </a:lnTo>
                <a:lnTo>
                  <a:pt x="340233" y="111632"/>
                </a:lnTo>
                <a:lnTo>
                  <a:pt x="228600" y="0"/>
                </a:lnTo>
                <a:close/>
              </a:path>
            </a:pathLst>
          </a:custGeom>
          <a:solidFill>
            <a:srgbClr val="04AA9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699386" y="1893265"/>
            <a:ext cx="89217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cap="small" sz="2000" spc="-30" b="1">
                <a:solidFill>
                  <a:srgbClr val="FFFFFF"/>
                </a:solidFill>
                <a:latin typeface="Source Sans 3"/>
                <a:cs typeface="Source Sans 3"/>
              </a:rPr>
              <a:t>Capture</a:t>
            </a:r>
            <a:endParaRPr sz="2000">
              <a:latin typeface="Source Sans 3"/>
              <a:cs typeface="Source Sans 3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99386" y="2239772"/>
            <a:ext cx="11861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0">
                <a:solidFill>
                  <a:srgbClr val="FFFFFF"/>
                </a:solidFill>
                <a:latin typeface="Source Sans 3"/>
                <a:cs typeface="Source Sans 3"/>
              </a:rPr>
              <a:t>27-</a:t>
            </a:r>
            <a:r>
              <a:rPr dirty="0" sz="1600">
                <a:solidFill>
                  <a:srgbClr val="FFFFFF"/>
                </a:solidFill>
                <a:latin typeface="Source Sans 3"/>
                <a:cs typeface="Source Sans 3"/>
              </a:rPr>
              <a:t>108</a:t>
            </a:r>
            <a:r>
              <a:rPr dirty="0" sz="1600" spc="45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Source Sans 3"/>
                <a:cs typeface="Source Sans 3"/>
              </a:rPr>
              <a:t>€/tCO</a:t>
            </a:r>
            <a:r>
              <a:rPr dirty="0" sz="900" spc="-10">
                <a:solidFill>
                  <a:srgbClr val="FFFFFF"/>
                </a:solidFill>
                <a:latin typeface="Source Sans 3"/>
                <a:cs typeface="Source Sans 3"/>
              </a:rPr>
              <a:t>2</a:t>
            </a:r>
            <a:endParaRPr sz="900">
              <a:latin typeface="Source Sans 3"/>
              <a:cs typeface="Source Sans 3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82361" y="1749820"/>
            <a:ext cx="1851660" cy="909319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1800" spc="-10" b="1">
                <a:solidFill>
                  <a:srgbClr val="FFFFFF"/>
                </a:solidFill>
                <a:latin typeface="Source Sans 3"/>
                <a:cs typeface="Source Sans 3"/>
              </a:rPr>
              <a:t>TRANSPORT</a:t>
            </a:r>
            <a:endParaRPr sz="18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dirty="0" cap="small" sz="1600" b="1">
                <a:solidFill>
                  <a:srgbClr val="FFFFFF"/>
                </a:solidFill>
                <a:latin typeface="Source Sans 3"/>
                <a:cs typeface="Source Sans 3"/>
              </a:rPr>
              <a:t>Shipping </a:t>
            </a:r>
            <a:r>
              <a:rPr dirty="0" sz="1600" spc="-20">
                <a:solidFill>
                  <a:srgbClr val="FFFFFF"/>
                </a:solidFill>
                <a:latin typeface="Source Sans 3"/>
                <a:cs typeface="Source Sans 3"/>
              </a:rPr>
              <a:t>45-</a:t>
            </a:r>
            <a:r>
              <a:rPr dirty="0" sz="1600">
                <a:solidFill>
                  <a:srgbClr val="FFFFFF"/>
                </a:solidFill>
                <a:latin typeface="Source Sans 3"/>
                <a:cs typeface="Source Sans 3"/>
              </a:rPr>
              <a:t>90</a:t>
            </a:r>
            <a:r>
              <a:rPr dirty="0" sz="1600" spc="-5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600" spc="-65">
                <a:solidFill>
                  <a:srgbClr val="FFFFFF"/>
                </a:solidFill>
                <a:latin typeface="Source Sans 3"/>
                <a:cs typeface="Source Sans 3"/>
              </a:rPr>
              <a:t>€/tCO</a:t>
            </a:r>
            <a:r>
              <a:rPr dirty="0" sz="900" spc="-65">
                <a:solidFill>
                  <a:srgbClr val="FFFFFF"/>
                </a:solidFill>
                <a:latin typeface="Source Sans 3"/>
                <a:cs typeface="Source Sans 3"/>
              </a:rPr>
              <a:t>2</a:t>
            </a:r>
            <a:endParaRPr sz="9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250" b="1">
                <a:solidFill>
                  <a:srgbClr val="FFFFFF"/>
                </a:solidFill>
                <a:latin typeface="Source Sans 3"/>
                <a:cs typeface="Source Sans 3"/>
              </a:rPr>
              <a:t>PIPELINE</a:t>
            </a:r>
            <a:r>
              <a:rPr dirty="0" sz="1250" spc="44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Source Sans 3"/>
                <a:cs typeface="Source Sans 3"/>
              </a:rPr>
              <a:t>5-</a:t>
            </a:r>
            <a:r>
              <a:rPr dirty="0" sz="1600">
                <a:solidFill>
                  <a:srgbClr val="FFFFFF"/>
                </a:solidFill>
                <a:latin typeface="Source Sans 3"/>
                <a:cs typeface="Source Sans 3"/>
              </a:rPr>
              <a:t>25</a:t>
            </a:r>
            <a:r>
              <a:rPr dirty="0" sz="1600" spc="55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Source Sans 3"/>
                <a:cs typeface="Source Sans 3"/>
              </a:rPr>
              <a:t>€/tCO</a:t>
            </a:r>
            <a:r>
              <a:rPr dirty="0" sz="900" spc="-10">
                <a:solidFill>
                  <a:srgbClr val="FFFFFF"/>
                </a:solidFill>
                <a:latin typeface="Source Sans 3"/>
                <a:cs typeface="Source Sans 3"/>
              </a:rPr>
              <a:t>2</a:t>
            </a:r>
            <a:endParaRPr sz="900">
              <a:latin typeface="Source Sans 3"/>
              <a:cs typeface="Source Sans 3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59036" y="1653203"/>
            <a:ext cx="2620645" cy="909319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1800" spc="-10" b="1">
                <a:solidFill>
                  <a:srgbClr val="FFFFFF"/>
                </a:solidFill>
                <a:latin typeface="Source Sans 3"/>
                <a:cs typeface="Source Sans 3"/>
              </a:rPr>
              <a:t>STORAGE</a:t>
            </a:r>
            <a:endParaRPr sz="18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cap="small" sz="1600" spc="-10" b="1">
                <a:solidFill>
                  <a:srgbClr val="FFFFFF"/>
                </a:solidFill>
                <a:latin typeface="Source Sans 3"/>
                <a:cs typeface="Source Sans 3"/>
              </a:rPr>
              <a:t>Depleted</a:t>
            </a:r>
            <a:r>
              <a:rPr dirty="0" cap="small" sz="1600" spc="-1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cap="small" sz="1600" b="1">
                <a:solidFill>
                  <a:srgbClr val="FFFFFF"/>
                </a:solidFill>
                <a:latin typeface="Source Sans 3"/>
                <a:cs typeface="Source Sans 3"/>
              </a:rPr>
              <a:t>gas</a:t>
            </a:r>
            <a:r>
              <a:rPr dirty="0" cap="small" sz="1600" spc="10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cap="small" sz="1600" b="1">
                <a:solidFill>
                  <a:srgbClr val="FFFFFF"/>
                </a:solidFill>
                <a:latin typeface="Source Sans 3"/>
                <a:cs typeface="Source Sans 3"/>
              </a:rPr>
              <a:t>fields </a:t>
            </a:r>
            <a:r>
              <a:rPr dirty="0" sz="1600" spc="-20">
                <a:solidFill>
                  <a:srgbClr val="FFFFFF"/>
                </a:solidFill>
                <a:latin typeface="Source Sans 3"/>
                <a:cs typeface="Source Sans 3"/>
              </a:rPr>
              <a:t>2-</a:t>
            </a:r>
            <a:r>
              <a:rPr dirty="0" sz="1600" spc="-50">
                <a:solidFill>
                  <a:srgbClr val="FFFFFF"/>
                </a:solidFill>
                <a:latin typeface="Source Sans 3"/>
                <a:cs typeface="Source Sans 3"/>
              </a:rPr>
              <a:t>13€/tCO</a:t>
            </a:r>
            <a:r>
              <a:rPr dirty="0" sz="900" spc="-50">
                <a:solidFill>
                  <a:srgbClr val="FFFFFF"/>
                </a:solidFill>
                <a:latin typeface="Source Sans 3"/>
                <a:cs typeface="Source Sans 3"/>
              </a:rPr>
              <a:t>2</a:t>
            </a:r>
            <a:endParaRPr sz="9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  <a:tabLst>
                <a:tab pos="1689100" algn="l"/>
              </a:tabLst>
            </a:pPr>
            <a:r>
              <a:rPr dirty="0" cap="small" sz="1600" b="1">
                <a:solidFill>
                  <a:srgbClr val="FFFFFF"/>
                </a:solidFill>
                <a:latin typeface="Source Sans 3"/>
                <a:cs typeface="Source Sans 3"/>
              </a:rPr>
              <a:t>Saline</a:t>
            </a:r>
            <a:r>
              <a:rPr dirty="0" cap="small" sz="1600" spc="-2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cap="small" sz="1600" spc="-10" b="1">
                <a:solidFill>
                  <a:srgbClr val="FFFFFF"/>
                </a:solidFill>
                <a:latin typeface="Source Sans 3"/>
                <a:cs typeface="Source Sans 3"/>
              </a:rPr>
              <a:t>aquifers</a:t>
            </a:r>
            <a:r>
              <a:rPr dirty="0" cap="small" sz="1600" b="1">
                <a:solidFill>
                  <a:srgbClr val="FFFFFF"/>
                </a:solidFill>
                <a:latin typeface="Source Sans 3"/>
                <a:cs typeface="Source Sans 3"/>
              </a:rPr>
              <a:t>	</a:t>
            </a:r>
            <a:r>
              <a:rPr dirty="0" sz="1600" spc="-20">
                <a:solidFill>
                  <a:srgbClr val="FFFFFF"/>
                </a:solidFill>
                <a:latin typeface="Source Sans 3"/>
                <a:cs typeface="Source Sans 3"/>
              </a:rPr>
              <a:t>4-</a:t>
            </a:r>
            <a:r>
              <a:rPr dirty="0" sz="1600" spc="-60">
                <a:solidFill>
                  <a:srgbClr val="FFFFFF"/>
                </a:solidFill>
                <a:latin typeface="Source Sans 3"/>
                <a:cs typeface="Source Sans 3"/>
              </a:rPr>
              <a:t>32€/tCO</a:t>
            </a:r>
            <a:r>
              <a:rPr dirty="0" sz="900" spc="-60">
                <a:solidFill>
                  <a:srgbClr val="FFFFFF"/>
                </a:solidFill>
                <a:latin typeface="Source Sans 3"/>
                <a:cs typeface="Source Sans 3"/>
              </a:rPr>
              <a:t>2</a:t>
            </a:r>
            <a:endParaRPr sz="900">
              <a:latin typeface="Source Sans 3"/>
              <a:cs typeface="Source Sans 3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532298" y="1733295"/>
            <a:ext cx="437515" cy="484505"/>
            <a:chOff x="4532298" y="1733295"/>
            <a:chExt cx="437515" cy="484505"/>
          </a:xfrm>
        </p:grpSpPr>
        <p:sp>
          <p:nvSpPr>
            <p:cNvPr id="12" name="object 12"/>
            <p:cNvSpPr/>
            <p:nvPr/>
          </p:nvSpPr>
          <p:spPr>
            <a:xfrm>
              <a:off x="4598542" y="1733295"/>
              <a:ext cx="290195" cy="58419"/>
            </a:xfrm>
            <a:custGeom>
              <a:avLst/>
              <a:gdLst/>
              <a:ahLst/>
              <a:cxnLst/>
              <a:rect l="l" t="t" r="r" b="b"/>
              <a:pathLst>
                <a:path w="290195" h="58419">
                  <a:moveTo>
                    <a:pt x="215014" y="121"/>
                  </a:moveTo>
                  <a:lnTo>
                    <a:pt x="5842" y="0"/>
                  </a:lnTo>
                  <a:lnTo>
                    <a:pt x="3048" y="4952"/>
                  </a:lnTo>
                  <a:lnTo>
                    <a:pt x="762" y="8508"/>
                  </a:lnTo>
                  <a:lnTo>
                    <a:pt x="0" y="15493"/>
                  </a:lnTo>
                  <a:lnTo>
                    <a:pt x="0" y="42671"/>
                  </a:lnTo>
                  <a:lnTo>
                    <a:pt x="762" y="49656"/>
                  </a:lnTo>
                  <a:lnTo>
                    <a:pt x="3048" y="53212"/>
                  </a:lnTo>
                  <a:lnTo>
                    <a:pt x="5842" y="58165"/>
                  </a:lnTo>
                  <a:lnTo>
                    <a:pt x="220763" y="58070"/>
                  </a:lnTo>
                  <a:lnTo>
                    <a:pt x="263064" y="57594"/>
                  </a:lnTo>
                  <a:lnTo>
                    <a:pt x="289814" y="28574"/>
                  </a:lnTo>
                  <a:lnTo>
                    <a:pt x="289702" y="16819"/>
                  </a:lnTo>
                  <a:lnTo>
                    <a:pt x="257587" y="587"/>
                  </a:lnTo>
                  <a:lnTo>
                    <a:pt x="215014" y="1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5339" y="1817369"/>
              <a:ext cx="237109" cy="10287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32287" y="1876805"/>
              <a:ext cx="437515" cy="340995"/>
            </a:xfrm>
            <a:custGeom>
              <a:avLst/>
              <a:gdLst/>
              <a:ahLst/>
              <a:cxnLst/>
              <a:rect l="l" t="t" r="r" b="b"/>
              <a:pathLst>
                <a:path w="437514" h="340994">
                  <a:moveTo>
                    <a:pt x="397217" y="78232"/>
                  </a:moveTo>
                  <a:lnTo>
                    <a:pt x="386422" y="78232"/>
                  </a:lnTo>
                  <a:lnTo>
                    <a:pt x="372960" y="77254"/>
                  </a:lnTo>
                  <a:lnTo>
                    <a:pt x="320509" y="67056"/>
                  </a:lnTo>
                  <a:lnTo>
                    <a:pt x="267055" y="43878"/>
                  </a:lnTo>
                  <a:lnTo>
                    <a:pt x="221703" y="9652"/>
                  </a:lnTo>
                  <a:lnTo>
                    <a:pt x="211670" y="0"/>
                  </a:lnTo>
                  <a:lnTo>
                    <a:pt x="211035" y="254"/>
                  </a:lnTo>
                  <a:lnTo>
                    <a:pt x="205320" y="5588"/>
                  </a:lnTo>
                  <a:lnTo>
                    <a:pt x="198970" y="11938"/>
                  </a:lnTo>
                  <a:lnTo>
                    <a:pt x="179451" y="28651"/>
                  </a:lnTo>
                  <a:lnTo>
                    <a:pt x="131953" y="56197"/>
                  </a:lnTo>
                  <a:lnTo>
                    <a:pt x="88658" y="70688"/>
                  </a:lnTo>
                  <a:lnTo>
                    <a:pt x="37172" y="78232"/>
                  </a:lnTo>
                  <a:lnTo>
                    <a:pt x="25996" y="78232"/>
                  </a:lnTo>
                  <a:lnTo>
                    <a:pt x="25996" y="85852"/>
                  </a:lnTo>
                  <a:lnTo>
                    <a:pt x="32677" y="131787"/>
                  </a:lnTo>
                  <a:lnTo>
                    <a:pt x="50126" y="185039"/>
                  </a:lnTo>
                  <a:lnTo>
                    <a:pt x="80352" y="210058"/>
                  </a:lnTo>
                  <a:lnTo>
                    <a:pt x="92189" y="209080"/>
                  </a:lnTo>
                  <a:lnTo>
                    <a:pt x="103047" y="206044"/>
                  </a:lnTo>
                  <a:lnTo>
                    <a:pt x="113385" y="200799"/>
                  </a:lnTo>
                  <a:lnTo>
                    <a:pt x="123659" y="193167"/>
                  </a:lnTo>
                  <a:lnTo>
                    <a:pt x="136601" y="184289"/>
                  </a:lnTo>
                  <a:lnTo>
                    <a:pt x="149199" y="180848"/>
                  </a:lnTo>
                  <a:lnTo>
                    <a:pt x="161251" y="182854"/>
                  </a:lnTo>
                  <a:lnTo>
                    <a:pt x="172554" y="190246"/>
                  </a:lnTo>
                  <a:lnTo>
                    <a:pt x="182448" y="198374"/>
                  </a:lnTo>
                  <a:lnTo>
                    <a:pt x="192201" y="204203"/>
                  </a:lnTo>
                  <a:lnTo>
                    <a:pt x="202196" y="207911"/>
                  </a:lnTo>
                  <a:lnTo>
                    <a:pt x="212813" y="209677"/>
                  </a:lnTo>
                  <a:lnTo>
                    <a:pt x="226047" y="209626"/>
                  </a:lnTo>
                  <a:lnTo>
                    <a:pt x="237718" y="207187"/>
                  </a:lnTo>
                  <a:lnTo>
                    <a:pt x="249224" y="201879"/>
                  </a:lnTo>
                  <a:lnTo>
                    <a:pt x="261962" y="193167"/>
                  </a:lnTo>
                  <a:lnTo>
                    <a:pt x="270624" y="186626"/>
                  </a:lnTo>
                  <a:lnTo>
                    <a:pt x="276694" y="182994"/>
                  </a:lnTo>
                  <a:lnTo>
                    <a:pt x="281990" y="181444"/>
                  </a:lnTo>
                  <a:lnTo>
                    <a:pt x="288378" y="181102"/>
                  </a:lnTo>
                  <a:lnTo>
                    <a:pt x="297649" y="181102"/>
                  </a:lnTo>
                  <a:lnTo>
                    <a:pt x="300316" y="182118"/>
                  </a:lnTo>
                  <a:lnTo>
                    <a:pt x="308444" y="188849"/>
                  </a:lnTo>
                  <a:lnTo>
                    <a:pt x="319633" y="197446"/>
                  </a:lnTo>
                  <a:lnTo>
                    <a:pt x="330365" y="203796"/>
                  </a:lnTo>
                  <a:lnTo>
                    <a:pt x="340639" y="207873"/>
                  </a:lnTo>
                  <a:lnTo>
                    <a:pt x="350481" y="209677"/>
                  </a:lnTo>
                  <a:lnTo>
                    <a:pt x="362165" y="210566"/>
                  </a:lnTo>
                  <a:lnTo>
                    <a:pt x="372071" y="187579"/>
                  </a:lnTo>
                  <a:lnTo>
                    <a:pt x="382371" y="160058"/>
                  </a:lnTo>
                  <a:lnTo>
                    <a:pt x="390309" y="132765"/>
                  </a:lnTo>
                  <a:lnTo>
                    <a:pt x="395401" y="107454"/>
                  </a:lnTo>
                  <a:lnTo>
                    <a:pt x="397217" y="85852"/>
                  </a:lnTo>
                  <a:lnTo>
                    <a:pt x="397217" y="78232"/>
                  </a:lnTo>
                  <a:close/>
                </a:path>
                <a:path w="437514" h="340994">
                  <a:moveTo>
                    <a:pt x="437349" y="293243"/>
                  </a:moveTo>
                  <a:lnTo>
                    <a:pt x="436333" y="288671"/>
                  </a:lnTo>
                  <a:lnTo>
                    <a:pt x="430999" y="282448"/>
                  </a:lnTo>
                  <a:lnTo>
                    <a:pt x="421982" y="284226"/>
                  </a:lnTo>
                  <a:lnTo>
                    <a:pt x="414489" y="290957"/>
                  </a:lnTo>
                  <a:lnTo>
                    <a:pt x="400494" y="301612"/>
                  </a:lnTo>
                  <a:lnTo>
                    <a:pt x="385305" y="308825"/>
                  </a:lnTo>
                  <a:lnTo>
                    <a:pt x="368833" y="312623"/>
                  </a:lnTo>
                  <a:lnTo>
                    <a:pt x="350989" y="313055"/>
                  </a:lnTo>
                  <a:lnTo>
                    <a:pt x="337413" y="311175"/>
                  </a:lnTo>
                  <a:lnTo>
                    <a:pt x="325081" y="307340"/>
                  </a:lnTo>
                  <a:lnTo>
                    <a:pt x="313690" y="301421"/>
                  </a:lnTo>
                  <a:lnTo>
                    <a:pt x="302983" y="293243"/>
                  </a:lnTo>
                  <a:lnTo>
                    <a:pt x="297522" y="288290"/>
                  </a:lnTo>
                  <a:lnTo>
                    <a:pt x="290791" y="284480"/>
                  </a:lnTo>
                  <a:lnTo>
                    <a:pt x="285457" y="284480"/>
                  </a:lnTo>
                  <a:lnTo>
                    <a:pt x="278726" y="288290"/>
                  </a:lnTo>
                  <a:lnTo>
                    <a:pt x="273138" y="293243"/>
                  </a:lnTo>
                  <a:lnTo>
                    <a:pt x="261035" y="302615"/>
                  </a:lnTo>
                  <a:lnTo>
                    <a:pt x="249174" y="308508"/>
                  </a:lnTo>
                  <a:lnTo>
                    <a:pt x="235572" y="311556"/>
                  </a:lnTo>
                  <a:lnTo>
                    <a:pt x="218274" y="312420"/>
                  </a:lnTo>
                  <a:lnTo>
                    <a:pt x="205130" y="312280"/>
                  </a:lnTo>
                  <a:lnTo>
                    <a:pt x="165823" y="295021"/>
                  </a:lnTo>
                  <a:lnTo>
                    <a:pt x="154393" y="284226"/>
                  </a:lnTo>
                  <a:lnTo>
                    <a:pt x="144233" y="282194"/>
                  </a:lnTo>
                  <a:lnTo>
                    <a:pt x="108673" y="308864"/>
                  </a:lnTo>
                  <a:lnTo>
                    <a:pt x="80518" y="313728"/>
                  </a:lnTo>
                  <a:lnTo>
                    <a:pt x="65684" y="312508"/>
                  </a:lnTo>
                  <a:lnTo>
                    <a:pt x="27774" y="294259"/>
                  </a:lnTo>
                  <a:lnTo>
                    <a:pt x="18161" y="287680"/>
                  </a:lnTo>
                  <a:lnTo>
                    <a:pt x="11049" y="284835"/>
                  </a:lnTo>
                  <a:lnTo>
                    <a:pt x="5816" y="285661"/>
                  </a:lnTo>
                  <a:lnTo>
                    <a:pt x="1866" y="290068"/>
                  </a:lnTo>
                  <a:lnTo>
                    <a:pt x="0" y="295681"/>
                  </a:lnTo>
                  <a:lnTo>
                    <a:pt x="825" y="301269"/>
                  </a:lnTo>
                  <a:lnTo>
                    <a:pt x="33375" y="328650"/>
                  </a:lnTo>
                  <a:lnTo>
                    <a:pt x="82727" y="340550"/>
                  </a:lnTo>
                  <a:lnTo>
                    <a:pt x="107911" y="336931"/>
                  </a:lnTo>
                  <a:lnTo>
                    <a:pt x="145630" y="317373"/>
                  </a:lnTo>
                  <a:lnTo>
                    <a:pt x="149059" y="314198"/>
                  </a:lnTo>
                  <a:lnTo>
                    <a:pt x="149821" y="314452"/>
                  </a:lnTo>
                  <a:lnTo>
                    <a:pt x="154520" y="318262"/>
                  </a:lnTo>
                  <a:lnTo>
                    <a:pt x="183019" y="334213"/>
                  </a:lnTo>
                  <a:lnTo>
                    <a:pt x="215709" y="340106"/>
                  </a:lnTo>
                  <a:lnTo>
                    <a:pt x="248754" y="335915"/>
                  </a:lnTo>
                  <a:lnTo>
                    <a:pt x="278345" y="321564"/>
                  </a:lnTo>
                  <a:lnTo>
                    <a:pt x="287870" y="314452"/>
                  </a:lnTo>
                  <a:lnTo>
                    <a:pt x="288251" y="314452"/>
                  </a:lnTo>
                  <a:lnTo>
                    <a:pt x="322427" y="334619"/>
                  </a:lnTo>
                  <a:lnTo>
                    <a:pt x="351243" y="339852"/>
                  </a:lnTo>
                  <a:lnTo>
                    <a:pt x="372554" y="339217"/>
                  </a:lnTo>
                  <a:lnTo>
                    <a:pt x="410083" y="326110"/>
                  </a:lnTo>
                  <a:lnTo>
                    <a:pt x="437349" y="303276"/>
                  </a:lnTo>
                  <a:lnTo>
                    <a:pt x="437349" y="293243"/>
                  </a:lnTo>
                  <a:close/>
                </a:path>
                <a:path w="437514" h="340994">
                  <a:moveTo>
                    <a:pt x="437349" y="219329"/>
                  </a:moveTo>
                  <a:lnTo>
                    <a:pt x="435533" y="210388"/>
                  </a:lnTo>
                  <a:lnTo>
                    <a:pt x="430237" y="206984"/>
                  </a:lnTo>
                  <a:lnTo>
                    <a:pt x="421589" y="209156"/>
                  </a:lnTo>
                  <a:lnTo>
                    <a:pt x="396138" y="226072"/>
                  </a:lnTo>
                  <a:lnTo>
                    <a:pt x="382524" y="232092"/>
                  </a:lnTo>
                  <a:lnTo>
                    <a:pt x="368223" y="235178"/>
                  </a:lnTo>
                  <a:lnTo>
                    <a:pt x="352513" y="235458"/>
                  </a:lnTo>
                  <a:lnTo>
                    <a:pt x="338048" y="233654"/>
                  </a:lnTo>
                  <a:lnTo>
                    <a:pt x="325462" y="229933"/>
                  </a:lnTo>
                  <a:lnTo>
                    <a:pt x="314007" y="224028"/>
                  </a:lnTo>
                  <a:lnTo>
                    <a:pt x="302983" y="215646"/>
                  </a:lnTo>
                  <a:lnTo>
                    <a:pt x="297522" y="210693"/>
                  </a:lnTo>
                  <a:lnTo>
                    <a:pt x="290791" y="206883"/>
                  </a:lnTo>
                  <a:lnTo>
                    <a:pt x="285457" y="206883"/>
                  </a:lnTo>
                  <a:lnTo>
                    <a:pt x="278726" y="210693"/>
                  </a:lnTo>
                  <a:lnTo>
                    <a:pt x="273138" y="215646"/>
                  </a:lnTo>
                  <a:lnTo>
                    <a:pt x="262432" y="223824"/>
                  </a:lnTo>
                  <a:lnTo>
                    <a:pt x="251079" y="229743"/>
                  </a:lnTo>
                  <a:lnTo>
                    <a:pt x="238747" y="233578"/>
                  </a:lnTo>
                  <a:lnTo>
                    <a:pt x="225132" y="235458"/>
                  </a:lnTo>
                  <a:lnTo>
                    <a:pt x="207352" y="234975"/>
                  </a:lnTo>
                  <a:lnTo>
                    <a:pt x="190906" y="231178"/>
                  </a:lnTo>
                  <a:lnTo>
                    <a:pt x="175691" y="224002"/>
                  </a:lnTo>
                  <a:lnTo>
                    <a:pt x="155270" y="208724"/>
                  </a:lnTo>
                  <a:lnTo>
                    <a:pt x="149402" y="207175"/>
                  </a:lnTo>
                  <a:lnTo>
                    <a:pt x="143586" y="208724"/>
                  </a:lnTo>
                  <a:lnTo>
                    <a:pt x="137375" y="213360"/>
                  </a:lnTo>
                  <a:lnTo>
                    <a:pt x="111480" y="229997"/>
                  </a:lnTo>
                  <a:lnTo>
                    <a:pt x="82804" y="236029"/>
                  </a:lnTo>
                  <a:lnTo>
                    <a:pt x="53733" y="231406"/>
                  </a:lnTo>
                  <a:lnTo>
                    <a:pt x="26631" y="216027"/>
                  </a:lnTo>
                  <a:lnTo>
                    <a:pt x="17843" y="209816"/>
                  </a:lnTo>
                  <a:lnTo>
                    <a:pt x="11049" y="207162"/>
                  </a:lnTo>
                  <a:lnTo>
                    <a:pt x="5854" y="208051"/>
                  </a:lnTo>
                  <a:lnTo>
                    <a:pt x="1866" y="212471"/>
                  </a:lnTo>
                  <a:lnTo>
                    <a:pt x="0" y="218084"/>
                  </a:lnTo>
                  <a:lnTo>
                    <a:pt x="825" y="223672"/>
                  </a:lnTo>
                  <a:lnTo>
                    <a:pt x="33375" y="251053"/>
                  </a:lnTo>
                  <a:lnTo>
                    <a:pt x="82727" y="262953"/>
                  </a:lnTo>
                  <a:lnTo>
                    <a:pt x="107911" y="259334"/>
                  </a:lnTo>
                  <a:lnTo>
                    <a:pt x="145376" y="239776"/>
                  </a:lnTo>
                  <a:lnTo>
                    <a:pt x="148678" y="236982"/>
                  </a:lnTo>
                  <a:lnTo>
                    <a:pt x="150202" y="237490"/>
                  </a:lnTo>
                  <a:lnTo>
                    <a:pt x="186791" y="257987"/>
                  </a:lnTo>
                  <a:lnTo>
                    <a:pt x="220179" y="261620"/>
                  </a:lnTo>
                  <a:lnTo>
                    <a:pt x="233984" y="261327"/>
                  </a:lnTo>
                  <a:lnTo>
                    <a:pt x="275043" y="246634"/>
                  </a:lnTo>
                  <a:lnTo>
                    <a:pt x="282917" y="240665"/>
                  </a:lnTo>
                  <a:lnTo>
                    <a:pt x="286981" y="238125"/>
                  </a:lnTo>
                  <a:lnTo>
                    <a:pt x="289013" y="238125"/>
                  </a:lnTo>
                  <a:lnTo>
                    <a:pt x="293966" y="241046"/>
                  </a:lnTo>
                  <a:lnTo>
                    <a:pt x="299046" y="244602"/>
                  </a:lnTo>
                  <a:lnTo>
                    <a:pt x="310896" y="251917"/>
                  </a:lnTo>
                  <a:lnTo>
                    <a:pt x="323469" y="257200"/>
                  </a:lnTo>
                  <a:lnTo>
                    <a:pt x="337172" y="260591"/>
                  </a:lnTo>
                  <a:lnTo>
                    <a:pt x="352386" y="262255"/>
                  </a:lnTo>
                  <a:lnTo>
                    <a:pt x="373189" y="261429"/>
                  </a:lnTo>
                  <a:lnTo>
                    <a:pt x="410438" y="248158"/>
                  </a:lnTo>
                  <a:lnTo>
                    <a:pt x="437349" y="225171"/>
                  </a:lnTo>
                  <a:lnTo>
                    <a:pt x="437349" y="2193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/>
          <p:nvPr/>
        </p:nvSpPr>
        <p:spPr>
          <a:xfrm>
            <a:off x="4583684" y="2263495"/>
            <a:ext cx="359410" cy="470534"/>
          </a:xfrm>
          <a:custGeom>
            <a:avLst/>
            <a:gdLst/>
            <a:ahLst/>
            <a:cxnLst/>
            <a:rect l="l" t="t" r="r" b="b"/>
            <a:pathLst>
              <a:path w="359410" h="470535">
                <a:moveTo>
                  <a:pt x="110998" y="445287"/>
                </a:moveTo>
                <a:lnTo>
                  <a:pt x="44996" y="445363"/>
                </a:lnTo>
                <a:lnTo>
                  <a:pt x="32524" y="445884"/>
                </a:lnTo>
                <a:lnTo>
                  <a:pt x="27787" y="447281"/>
                </a:lnTo>
                <a:lnTo>
                  <a:pt x="27051" y="449986"/>
                </a:lnTo>
                <a:lnTo>
                  <a:pt x="27051" y="452653"/>
                </a:lnTo>
                <a:lnTo>
                  <a:pt x="29972" y="457987"/>
                </a:lnTo>
                <a:lnTo>
                  <a:pt x="33528" y="462305"/>
                </a:lnTo>
                <a:lnTo>
                  <a:pt x="40132" y="469925"/>
                </a:lnTo>
                <a:lnTo>
                  <a:pt x="83629" y="469811"/>
                </a:lnTo>
                <a:lnTo>
                  <a:pt x="110998" y="445287"/>
                </a:lnTo>
                <a:close/>
              </a:path>
              <a:path w="359410" h="470535">
                <a:moveTo>
                  <a:pt x="290449" y="22758"/>
                </a:moveTo>
                <a:lnTo>
                  <a:pt x="241668" y="838"/>
                </a:lnTo>
                <a:lnTo>
                  <a:pt x="179095" y="0"/>
                </a:lnTo>
                <a:lnTo>
                  <a:pt x="116573" y="838"/>
                </a:lnTo>
                <a:lnTo>
                  <a:pt x="84582" y="3327"/>
                </a:lnTo>
                <a:lnTo>
                  <a:pt x="77851" y="6756"/>
                </a:lnTo>
                <a:lnTo>
                  <a:pt x="68580" y="17678"/>
                </a:lnTo>
                <a:lnTo>
                  <a:pt x="68580" y="21869"/>
                </a:lnTo>
                <a:lnTo>
                  <a:pt x="73520" y="23291"/>
                </a:lnTo>
                <a:lnTo>
                  <a:pt x="91008" y="24193"/>
                </a:lnTo>
                <a:lnTo>
                  <a:pt x="124993" y="24663"/>
                </a:lnTo>
                <a:lnTo>
                  <a:pt x="179451" y="24790"/>
                </a:lnTo>
                <a:lnTo>
                  <a:pt x="224866" y="24638"/>
                </a:lnTo>
                <a:lnTo>
                  <a:pt x="259905" y="24206"/>
                </a:lnTo>
                <a:lnTo>
                  <a:pt x="282460" y="23558"/>
                </a:lnTo>
                <a:lnTo>
                  <a:pt x="290449" y="22758"/>
                </a:lnTo>
                <a:close/>
              </a:path>
              <a:path w="359410" h="470535">
                <a:moveTo>
                  <a:pt x="311023" y="447573"/>
                </a:moveTo>
                <a:lnTo>
                  <a:pt x="308394" y="446532"/>
                </a:lnTo>
                <a:lnTo>
                  <a:pt x="300520" y="445820"/>
                </a:lnTo>
                <a:lnTo>
                  <a:pt x="287388" y="445414"/>
                </a:lnTo>
                <a:lnTo>
                  <a:pt x="268986" y="445287"/>
                </a:lnTo>
                <a:lnTo>
                  <a:pt x="250571" y="445414"/>
                </a:lnTo>
                <a:lnTo>
                  <a:pt x="237439" y="445820"/>
                </a:lnTo>
                <a:lnTo>
                  <a:pt x="229565" y="446532"/>
                </a:lnTo>
                <a:lnTo>
                  <a:pt x="226949" y="447573"/>
                </a:lnTo>
                <a:lnTo>
                  <a:pt x="226949" y="453161"/>
                </a:lnTo>
                <a:lnTo>
                  <a:pt x="233045" y="463448"/>
                </a:lnTo>
                <a:lnTo>
                  <a:pt x="238379" y="466496"/>
                </a:lnTo>
                <a:lnTo>
                  <a:pt x="250151" y="469150"/>
                </a:lnTo>
                <a:lnTo>
                  <a:pt x="268986" y="470027"/>
                </a:lnTo>
                <a:lnTo>
                  <a:pt x="287807" y="469150"/>
                </a:lnTo>
                <a:lnTo>
                  <a:pt x="299593" y="466496"/>
                </a:lnTo>
                <a:lnTo>
                  <a:pt x="304927" y="463448"/>
                </a:lnTo>
                <a:lnTo>
                  <a:pt x="311023" y="453161"/>
                </a:lnTo>
                <a:lnTo>
                  <a:pt x="311023" y="447573"/>
                </a:lnTo>
                <a:close/>
              </a:path>
              <a:path w="359410" h="470535">
                <a:moveTo>
                  <a:pt x="359244" y="268884"/>
                </a:moveTo>
                <a:lnTo>
                  <a:pt x="359143" y="133819"/>
                </a:lnTo>
                <a:lnTo>
                  <a:pt x="358241" y="94513"/>
                </a:lnTo>
                <a:lnTo>
                  <a:pt x="357949" y="81622"/>
                </a:lnTo>
                <a:lnTo>
                  <a:pt x="354457" y="61341"/>
                </a:lnTo>
                <a:lnTo>
                  <a:pt x="347472" y="54381"/>
                </a:lnTo>
                <a:lnTo>
                  <a:pt x="340906" y="51816"/>
                </a:lnTo>
                <a:lnTo>
                  <a:pt x="321056" y="50546"/>
                </a:lnTo>
                <a:lnTo>
                  <a:pt x="321056" y="94513"/>
                </a:lnTo>
                <a:lnTo>
                  <a:pt x="321056" y="268884"/>
                </a:lnTo>
                <a:lnTo>
                  <a:pt x="321056" y="324764"/>
                </a:lnTo>
                <a:lnTo>
                  <a:pt x="320954" y="356844"/>
                </a:lnTo>
                <a:lnTo>
                  <a:pt x="307975" y="380644"/>
                </a:lnTo>
                <a:lnTo>
                  <a:pt x="257771" y="380644"/>
                </a:lnTo>
                <a:lnTo>
                  <a:pt x="246659" y="379996"/>
                </a:lnTo>
                <a:lnTo>
                  <a:pt x="243078" y="378460"/>
                </a:lnTo>
                <a:lnTo>
                  <a:pt x="242582" y="375589"/>
                </a:lnTo>
                <a:lnTo>
                  <a:pt x="242570" y="375437"/>
                </a:lnTo>
                <a:lnTo>
                  <a:pt x="243928" y="368274"/>
                </a:lnTo>
                <a:lnTo>
                  <a:pt x="266915" y="333489"/>
                </a:lnTo>
                <a:lnTo>
                  <a:pt x="286854" y="325653"/>
                </a:lnTo>
                <a:lnTo>
                  <a:pt x="285432" y="325653"/>
                </a:lnTo>
                <a:lnTo>
                  <a:pt x="302514" y="324764"/>
                </a:lnTo>
                <a:lnTo>
                  <a:pt x="321056" y="324764"/>
                </a:lnTo>
                <a:lnTo>
                  <a:pt x="321056" y="268884"/>
                </a:lnTo>
                <a:lnTo>
                  <a:pt x="116713" y="268884"/>
                </a:lnTo>
                <a:lnTo>
                  <a:pt x="116713" y="380644"/>
                </a:lnTo>
                <a:lnTo>
                  <a:pt x="84963" y="380644"/>
                </a:lnTo>
                <a:lnTo>
                  <a:pt x="44602" y="375589"/>
                </a:lnTo>
                <a:lnTo>
                  <a:pt x="37973" y="324764"/>
                </a:lnTo>
                <a:lnTo>
                  <a:pt x="55753" y="324764"/>
                </a:lnTo>
                <a:lnTo>
                  <a:pt x="82194" y="328168"/>
                </a:lnTo>
                <a:lnTo>
                  <a:pt x="93751" y="335051"/>
                </a:lnTo>
                <a:lnTo>
                  <a:pt x="103784" y="345490"/>
                </a:lnTo>
                <a:lnTo>
                  <a:pt x="111290" y="358241"/>
                </a:lnTo>
                <a:lnTo>
                  <a:pt x="115443" y="372135"/>
                </a:lnTo>
                <a:lnTo>
                  <a:pt x="116586" y="379857"/>
                </a:lnTo>
                <a:lnTo>
                  <a:pt x="116713" y="380644"/>
                </a:lnTo>
                <a:lnTo>
                  <a:pt x="116713" y="268884"/>
                </a:lnTo>
                <a:lnTo>
                  <a:pt x="37973" y="268884"/>
                </a:lnTo>
                <a:lnTo>
                  <a:pt x="37973" y="94513"/>
                </a:lnTo>
                <a:lnTo>
                  <a:pt x="321056" y="94513"/>
                </a:lnTo>
                <a:lnTo>
                  <a:pt x="321056" y="50546"/>
                </a:lnTo>
                <a:lnTo>
                  <a:pt x="320649" y="50507"/>
                </a:lnTo>
                <a:lnTo>
                  <a:pt x="272224" y="50063"/>
                </a:lnTo>
                <a:lnTo>
                  <a:pt x="179451" y="50063"/>
                </a:lnTo>
                <a:lnTo>
                  <a:pt x="28232" y="51308"/>
                </a:lnTo>
                <a:lnTo>
                  <a:pt x="0" y="232689"/>
                </a:lnTo>
                <a:lnTo>
                  <a:pt x="0" y="349250"/>
                </a:lnTo>
                <a:lnTo>
                  <a:pt x="736" y="388683"/>
                </a:lnTo>
                <a:lnTo>
                  <a:pt x="41287" y="420268"/>
                </a:lnTo>
                <a:lnTo>
                  <a:pt x="91389" y="420712"/>
                </a:lnTo>
                <a:lnTo>
                  <a:pt x="274370" y="420712"/>
                </a:lnTo>
                <a:lnTo>
                  <a:pt x="315861" y="420268"/>
                </a:lnTo>
                <a:lnTo>
                  <a:pt x="322338" y="420268"/>
                </a:lnTo>
                <a:lnTo>
                  <a:pt x="358089" y="388683"/>
                </a:lnTo>
                <a:lnTo>
                  <a:pt x="358254" y="380644"/>
                </a:lnTo>
                <a:lnTo>
                  <a:pt x="358914" y="349250"/>
                </a:lnTo>
                <a:lnTo>
                  <a:pt x="359003" y="345084"/>
                </a:lnTo>
                <a:lnTo>
                  <a:pt x="359067" y="342417"/>
                </a:lnTo>
                <a:lnTo>
                  <a:pt x="359181" y="324764"/>
                </a:lnTo>
                <a:lnTo>
                  <a:pt x="359244" y="2688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8370316" y="1923553"/>
            <a:ext cx="607060" cy="604520"/>
            <a:chOff x="8370316" y="1923553"/>
            <a:chExt cx="607060" cy="604520"/>
          </a:xfrm>
        </p:grpSpPr>
        <p:sp>
          <p:nvSpPr>
            <p:cNvPr id="17" name="object 17"/>
            <p:cNvSpPr/>
            <p:nvPr/>
          </p:nvSpPr>
          <p:spPr>
            <a:xfrm>
              <a:off x="8409305" y="1923553"/>
              <a:ext cx="377190" cy="551815"/>
            </a:xfrm>
            <a:custGeom>
              <a:avLst/>
              <a:gdLst/>
              <a:ahLst/>
              <a:cxnLst/>
              <a:rect l="l" t="t" r="r" b="b"/>
              <a:pathLst>
                <a:path w="377190" h="551814">
                  <a:moveTo>
                    <a:pt x="195707" y="0"/>
                  </a:moveTo>
                  <a:lnTo>
                    <a:pt x="155321" y="1258"/>
                  </a:lnTo>
                  <a:lnTo>
                    <a:pt x="98202" y="9687"/>
                  </a:lnTo>
                  <a:lnTo>
                    <a:pt x="41656" y="24880"/>
                  </a:lnTo>
                  <a:lnTo>
                    <a:pt x="4699" y="44438"/>
                  </a:lnTo>
                  <a:lnTo>
                    <a:pt x="551" y="105685"/>
                  </a:lnTo>
                  <a:lnTo>
                    <a:pt x="424" y="188985"/>
                  </a:lnTo>
                  <a:lnTo>
                    <a:pt x="323" y="255607"/>
                  </a:lnTo>
                  <a:lnTo>
                    <a:pt x="197" y="356731"/>
                  </a:lnTo>
                  <a:lnTo>
                    <a:pt x="78" y="474460"/>
                  </a:lnTo>
                  <a:lnTo>
                    <a:pt x="0" y="551422"/>
                  </a:lnTo>
                  <a:lnTo>
                    <a:pt x="377190" y="551422"/>
                  </a:lnTo>
                  <a:lnTo>
                    <a:pt x="377190" y="513068"/>
                  </a:lnTo>
                  <a:lnTo>
                    <a:pt x="49949" y="513068"/>
                  </a:lnTo>
                  <a:lnTo>
                    <a:pt x="48133" y="511671"/>
                  </a:lnTo>
                  <a:lnTo>
                    <a:pt x="46868" y="504749"/>
                  </a:lnTo>
                  <a:lnTo>
                    <a:pt x="46215" y="477603"/>
                  </a:lnTo>
                  <a:lnTo>
                    <a:pt x="46312" y="220079"/>
                  </a:lnTo>
                  <a:lnTo>
                    <a:pt x="46390" y="188985"/>
                  </a:lnTo>
                  <a:lnTo>
                    <a:pt x="46513" y="139450"/>
                  </a:lnTo>
                  <a:lnTo>
                    <a:pt x="46609" y="100953"/>
                  </a:lnTo>
                  <a:lnTo>
                    <a:pt x="51308" y="91307"/>
                  </a:lnTo>
                  <a:lnTo>
                    <a:pt x="51435" y="91047"/>
                  </a:lnTo>
                  <a:lnTo>
                    <a:pt x="55858" y="83260"/>
                  </a:lnTo>
                  <a:lnTo>
                    <a:pt x="60340" y="77807"/>
                  </a:lnTo>
                  <a:lnTo>
                    <a:pt x="64455" y="75045"/>
                  </a:lnTo>
                  <a:lnTo>
                    <a:pt x="376440" y="75045"/>
                  </a:lnTo>
                  <a:lnTo>
                    <a:pt x="376396" y="71997"/>
                  </a:lnTo>
                  <a:lnTo>
                    <a:pt x="362388" y="35182"/>
                  </a:lnTo>
                  <a:lnTo>
                    <a:pt x="318008" y="19038"/>
                  </a:lnTo>
                  <a:lnTo>
                    <a:pt x="276764" y="8866"/>
                  </a:lnTo>
                  <a:lnTo>
                    <a:pt x="236093" y="2528"/>
                  </a:lnTo>
                  <a:lnTo>
                    <a:pt x="195707" y="0"/>
                  </a:lnTo>
                  <a:close/>
                </a:path>
                <a:path w="377190" h="551814">
                  <a:moveTo>
                    <a:pt x="130048" y="474460"/>
                  </a:moveTo>
                  <a:lnTo>
                    <a:pt x="56261" y="474460"/>
                  </a:lnTo>
                  <a:lnTo>
                    <a:pt x="55880" y="492367"/>
                  </a:lnTo>
                  <a:lnTo>
                    <a:pt x="55460" y="504749"/>
                  </a:lnTo>
                  <a:lnTo>
                    <a:pt x="55372" y="507353"/>
                  </a:lnTo>
                  <a:lnTo>
                    <a:pt x="54991" y="510782"/>
                  </a:lnTo>
                  <a:lnTo>
                    <a:pt x="52959" y="511925"/>
                  </a:lnTo>
                  <a:lnTo>
                    <a:pt x="51181" y="513068"/>
                  </a:lnTo>
                  <a:lnTo>
                    <a:pt x="135128" y="513068"/>
                  </a:lnTo>
                  <a:lnTo>
                    <a:pt x="133350" y="511925"/>
                  </a:lnTo>
                  <a:lnTo>
                    <a:pt x="131318" y="510782"/>
                  </a:lnTo>
                  <a:lnTo>
                    <a:pt x="130937" y="507353"/>
                  </a:lnTo>
                  <a:lnTo>
                    <a:pt x="130429" y="492367"/>
                  </a:lnTo>
                  <a:lnTo>
                    <a:pt x="130114" y="477603"/>
                  </a:lnTo>
                  <a:lnTo>
                    <a:pt x="130048" y="474460"/>
                  </a:lnTo>
                  <a:close/>
                </a:path>
                <a:path w="377190" h="551814">
                  <a:moveTo>
                    <a:pt x="376444" y="75322"/>
                  </a:moveTo>
                  <a:lnTo>
                    <a:pt x="148582" y="75322"/>
                  </a:lnTo>
                  <a:lnTo>
                    <a:pt x="153631" y="75934"/>
                  </a:lnTo>
                  <a:lnTo>
                    <a:pt x="152857" y="75934"/>
                  </a:lnTo>
                  <a:lnTo>
                    <a:pt x="153372" y="79744"/>
                  </a:lnTo>
                  <a:lnTo>
                    <a:pt x="153487" y="80593"/>
                  </a:lnTo>
                  <a:lnTo>
                    <a:pt x="149225" y="88253"/>
                  </a:lnTo>
                  <a:lnTo>
                    <a:pt x="144802" y="94504"/>
                  </a:lnTo>
                  <a:lnTo>
                    <a:pt x="142190" y="107510"/>
                  </a:lnTo>
                  <a:lnTo>
                    <a:pt x="140913" y="139450"/>
                  </a:lnTo>
                  <a:lnTo>
                    <a:pt x="140585" y="188985"/>
                  </a:lnTo>
                  <a:lnTo>
                    <a:pt x="140495" y="202504"/>
                  </a:lnTo>
                  <a:lnTo>
                    <a:pt x="140390" y="416802"/>
                  </a:lnTo>
                  <a:lnTo>
                    <a:pt x="140097" y="474460"/>
                  </a:lnTo>
                  <a:lnTo>
                    <a:pt x="140081" y="477603"/>
                  </a:lnTo>
                  <a:lnTo>
                    <a:pt x="139387" y="504749"/>
                  </a:lnTo>
                  <a:lnTo>
                    <a:pt x="138176" y="511671"/>
                  </a:lnTo>
                  <a:lnTo>
                    <a:pt x="136359" y="513068"/>
                  </a:lnTo>
                  <a:lnTo>
                    <a:pt x="377190" y="513068"/>
                  </a:lnTo>
                  <a:lnTo>
                    <a:pt x="377192" y="370828"/>
                  </a:lnTo>
                  <a:lnTo>
                    <a:pt x="243078" y="370828"/>
                  </a:lnTo>
                  <a:lnTo>
                    <a:pt x="235269" y="368839"/>
                  </a:lnTo>
                  <a:lnTo>
                    <a:pt x="204898" y="333648"/>
                  </a:lnTo>
                  <a:lnTo>
                    <a:pt x="204624" y="321425"/>
                  </a:lnTo>
                  <a:lnTo>
                    <a:pt x="204587" y="319762"/>
                  </a:lnTo>
                  <a:lnTo>
                    <a:pt x="230616" y="255607"/>
                  </a:lnTo>
                  <a:lnTo>
                    <a:pt x="251206" y="220079"/>
                  </a:lnTo>
                  <a:lnTo>
                    <a:pt x="377195" y="220079"/>
                  </a:lnTo>
                  <a:lnTo>
                    <a:pt x="377081" y="139450"/>
                  </a:lnTo>
                  <a:lnTo>
                    <a:pt x="376993" y="113018"/>
                  </a:lnTo>
                  <a:lnTo>
                    <a:pt x="376887" y="105685"/>
                  </a:lnTo>
                  <a:lnTo>
                    <a:pt x="376776" y="98079"/>
                  </a:lnTo>
                  <a:lnTo>
                    <a:pt x="376673" y="91047"/>
                  </a:lnTo>
                  <a:lnTo>
                    <a:pt x="376549" y="82538"/>
                  </a:lnTo>
                  <a:lnTo>
                    <a:pt x="376444" y="75322"/>
                  </a:lnTo>
                  <a:close/>
                </a:path>
                <a:path w="377190" h="551814">
                  <a:moveTo>
                    <a:pt x="377195" y="220079"/>
                  </a:moveTo>
                  <a:lnTo>
                    <a:pt x="251714" y="220079"/>
                  </a:lnTo>
                  <a:lnTo>
                    <a:pt x="256540" y="227826"/>
                  </a:lnTo>
                  <a:lnTo>
                    <a:pt x="261874" y="237351"/>
                  </a:lnTo>
                  <a:lnTo>
                    <a:pt x="281813" y="276086"/>
                  </a:lnTo>
                  <a:lnTo>
                    <a:pt x="298323" y="317361"/>
                  </a:lnTo>
                  <a:lnTo>
                    <a:pt x="298958" y="321425"/>
                  </a:lnTo>
                  <a:lnTo>
                    <a:pt x="298323" y="328537"/>
                  </a:lnTo>
                  <a:lnTo>
                    <a:pt x="292369" y="347289"/>
                  </a:lnTo>
                  <a:lnTo>
                    <a:pt x="279749" y="361684"/>
                  </a:lnTo>
                  <a:lnTo>
                    <a:pt x="262604" y="370078"/>
                  </a:lnTo>
                  <a:lnTo>
                    <a:pt x="243078" y="370828"/>
                  </a:lnTo>
                  <a:lnTo>
                    <a:pt x="377192" y="370828"/>
                  </a:lnTo>
                  <a:lnTo>
                    <a:pt x="377195" y="220079"/>
                  </a:lnTo>
                  <a:close/>
                </a:path>
                <a:path w="377190" h="551814">
                  <a:moveTo>
                    <a:pt x="376440" y="75045"/>
                  </a:moveTo>
                  <a:lnTo>
                    <a:pt x="68199" y="75045"/>
                  </a:lnTo>
                  <a:lnTo>
                    <a:pt x="69596" y="75934"/>
                  </a:lnTo>
                  <a:lnTo>
                    <a:pt x="70993" y="77585"/>
                  </a:lnTo>
                  <a:lnTo>
                    <a:pt x="70993" y="79744"/>
                  </a:lnTo>
                  <a:lnTo>
                    <a:pt x="69342" y="82538"/>
                  </a:lnTo>
                  <a:lnTo>
                    <a:pt x="67437" y="84951"/>
                  </a:lnTo>
                  <a:lnTo>
                    <a:pt x="62908" y="91307"/>
                  </a:lnTo>
                  <a:lnTo>
                    <a:pt x="59690" y="98079"/>
                  </a:lnTo>
                  <a:lnTo>
                    <a:pt x="57614" y="105685"/>
                  </a:lnTo>
                  <a:lnTo>
                    <a:pt x="56515" y="114542"/>
                  </a:lnTo>
                  <a:lnTo>
                    <a:pt x="55753" y="126861"/>
                  </a:lnTo>
                  <a:lnTo>
                    <a:pt x="129794" y="126861"/>
                  </a:lnTo>
                  <a:lnTo>
                    <a:pt x="130329" y="115177"/>
                  </a:lnTo>
                  <a:lnTo>
                    <a:pt x="130429" y="113018"/>
                  </a:lnTo>
                  <a:lnTo>
                    <a:pt x="131520" y="102739"/>
                  </a:lnTo>
                  <a:lnTo>
                    <a:pt x="133588" y="94504"/>
                  </a:lnTo>
                  <a:lnTo>
                    <a:pt x="133635" y="94317"/>
                  </a:lnTo>
                  <a:lnTo>
                    <a:pt x="137036" y="87086"/>
                  </a:lnTo>
                  <a:lnTo>
                    <a:pt x="141986" y="80379"/>
                  </a:lnTo>
                  <a:lnTo>
                    <a:pt x="148582" y="75322"/>
                  </a:lnTo>
                  <a:lnTo>
                    <a:pt x="376444" y="75322"/>
                  </a:lnTo>
                  <a:lnTo>
                    <a:pt x="376440" y="7504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66074" y="2060067"/>
              <a:ext cx="73914" cy="32651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370316" y="2113381"/>
              <a:ext cx="607060" cy="415290"/>
            </a:xfrm>
            <a:custGeom>
              <a:avLst/>
              <a:gdLst/>
              <a:ahLst/>
              <a:cxnLst/>
              <a:rect l="l" t="t" r="r" b="b"/>
              <a:pathLst>
                <a:path w="607059" h="415289">
                  <a:moveTo>
                    <a:pt x="566928" y="359435"/>
                  </a:moveTo>
                  <a:lnTo>
                    <a:pt x="566839" y="128625"/>
                  </a:lnTo>
                  <a:lnTo>
                    <a:pt x="566572" y="78257"/>
                  </a:lnTo>
                  <a:lnTo>
                    <a:pt x="565277" y="36220"/>
                  </a:lnTo>
                  <a:lnTo>
                    <a:pt x="527494" y="12065"/>
                  </a:lnTo>
                  <a:lnTo>
                    <a:pt x="489966" y="3581"/>
                  </a:lnTo>
                  <a:lnTo>
                    <a:pt x="434555" y="0"/>
                  </a:lnTo>
                  <a:lnTo>
                    <a:pt x="426085" y="660"/>
                  </a:lnTo>
                  <a:lnTo>
                    <a:pt x="425577" y="15290"/>
                  </a:lnTo>
                  <a:lnTo>
                    <a:pt x="425005" y="111201"/>
                  </a:lnTo>
                  <a:lnTo>
                    <a:pt x="424942" y="359435"/>
                  </a:lnTo>
                  <a:lnTo>
                    <a:pt x="566928" y="359435"/>
                  </a:lnTo>
                  <a:close/>
                </a:path>
                <a:path w="607059" h="415289">
                  <a:moveTo>
                    <a:pt x="606552" y="370230"/>
                  </a:moveTo>
                  <a:lnTo>
                    <a:pt x="0" y="370230"/>
                  </a:lnTo>
                  <a:lnTo>
                    <a:pt x="0" y="391820"/>
                  </a:lnTo>
                  <a:lnTo>
                    <a:pt x="0" y="414680"/>
                  </a:lnTo>
                  <a:lnTo>
                    <a:pt x="606552" y="414680"/>
                  </a:lnTo>
                  <a:lnTo>
                    <a:pt x="606552" y="391820"/>
                  </a:lnTo>
                  <a:lnTo>
                    <a:pt x="606552" y="3702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fld id="{81D60167-4931-47E6-BA6A-407CBD079E47}" type="slidenum">
              <a:rPr dirty="0" spc="-25"/>
              <a:t>11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87932" y="2676220"/>
            <a:ext cx="6224270" cy="136842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solidFill>
                  <a:srgbClr val="FFFFFF"/>
                </a:solidFill>
              </a:rPr>
              <a:t>Review</a:t>
            </a:r>
            <a:r>
              <a:rPr dirty="0" sz="4400" spc="-50">
                <a:solidFill>
                  <a:srgbClr val="FFFFFF"/>
                </a:solidFill>
              </a:rPr>
              <a:t> </a:t>
            </a:r>
            <a:r>
              <a:rPr dirty="0" sz="4400">
                <a:solidFill>
                  <a:srgbClr val="FFFFFF"/>
                </a:solidFill>
              </a:rPr>
              <a:t>of</a:t>
            </a:r>
            <a:r>
              <a:rPr dirty="0" sz="4400" spc="-20">
                <a:solidFill>
                  <a:srgbClr val="FFFFFF"/>
                </a:solidFill>
              </a:rPr>
              <a:t> </a:t>
            </a:r>
            <a:r>
              <a:rPr dirty="0" sz="4400">
                <a:solidFill>
                  <a:srgbClr val="FFFFFF"/>
                </a:solidFill>
              </a:rPr>
              <a:t>the </a:t>
            </a:r>
            <a:r>
              <a:rPr dirty="0" sz="4400" spc="-10">
                <a:solidFill>
                  <a:srgbClr val="FFFFFF"/>
                </a:solidFill>
              </a:rPr>
              <a:t>Regulatory framework</a:t>
            </a:r>
            <a:endParaRPr sz="4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2081" y="3353977"/>
            <a:ext cx="827848" cy="82209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982200" y="4669609"/>
            <a:ext cx="583565" cy="583565"/>
          </a:xfrm>
          <a:custGeom>
            <a:avLst/>
            <a:gdLst/>
            <a:ahLst/>
            <a:cxnLst/>
            <a:rect l="l" t="t" r="r" b="b"/>
            <a:pathLst>
              <a:path w="583565" h="583564">
                <a:moveTo>
                  <a:pt x="291572" y="0"/>
                </a:moveTo>
                <a:lnTo>
                  <a:pt x="244253" y="3813"/>
                </a:lnTo>
                <a:lnTo>
                  <a:pt x="199374" y="14855"/>
                </a:lnTo>
                <a:lnTo>
                  <a:pt x="157533" y="32526"/>
                </a:lnTo>
                <a:lnTo>
                  <a:pt x="119329" y="56229"/>
                </a:lnTo>
                <a:lnTo>
                  <a:pt x="85361" y="85364"/>
                </a:lnTo>
                <a:lnTo>
                  <a:pt x="56227" y="119333"/>
                </a:lnTo>
                <a:lnTo>
                  <a:pt x="32525" y="157538"/>
                </a:lnTo>
                <a:lnTo>
                  <a:pt x="14854" y="199380"/>
                </a:lnTo>
                <a:lnTo>
                  <a:pt x="3813" y="244261"/>
                </a:lnTo>
                <a:lnTo>
                  <a:pt x="0" y="291582"/>
                </a:lnTo>
                <a:lnTo>
                  <a:pt x="3813" y="338902"/>
                </a:lnTo>
                <a:lnTo>
                  <a:pt x="14854" y="383783"/>
                </a:lnTo>
                <a:lnTo>
                  <a:pt x="32525" y="425625"/>
                </a:lnTo>
                <a:lnTo>
                  <a:pt x="56227" y="463830"/>
                </a:lnTo>
                <a:lnTo>
                  <a:pt x="85361" y="497799"/>
                </a:lnTo>
                <a:lnTo>
                  <a:pt x="119330" y="526935"/>
                </a:lnTo>
                <a:lnTo>
                  <a:pt x="157533" y="550637"/>
                </a:lnTo>
                <a:lnTo>
                  <a:pt x="199374" y="568309"/>
                </a:lnTo>
                <a:lnTo>
                  <a:pt x="244253" y="579350"/>
                </a:lnTo>
                <a:lnTo>
                  <a:pt x="291573" y="583164"/>
                </a:lnTo>
                <a:lnTo>
                  <a:pt x="338892" y="579350"/>
                </a:lnTo>
                <a:lnTo>
                  <a:pt x="383771" y="568309"/>
                </a:lnTo>
                <a:lnTo>
                  <a:pt x="425612" y="550637"/>
                </a:lnTo>
                <a:lnTo>
                  <a:pt x="453575" y="533288"/>
                </a:lnTo>
                <a:lnTo>
                  <a:pt x="249371" y="533288"/>
                </a:lnTo>
                <a:lnTo>
                  <a:pt x="203723" y="520709"/>
                </a:lnTo>
                <a:lnTo>
                  <a:pt x="162101" y="500023"/>
                </a:lnTo>
                <a:lnTo>
                  <a:pt x="125431" y="472142"/>
                </a:lnTo>
                <a:lnTo>
                  <a:pt x="94641" y="437979"/>
                </a:lnTo>
                <a:lnTo>
                  <a:pt x="70656" y="398447"/>
                </a:lnTo>
                <a:lnTo>
                  <a:pt x="54402" y="354460"/>
                </a:lnTo>
                <a:lnTo>
                  <a:pt x="46805" y="306928"/>
                </a:lnTo>
                <a:lnTo>
                  <a:pt x="581908" y="306928"/>
                </a:lnTo>
                <a:lnTo>
                  <a:pt x="583145" y="291582"/>
                </a:lnTo>
                <a:lnTo>
                  <a:pt x="581908" y="276235"/>
                </a:lnTo>
                <a:lnTo>
                  <a:pt x="46805" y="276235"/>
                </a:lnTo>
                <a:lnTo>
                  <a:pt x="54233" y="229760"/>
                </a:lnTo>
                <a:lnTo>
                  <a:pt x="54280" y="229465"/>
                </a:lnTo>
                <a:lnTo>
                  <a:pt x="54401" y="228704"/>
                </a:lnTo>
                <a:lnTo>
                  <a:pt x="70449" y="185274"/>
                </a:lnTo>
                <a:lnTo>
                  <a:pt x="70572" y="184942"/>
                </a:lnTo>
                <a:lnTo>
                  <a:pt x="70656" y="184716"/>
                </a:lnTo>
                <a:lnTo>
                  <a:pt x="94641" y="145184"/>
                </a:lnTo>
                <a:lnTo>
                  <a:pt x="125431" y="111022"/>
                </a:lnTo>
                <a:lnTo>
                  <a:pt x="162100" y="83141"/>
                </a:lnTo>
                <a:lnTo>
                  <a:pt x="203722" y="62455"/>
                </a:lnTo>
                <a:lnTo>
                  <a:pt x="249371" y="49875"/>
                </a:lnTo>
                <a:lnTo>
                  <a:pt x="453574" y="49875"/>
                </a:lnTo>
                <a:lnTo>
                  <a:pt x="425611" y="32526"/>
                </a:lnTo>
                <a:lnTo>
                  <a:pt x="383770" y="14855"/>
                </a:lnTo>
                <a:lnTo>
                  <a:pt x="338891" y="3813"/>
                </a:lnTo>
                <a:lnTo>
                  <a:pt x="291572" y="0"/>
                </a:lnTo>
                <a:close/>
              </a:path>
              <a:path w="583565" h="583564">
                <a:moveTo>
                  <a:pt x="169572" y="306928"/>
                </a:moveTo>
                <a:lnTo>
                  <a:pt x="138880" y="306928"/>
                </a:lnTo>
                <a:lnTo>
                  <a:pt x="147941" y="358167"/>
                </a:lnTo>
                <a:lnTo>
                  <a:pt x="166061" y="406717"/>
                </a:lnTo>
                <a:lnTo>
                  <a:pt x="190701" y="452283"/>
                </a:lnTo>
                <a:lnTo>
                  <a:pt x="219318" y="494572"/>
                </a:lnTo>
                <a:lnTo>
                  <a:pt x="249371" y="533288"/>
                </a:lnTo>
                <a:lnTo>
                  <a:pt x="333774" y="533288"/>
                </a:lnTo>
                <a:lnTo>
                  <a:pt x="345716" y="517942"/>
                </a:lnTo>
                <a:lnTo>
                  <a:pt x="276227" y="517942"/>
                </a:lnTo>
                <a:lnTo>
                  <a:pt x="246867" y="480306"/>
                </a:lnTo>
                <a:lnTo>
                  <a:pt x="219238" y="440240"/>
                </a:lnTo>
                <a:lnTo>
                  <a:pt x="195623" y="397890"/>
                </a:lnTo>
                <a:lnTo>
                  <a:pt x="178307" y="353403"/>
                </a:lnTo>
                <a:lnTo>
                  <a:pt x="169572" y="306928"/>
                </a:lnTo>
                <a:close/>
              </a:path>
              <a:path w="583565" h="583564">
                <a:moveTo>
                  <a:pt x="581908" y="306928"/>
                </a:moveTo>
                <a:lnTo>
                  <a:pt x="536340" y="306928"/>
                </a:lnTo>
                <a:lnTo>
                  <a:pt x="528743" y="354460"/>
                </a:lnTo>
                <a:lnTo>
                  <a:pt x="512489" y="398448"/>
                </a:lnTo>
                <a:lnTo>
                  <a:pt x="488504" y="437979"/>
                </a:lnTo>
                <a:lnTo>
                  <a:pt x="457714" y="472142"/>
                </a:lnTo>
                <a:lnTo>
                  <a:pt x="421044" y="500023"/>
                </a:lnTo>
                <a:lnTo>
                  <a:pt x="379422" y="520709"/>
                </a:lnTo>
                <a:lnTo>
                  <a:pt x="333774" y="533288"/>
                </a:lnTo>
                <a:lnTo>
                  <a:pt x="453575" y="533288"/>
                </a:lnTo>
                <a:lnTo>
                  <a:pt x="497784" y="497800"/>
                </a:lnTo>
                <a:lnTo>
                  <a:pt x="526918" y="463830"/>
                </a:lnTo>
                <a:lnTo>
                  <a:pt x="550620" y="425625"/>
                </a:lnTo>
                <a:lnTo>
                  <a:pt x="568290" y="383783"/>
                </a:lnTo>
                <a:lnTo>
                  <a:pt x="579332" y="338903"/>
                </a:lnTo>
                <a:lnTo>
                  <a:pt x="581908" y="306928"/>
                </a:lnTo>
                <a:close/>
              </a:path>
              <a:path w="583565" h="583564">
                <a:moveTo>
                  <a:pt x="306918" y="306928"/>
                </a:moveTo>
                <a:lnTo>
                  <a:pt x="276226" y="306928"/>
                </a:lnTo>
                <a:lnTo>
                  <a:pt x="276227" y="517942"/>
                </a:lnTo>
                <a:lnTo>
                  <a:pt x="306918" y="517942"/>
                </a:lnTo>
                <a:lnTo>
                  <a:pt x="306918" y="306928"/>
                </a:lnTo>
                <a:close/>
              </a:path>
              <a:path w="583565" h="583564">
                <a:moveTo>
                  <a:pt x="444264" y="306928"/>
                </a:moveTo>
                <a:lnTo>
                  <a:pt x="413573" y="306928"/>
                </a:lnTo>
                <a:lnTo>
                  <a:pt x="404838" y="353403"/>
                </a:lnTo>
                <a:lnTo>
                  <a:pt x="387521" y="397890"/>
                </a:lnTo>
                <a:lnTo>
                  <a:pt x="363907" y="440240"/>
                </a:lnTo>
                <a:lnTo>
                  <a:pt x="336278" y="480306"/>
                </a:lnTo>
                <a:lnTo>
                  <a:pt x="306918" y="517942"/>
                </a:lnTo>
                <a:lnTo>
                  <a:pt x="345716" y="517942"/>
                </a:lnTo>
                <a:lnTo>
                  <a:pt x="363901" y="494572"/>
                </a:lnTo>
                <a:lnTo>
                  <a:pt x="392665" y="452284"/>
                </a:lnTo>
                <a:lnTo>
                  <a:pt x="417415" y="406717"/>
                </a:lnTo>
                <a:lnTo>
                  <a:pt x="435499" y="358167"/>
                </a:lnTo>
                <a:lnTo>
                  <a:pt x="444264" y="306928"/>
                </a:lnTo>
                <a:close/>
              </a:path>
              <a:path w="583565" h="583564">
                <a:moveTo>
                  <a:pt x="333773" y="49875"/>
                </a:moveTo>
                <a:lnTo>
                  <a:pt x="249371" y="49875"/>
                </a:lnTo>
                <a:lnTo>
                  <a:pt x="219244" y="88591"/>
                </a:lnTo>
                <a:lnTo>
                  <a:pt x="190479" y="130880"/>
                </a:lnTo>
                <a:lnTo>
                  <a:pt x="165729" y="176447"/>
                </a:lnTo>
                <a:lnTo>
                  <a:pt x="147646" y="224997"/>
                </a:lnTo>
                <a:lnTo>
                  <a:pt x="138880" y="276235"/>
                </a:lnTo>
                <a:lnTo>
                  <a:pt x="169572" y="276235"/>
                </a:lnTo>
                <a:lnTo>
                  <a:pt x="178307" y="229760"/>
                </a:lnTo>
                <a:lnTo>
                  <a:pt x="195623" y="185274"/>
                </a:lnTo>
                <a:lnTo>
                  <a:pt x="219238" y="142924"/>
                </a:lnTo>
                <a:lnTo>
                  <a:pt x="246866" y="102857"/>
                </a:lnTo>
                <a:lnTo>
                  <a:pt x="276226" y="65222"/>
                </a:lnTo>
                <a:lnTo>
                  <a:pt x="345715" y="65222"/>
                </a:lnTo>
                <a:lnTo>
                  <a:pt x="333773" y="49875"/>
                </a:lnTo>
                <a:close/>
              </a:path>
              <a:path w="583565" h="583564">
                <a:moveTo>
                  <a:pt x="306918" y="65222"/>
                </a:moveTo>
                <a:lnTo>
                  <a:pt x="276226" y="65222"/>
                </a:lnTo>
                <a:lnTo>
                  <a:pt x="276226" y="276235"/>
                </a:lnTo>
                <a:lnTo>
                  <a:pt x="306918" y="276235"/>
                </a:lnTo>
                <a:lnTo>
                  <a:pt x="306918" y="65222"/>
                </a:lnTo>
                <a:close/>
              </a:path>
              <a:path w="583565" h="583564">
                <a:moveTo>
                  <a:pt x="345715" y="65222"/>
                </a:moveTo>
                <a:lnTo>
                  <a:pt x="306918" y="65222"/>
                </a:lnTo>
                <a:lnTo>
                  <a:pt x="336329" y="102857"/>
                </a:lnTo>
                <a:lnTo>
                  <a:pt x="363907" y="142703"/>
                </a:lnTo>
                <a:lnTo>
                  <a:pt x="387395" y="184716"/>
                </a:lnTo>
                <a:lnTo>
                  <a:pt x="387521" y="184942"/>
                </a:lnTo>
                <a:lnTo>
                  <a:pt x="404838" y="229466"/>
                </a:lnTo>
                <a:lnTo>
                  <a:pt x="413573" y="276235"/>
                </a:lnTo>
                <a:lnTo>
                  <a:pt x="444264" y="276235"/>
                </a:lnTo>
                <a:lnTo>
                  <a:pt x="435499" y="224997"/>
                </a:lnTo>
                <a:lnTo>
                  <a:pt x="417415" y="176447"/>
                </a:lnTo>
                <a:lnTo>
                  <a:pt x="392665" y="130880"/>
                </a:lnTo>
                <a:lnTo>
                  <a:pt x="363901" y="88591"/>
                </a:lnTo>
                <a:lnTo>
                  <a:pt x="345715" y="65222"/>
                </a:lnTo>
                <a:close/>
              </a:path>
              <a:path w="583565" h="583564">
                <a:moveTo>
                  <a:pt x="453574" y="49875"/>
                </a:moveTo>
                <a:lnTo>
                  <a:pt x="333773" y="49875"/>
                </a:lnTo>
                <a:lnTo>
                  <a:pt x="379422" y="62455"/>
                </a:lnTo>
                <a:lnTo>
                  <a:pt x="421044" y="83141"/>
                </a:lnTo>
                <a:lnTo>
                  <a:pt x="457713" y="111022"/>
                </a:lnTo>
                <a:lnTo>
                  <a:pt x="488504" y="145184"/>
                </a:lnTo>
                <a:lnTo>
                  <a:pt x="512489" y="184716"/>
                </a:lnTo>
                <a:lnTo>
                  <a:pt x="528743" y="228704"/>
                </a:lnTo>
                <a:lnTo>
                  <a:pt x="536340" y="276235"/>
                </a:lnTo>
                <a:lnTo>
                  <a:pt x="581908" y="276235"/>
                </a:lnTo>
                <a:lnTo>
                  <a:pt x="568290" y="199380"/>
                </a:lnTo>
                <a:lnTo>
                  <a:pt x="550619" y="157538"/>
                </a:lnTo>
                <a:lnTo>
                  <a:pt x="526917" y="119333"/>
                </a:lnTo>
                <a:lnTo>
                  <a:pt x="497783" y="85364"/>
                </a:lnTo>
                <a:lnTo>
                  <a:pt x="463815" y="56229"/>
                </a:lnTo>
                <a:lnTo>
                  <a:pt x="453574" y="49875"/>
                </a:lnTo>
                <a:close/>
              </a:path>
            </a:pathLst>
          </a:custGeom>
          <a:solidFill>
            <a:srgbClr val="6C9F9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38809" y="4821935"/>
            <a:ext cx="685963" cy="32926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6626" y="2468430"/>
            <a:ext cx="547657" cy="598281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Regulatory</a:t>
            </a:r>
            <a:r>
              <a:rPr dirty="0" spc="-25"/>
              <a:t> </a:t>
            </a:r>
            <a:r>
              <a:rPr dirty="0"/>
              <a:t>Review</a:t>
            </a:r>
            <a:r>
              <a:rPr dirty="0" spc="-35"/>
              <a:t> </a:t>
            </a:r>
            <a:r>
              <a:rPr dirty="0"/>
              <a:t>of</a:t>
            </a:r>
            <a:r>
              <a:rPr dirty="0" spc="-45"/>
              <a:t> </a:t>
            </a:r>
            <a:r>
              <a:rPr dirty="0"/>
              <a:t>Onboard</a:t>
            </a:r>
            <a:r>
              <a:rPr dirty="0" spc="-30"/>
              <a:t> </a:t>
            </a:r>
            <a:r>
              <a:rPr dirty="0"/>
              <a:t>Carbon</a:t>
            </a:r>
            <a:r>
              <a:rPr dirty="0" spc="-45"/>
              <a:t> </a:t>
            </a:r>
            <a:r>
              <a:rPr dirty="0"/>
              <a:t>Capture</a:t>
            </a:r>
            <a:r>
              <a:rPr dirty="0" spc="-45"/>
              <a:t> </a:t>
            </a:r>
            <a:r>
              <a:rPr dirty="0"/>
              <a:t>and</a:t>
            </a:r>
            <a:r>
              <a:rPr dirty="0" spc="-35"/>
              <a:t> </a:t>
            </a:r>
            <a:r>
              <a:rPr dirty="0"/>
              <a:t>Storage</a:t>
            </a:r>
            <a:r>
              <a:rPr dirty="0" spc="-25"/>
              <a:t> </a:t>
            </a:r>
            <a:r>
              <a:rPr dirty="0" spc="-10"/>
              <a:t>(OCCS)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1023" y="602056"/>
            <a:ext cx="11047730" cy="575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In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absence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of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regulatory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clarity,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the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commercialisation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of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OCCS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is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constraint,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despite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the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strong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potential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of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abating</a:t>
            </a:r>
            <a:endParaRPr sz="18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shipping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related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GHG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emissions</a:t>
            </a:r>
            <a:endParaRPr sz="1800">
              <a:latin typeface="Source Sans 3"/>
              <a:cs typeface="Source Sans 3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90459" y="1839198"/>
            <a:ext cx="4066540" cy="99568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854710" algn="l"/>
              </a:tabLst>
            </a:pPr>
            <a:r>
              <a:rPr dirty="0" u="heavy" cap="small" sz="160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	EU</a:t>
            </a:r>
            <a:r>
              <a:rPr dirty="0" u="heavy" cap="small" sz="1600" spc="-25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 </a:t>
            </a:r>
            <a:r>
              <a:rPr dirty="0" u="heavy" cap="small" sz="1600" spc="-1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Regulatory</a:t>
            </a:r>
            <a:r>
              <a:rPr dirty="0" u="heavy" cap="small" sz="1600" spc="15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 </a:t>
            </a:r>
            <a:r>
              <a:rPr dirty="0" u="heavy" cap="small" sz="1600" spc="-1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Framework</a:t>
            </a:r>
            <a:endParaRPr sz="1600">
              <a:latin typeface="Source Sans 3"/>
              <a:cs typeface="Source Sans 3"/>
            </a:endParaRPr>
          </a:p>
          <a:p>
            <a:pPr marL="854710" marR="5080">
              <a:lnSpc>
                <a:spcPct val="100000"/>
              </a:lnSpc>
              <a:spcBef>
                <a:spcPts val="320"/>
              </a:spcBef>
            </a:pPr>
            <a:r>
              <a:rPr dirty="0" sz="1400">
                <a:latin typeface="Source Sans 3"/>
                <a:cs typeface="Source Sans 3"/>
              </a:rPr>
              <a:t>A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solid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developed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framework,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able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 spc="-25">
                <a:latin typeface="Source Sans 3"/>
                <a:cs typeface="Source Sans 3"/>
              </a:rPr>
              <a:t>to </a:t>
            </a:r>
            <a:r>
              <a:rPr dirty="0" sz="1400">
                <a:latin typeface="Source Sans 3"/>
                <a:cs typeface="Source Sans 3"/>
              </a:rPr>
              <a:t>provide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economic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incentives</a:t>
            </a:r>
            <a:r>
              <a:rPr dirty="0" sz="1400" spc="-5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innovative technologies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0697" y="4851003"/>
            <a:ext cx="3616960" cy="78232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302895" algn="l"/>
                <a:tab pos="3088640" algn="l"/>
              </a:tabLst>
            </a:pPr>
            <a:r>
              <a:rPr dirty="0" u="heavy" cap="small" sz="160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	</a:t>
            </a:r>
            <a:r>
              <a:rPr dirty="0" u="heavy" cap="small" sz="1600" spc="-1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International</a:t>
            </a:r>
            <a:r>
              <a:rPr dirty="0" u="heavy" cap="small" sz="1600" spc="-35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 </a:t>
            </a:r>
            <a:r>
              <a:rPr dirty="0" u="heavy" cap="small" sz="1600" spc="-1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Conventions</a:t>
            </a:r>
            <a:r>
              <a:rPr dirty="0" u="heavy" cap="small" sz="160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	</a:t>
            </a:r>
            <a:endParaRPr sz="1600">
              <a:latin typeface="Source Sans 3"/>
              <a:cs typeface="Source Sans 3"/>
            </a:endParaRPr>
          </a:p>
          <a:p>
            <a:pPr marL="302895" marR="5080">
              <a:lnSpc>
                <a:spcPct val="100000"/>
              </a:lnSpc>
              <a:spcBef>
                <a:spcPts val="320"/>
              </a:spcBef>
            </a:pP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applicable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international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laws,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governing </a:t>
            </a: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movement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oCCS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products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 spc="-25">
                <a:latin typeface="Source Sans 3"/>
                <a:cs typeface="Source Sans 3"/>
              </a:rPr>
              <a:t>the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61401" y="5606592"/>
            <a:ext cx="235712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Source Sans 3"/>
                <a:cs typeface="Source Sans 3"/>
              </a:rPr>
              <a:t>creation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 a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global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value-chain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2691" y="4851003"/>
            <a:ext cx="3715385" cy="78232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3702050" algn="l"/>
              </a:tabLst>
            </a:pPr>
            <a:r>
              <a:rPr dirty="0" u="heavy" cap="small" sz="1600" spc="-1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Classification</a:t>
            </a:r>
            <a:r>
              <a:rPr dirty="0" u="heavy" cap="small" sz="1600" spc="1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 </a:t>
            </a:r>
            <a:r>
              <a:rPr dirty="0" u="heavy" cap="small" sz="1600" spc="-1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Societies</a:t>
            </a:r>
            <a:r>
              <a:rPr dirty="0" u="heavy" cap="small" sz="160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	</a:t>
            </a:r>
            <a:endParaRPr sz="1600">
              <a:latin typeface="Source Sans 3"/>
              <a:cs typeface="Source Sans 3"/>
            </a:endParaRPr>
          </a:p>
          <a:p>
            <a:pPr marL="12700" marR="353695">
              <a:lnSpc>
                <a:spcPct val="100000"/>
              </a:lnSpc>
              <a:spcBef>
                <a:spcPts val="320"/>
              </a:spcBef>
            </a:pPr>
            <a:r>
              <a:rPr dirty="0" sz="1400">
                <a:latin typeface="Source Sans 3"/>
                <a:cs typeface="Source Sans 3"/>
              </a:rPr>
              <a:t>Providers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practical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way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forward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 spc="-25">
                <a:latin typeface="Source Sans 3"/>
                <a:cs typeface="Source Sans 3"/>
              </a:rPr>
              <a:t>the </a:t>
            </a:r>
            <a:r>
              <a:rPr dirty="0" sz="1400">
                <a:latin typeface="Source Sans 3"/>
                <a:cs typeface="Source Sans 3"/>
              </a:rPr>
              <a:t>adoption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emerging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technologies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like</a:t>
            </a:r>
            <a:r>
              <a:rPr dirty="0" sz="1400" spc="5">
                <a:latin typeface="Source Sans 3"/>
                <a:cs typeface="Source Sans 3"/>
              </a:rPr>
              <a:t> </a:t>
            </a:r>
            <a:r>
              <a:rPr dirty="0" sz="1400" spc="-20">
                <a:latin typeface="Source Sans 3"/>
                <a:cs typeface="Source Sans 3"/>
              </a:rPr>
              <a:t>oCCS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1675" y="1839198"/>
            <a:ext cx="3987800" cy="78232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3974465" algn="l"/>
              </a:tabLst>
            </a:pPr>
            <a:r>
              <a:rPr dirty="0" u="heavy" cap="small" sz="1600" spc="-245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 </a:t>
            </a:r>
            <a:r>
              <a:rPr dirty="0" u="heavy" cap="small" sz="160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IMO</a:t>
            </a:r>
            <a:r>
              <a:rPr dirty="0" u="heavy" cap="small" sz="1600" spc="-2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 </a:t>
            </a:r>
            <a:r>
              <a:rPr dirty="0" u="heavy" cap="small" sz="1600" spc="-1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Regulatory</a:t>
            </a:r>
            <a:r>
              <a:rPr dirty="0" u="heavy" cap="small" sz="1600" spc="1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 </a:t>
            </a:r>
            <a:r>
              <a:rPr dirty="0" u="heavy" cap="small" sz="1600" spc="-1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Framework</a:t>
            </a:r>
            <a:r>
              <a:rPr dirty="0" u="heavy" cap="small" sz="1600" b="1">
                <a:uFill>
                  <a:solidFill>
                    <a:srgbClr val="000000"/>
                  </a:solidFill>
                </a:uFill>
                <a:latin typeface="Source Sans 3"/>
                <a:cs typeface="Source Sans 3"/>
              </a:rPr>
              <a:t>	</a:t>
            </a:r>
            <a:endParaRPr sz="1600">
              <a:latin typeface="Source Sans 3"/>
              <a:cs typeface="Source Sans 3"/>
            </a:endParaRPr>
          </a:p>
          <a:p>
            <a:pPr marL="23495" marR="686435">
              <a:lnSpc>
                <a:spcPct val="100000"/>
              </a:lnSpc>
              <a:spcBef>
                <a:spcPts val="320"/>
              </a:spcBef>
            </a:pP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global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maritime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regulator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matters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 spc="-25">
                <a:latin typeface="Source Sans 3"/>
                <a:cs typeface="Source Sans 3"/>
              </a:rPr>
              <a:t>of </a:t>
            </a:r>
            <a:r>
              <a:rPr dirty="0" sz="1400">
                <a:latin typeface="Source Sans 3"/>
                <a:cs typeface="Source Sans 3"/>
              </a:rPr>
              <a:t>safety,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pollution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decarbonisation</a:t>
            </a:r>
            <a:endParaRPr sz="1400">
              <a:latin typeface="Source Sans 3"/>
              <a:cs typeface="Source Sans 3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229096" y="3987165"/>
            <a:ext cx="2036445" cy="2036445"/>
            <a:chOff x="6229096" y="3987165"/>
            <a:chExt cx="2036445" cy="2036445"/>
          </a:xfrm>
        </p:grpSpPr>
        <p:sp>
          <p:nvSpPr>
            <p:cNvPr id="14" name="object 14"/>
            <p:cNvSpPr/>
            <p:nvPr/>
          </p:nvSpPr>
          <p:spPr>
            <a:xfrm>
              <a:off x="6238621" y="3996690"/>
              <a:ext cx="2017395" cy="2017395"/>
            </a:xfrm>
            <a:custGeom>
              <a:avLst/>
              <a:gdLst/>
              <a:ahLst/>
              <a:cxnLst/>
              <a:rect l="l" t="t" r="r" b="b"/>
              <a:pathLst>
                <a:path w="2017395" h="2017395">
                  <a:moveTo>
                    <a:pt x="2017014" y="0"/>
                  </a:moveTo>
                  <a:lnTo>
                    <a:pt x="806830" y="0"/>
                  </a:lnTo>
                  <a:lnTo>
                    <a:pt x="805461" y="47411"/>
                  </a:lnTo>
                  <a:lnTo>
                    <a:pt x="801401" y="94101"/>
                  </a:lnTo>
                  <a:lnTo>
                    <a:pt x="794728" y="139993"/>
                  </a:lnTo>
                  <a:lnTo>
                    <a:pt x="785517" y="185012"/>
                  </a:lnTo>
                  <a:lnTo>
                    <a:pt x="773844" y="229082"/>
                  </a:lnTo>
                  <a:lnTo>
                    <a:pt x="759784" y="272127"/>
                  </a:lnTo>
                  <a:lnTo>
                    <a:pt x="743414" y="314072"/>
                  </a:lnTo>
                  <a:lnTo>
                    <a:pt x="724808" y="354842"/>
                  </a:lnTo>
                  <a:lnTo>
                    <a:pt x="704044" y="394360"/>
                  </a:lnTo>
                  <a:lnTo>
                    <a:pt x="681196" y="432551"/>
                  </a:lnTo>
                  <a:lnTo>
                    <a:pt x="656340" y="469339"/>
                  </a:lnTo>
                  <a:lnTo>
                    <a:pt x="629552" y="504649"/>
                  </a:lnTo>
                  <a:lnTo>
                    <a:pt x="600908" y="538405"/>
                  </a:lnTo>
                  <a:lnTo>
                    <a:pt x="570484" y="570531"/>
                  </a:lnTo>
                  <a:lnTo>
                    <a:pt x="538354" y="600952"/>
                  </a:lnTo>
                  <a:lnTo>
                    <a:pt x="504596" y="629592"/>
                  </a:lnTo>
                  <a:lnTo>
                    <a:pt x="469284" y="656376"/>
                  </a:lnTo>
                  <a:lnTo>
                    <a:pt x="432495" y="681227"/>
                  </a:lnTo>
                  <a:lnTo>
                    <a:pt x="394304" y="704071"/>
                  </a:lnTo>
                  <a:lnTo>
                    <a:pt x="354786" y="724831"/>
                  </a:lnTo>
                  <a:lnTo>
                    <a:pt x="314019" y="743432"/>
                  </a:lnTo>
                  <a:lnTo>
                    <a:pt x="272077" y="759798"/>
                  </a:lnTo>
                  <a:lnTo>
                    <a:pt x="229036" y="773854"/>
                  </a:lnTo>
                  <a:lnTo>
                    <a:pt x="184972" y="785524"/>
                  </a:lnTo>
                  <a:lnTo>
                    <a:pt x="139960" y="794732"/>
                  </a:lnTo>
                  <a:lnTo>
                    <a:pt x="94077" y="801403"/>
                  </a:lnTo>
                  <a:lnTo>
                    <a:pt x="47399" y="805461"/>
                  </a:lnTo>
                  <a:lnTo>
                    <a:pt x="0" y="806831"/>
                  </a:lnTo>
                  <a:lnTo>
                    <a:pt x="0" y="2016975"/>
                  </a:lnTo>
                  <a:lnTo>
                    <a:pt x="48296" y="2016408"/>
                  </a:lnTo>
                  <a:lnTo>
                    <a:pt x="96314" y="2014716"/>
                  </a:lnTo>
                  <a:lnTo>
                    <a:pt x="144041" y="2011911"/>
                  </a:lnTo>
                  <a:lnTo>
                    <a:pt x="191464" y="2008006"/>
                  </a:lnTo>
                  <a:lnTo>
                    <a:pt x="238571" y="2003013"/>
                  </a:lnTo>
                  <a:lnTo>
                    <a:pt x="285349" y="1996945"/>
                  </a:lnTo>
                  <a:lnTo>
                    <a:pt x="331786" y="1989815"/>
                  </a:lnTo>
                  <a:lnTo>
                    <a:pt x="377868" y="1981636"/>
                  </a:lnTo>
                  <a:lnTo>
                    <a:pt x="423584" y="1972420"/>
                  </a:lnTo>
                  <a:lnTo>
                    <a:pt x="468920" y="1962179"/>
                  </a:lnTo>
                  <a:lnTo>
                    <a:pt x="513864" y="1950927"/>
                  </a:lnTo>
                  <a:lnTo>
                    <a:pt x="558403" y="1938675"/>
                  </a:lnTo>
                  <a:lnTo>
                    <a:pt x="602525" y="1925438"/>
                  </a:lnTo>
                  <a:lnTo>
                    <a:pt x="646216" y="1911226"/>
                  </a:lnTo>
                  <a:lnTo>
                    <a:pt x="689465" y="1896054"/>
                  </a:lnTo>
                  <a:lnTo>
                    <a:pt x="732259" y="1879933"/>
                  </a:lnTo>
                  <a:lnTo>
                    <a:pt x="774585" y="1862876"/>
                  </a:lnTo>
                  <a:lnTo>
                    <a:pt x="816430" y="1844897"/>
                  </a:lnTo>
                  <a:lnTo>
                    <a:pt x="857782" y="1826006"/>
                  </a:lnTo>
                  <a:lnTo>
                    <a:pt x="898628" y="1806218"/>
                  </a:lnTo>
                  <a:lnTo>
                    <a:pt x="938955" y="1785545"/>
                  </a:lnTo>
                  <a:lnTo>
                    <a:pt x="978751" y="1763999"/>
                  </a:lnTo>
                  <a:lnTo>
                    <a:pt x="1018003" y="1741593"/>
                  </a:lnTo>
                  <a:lnTo>
                    <a:pt x="1056699" y="1718340"/>
                  </a:lnTo>
                  <a:lnTo>
                    <a:pt x="1094826" y="1694252"/>
                  </a:lnTo>
                  <a:lnTo>
                    <a:pt x="1132370" y="1669342"/>
                  </a:lnTo>
                  <a:lnTo>
                    <a:pt x="1169321" y="1643623"/>
                  </a:lnTo>
                  <a:lnTo>
                    <a:pt x="1205664" y="1617107"/>
                  </a:lnTo>
                  <a:lnTo>
                    <a:pt x="1241388" y="1589807"/>
                  </a:lnTo>
                  <a:lnTo>
                    <a:pt x="1276479" y="1561735"/>
                  </a:lnTo>
                  <a:lnTo>
                    <a:pt x="1310925" y="1532905"/>
                  </a:lnTo>
                  <a:lnTo>
                    <a:pt x="1344714" y="1503329"/>
                  </a:lnTo>
                  <a:lnTo>
                    <a:pt x="1377832" y="1473019"/>
                  </a:lnTo>
                  <a:lnTo>
                    <a:pt x="1410268" y="1441988"/>
                  </a:lnTo>
                  <a:lnTo>
                    <a:pt x="1442008" y="1410249"/>
                  </a:lnTo>
                  <a:lnTo>
                    <a:pt x="1473039" y="1377815"/>
                  </a:lnTo>
                  <a:lnTo>
                    <a:pt x="1503350" y="1344697"/>
                  </a:lnTo>
                  <a:lnTo>
                    <a:pt x="1532927" y="1310909"/>
                  </a:lnTo>
                  <a:lnTo>
                    <a:pt x="1561758" y="1276464"/>
                  </a:lnTo>
                  <a:lnTo>
                    <a:pt x="1589830" y="1241373"/>
                  </a:lnTo>
                  <a:lnTo>
                    <a:pt x="1617131" y="1205651"/>
                  </a:lnTo>
                  <a:lnTo>
                    <a:pt x="1643648" y="1169308"/>
                  </a:lnTo>
                  <a:lnTo>
                    <a:pt x="1669368" y="1132358"/>
                  </a:lnTo>
                  <a:lnTo>
                    <a:pt x="1694279" y="1094814"/>
                  </a:lnTo>
                  <a:lnTo>
                    <a:pt x="1718367" y="1056688"/>
                  </a:lnTo>
                  <a:lnTo>
                    <a:pt x="1741621" y="1017993"/>
                  </a:lnTo>
                  <a:lnTo>
                    <a:pt x="1764028" y="978742"/>
                  </a:lnTo>
                  <a:lnTo>
                    <a:pt x="1785574" y="938946"/>
                  </a:lnTo>
                  <a:lnTo>
                    <a:pt x="1806248" y="898620"/>
                  </a:lnTo>
                  <a:lnTo>
                    <a:pt x="1826037" y="857775"/>
                  </a:lnTo>
                  <a:lnTo>
                    <a:pt x="1844928" y="816423"/>
                  </a:lnTo>
                  <a:lnTo>
                    <a:pt x="1862909" y="774579"/>
                  </a:lnTo>
                  <a:lnTo>
                    <a:pt x="1879966" y="732254"/>
                  </a:lnTo>
                  <a:lnTo>
                    <a:pt x="1896087" y="689461"/>
                  </a:lnTo>
                  <a:lnTo>
                    <a:pt x="1911260" y="646212"/>
                  </a:lnTo>
                  <a:lnTo>
                    <a:pt x="1925472" y="602521"/>
                  </a:lnTo>
                  <a:lnTo>
                    <a:pt x="1938710" y="558400"/>
                  </a:lnTo>
                  <a:lnTo>
                    <a:pt x="1950962" y="513861"/>
                  </a:lnTo>
                  <a:lnTo>
                    <a:pt x="1962215" y="468918"/>
                  </a:lnTo>
                  <a:lnTo>
                    <a:pt x="1972456" y="423582"/>
                  </a:lnTo>
                  <a:lnTo>
                    <a:pt x="1981673" y="377867"/>
                  </a:lnTo>
                  <a:lnTo>
                    <a:pt x="1989852" y="331785"/>
                  </a:lnTo>
                  <a:lnTo>
                    <a:pt x="1996983" y="285348"/>
                  </a:lnTo>
                  <a:lnTo>
                    <a:pt x="2003050" y="238570"/>
                  </a:lnTo>
                  <a:lnTo>
                    <a:pt x="2008043" y="191463"/>
                  </a:lnTo>
                  <a:lnTo>
                    <a:pt x="2011949" y="144040"/>
                  </a:lnTo>
                  <a:lnTo>
                    <a:pt x="2014754" y="96314"/>
                  </a:lnTo>
                  <a:lnTo>
                    <a:pt x="2016447" y="48296"/>
                  </a:lnTo>
                  <a:lnTo>
                    <a:pt x="2017014" y="0"/>
                  </a:lnTo>
                  <a:close/>
                </a:path>
              </a:pathLst>
            </a:custGeom>
            <a:solidFill>
              <a:srgbClr val="D9D9D9">
                <a:alpha val="3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238621" y="3996690"/>
              <a:ext cx="2017395" cy="2017395"/>
            </a:xfrm>
            <a:custGeom>
              <a:avLst/>
              <a:gdLst/>
              <a:ahLst/>
              <a:cxnLst/>
              <a:rect l="l" t="t" r="r" b="b"/>
              <a:pathLst>
                <a:path w="2017395" h="2017395">
                  <a:moveTo>
                    <a:pt x="2017014" y="0"/>
                  </a:moveTo>
                  <a:lnTo>
                    <a:pt x="2016447" y="48296"/>
                  </a:lnTo>
                  <a:lnTo>
                    <a:pt x="2014754" y="96314"/>
                  </a:lnTo>
                  <a:lnTo>
                    <a:pt x="2011949" y="144040"/>
                  </a:lnTo>
                  <a:lnTo>
                    <a:pt x="2008043" y="191463"/>
                  </a:lnTo>
                  <a:lnTo>
                    <a:pt x="2003050" y="238570"/>
                  </a:lnTo>
                  <a:lnTo>
                    <a:pt x="1996983" y="285348"/>
                  </a:lnTo>
                  <a:lnTo>
                    <a:pt x="1989852" y="331785"/>
                  </a:lnTo>
                  <a:lnTo>
                    <a:pt x="1981673" y="377867"/>
                  </a:lnTo>
                  <a:lnTo>
                    <a:pt x="1972456" y="423582"/>
                  </a:lnTo>
                  <a:lnTo>
                    <a:pt x="1962215" y="468918"/>
                  </a:lnTo>
                  <a:lnTo>
                    <a:pt x="1950962" y="513861"/>
                  </a:lnTo>
                  <a:lnTo>
                    <a:pt x="1938710" y="558400"/>
                  </a:lnTo>
                  <a:lnTo>
                    <a:pt x="1925472" y="602521"/>
                  </a:lnTo>
                  <a:lnTo>
                    <a:pt x="1911260" y="646212"/>
                  </a:lnTo>
                  <a:lnTo>
                    <a:pt x="1896087" y="689461"/>
                  </a:lnTo>
                  <a:lnTo>
                    <a:pt x="1879966" y="732254"/>
                  </a:lnTo>
                  <a:lnTo>
                    <a:pt x="1862909" y="774579"/>
                  </a:lnTo>
                  <a:lnTo>
                    <a:pt x="1844928" y="816423"/>
                  </a:lnTo>
                  <a:lnTo>
                    <a:pt x="1826037" y="857775"/>
                  </a:lnTo>
                  <a:lnTo>
                    <a:pt x="1806248" y="898620"/>
                  </a:lnTo>
                  <a:lnTo>
                    <a:pt x="1785574" y="938946"/>
                  </a:lnTo>
                  <a:lnTo>
                    <a:pt x="1764028" y="978742"/>
                  </a:lnTo>
                  <a:lnTo>
                    <a:pt x="1741621" y="1017993"/>
                  </a:lnTo>
                  <a:lnTo>
                    <a:pt x="1718367" y="1056688"/>
                  </a:lnTo>
                  <a:lnTo>
                    <a:pt x="1694279" y="1094814"/>
                  </a:lnTo>
                  <a:lnTo>
                    <a:pt x="1669368" y="1132358"/>
                  </a:lnTo>
                  <a:lnTo>
                    <a:pt x="1643648" y="1169308"/>
                  </a:lnTo>
                  <a:lnTo>
                    <a:pt x="1617131" y="1205651"/>
                  </a:lnTo>
                  <a:lnTo>
                    <a:pt x="1589830" y="1241373"/>
                  </a:lnTo>
                  <a:lnTo>
                    <a:pt x="1561758" y="1276464"/>
                  </a:lnTo>
                  <a:lnTo>
                    <a:pt x="1532927" y="1310909"/>
                  </a:lnTo>
                  <a:lnTo>
                    <a:pt x="1503350" y="1344697"/>
                  </a:lnTo>
                  <a:lnTo>
                    <a:pt x="1473039" y="1377815"/>
                  </a:lnTo>
                  <a:lnTo>
                    <a:pt x="1442008" y="1410249"/>
                  </a:lnTo>
                  <a:lnTo>
                    <a:pt x="1410268" y="1441988"/>
                  </a:lnTo>
                  <a:lnTo>
                    <a:pt x="1377832" y="1473019"/>
                  </a:lnTo>
                  <a:lnTo>
                    <a:pt x="1344714" y="1503329"/>
                  </a:lnTo>
                  <a:lnTo>
                    <a:pt x="1310925" y="1532905"/>
                  </a:lnTo>
                  <a:lnTo>
                    <a:pt x="1276479" y="1561735"/>
                  </a:lnTo>
                  <a:lnTo>
                    <a:pt x="1241388" y="1589807"/>
                  </a:lnTo>
                  <a:lnTo>
                    <a:pt x="1205664" y="1617107"/>
                  </a:lnTo>
                  <a:lnTo>
                    <a:pt x="1169321" y="1643623"/>
                  </a:lnTo>
                  <a:lnTo>
                    <a:pt x="1132370" y="1669342"/>
                  </a:lnTo>
                  <a:lnTo>
                    <a:pt x="1094826" y="1694252"/>
                  </a:lnTo>
                  <a:lnTo>
                    <a:pt x="1056699" y="1718340"/>
                  </a:lnTo>
                  <a:lnTo>
                    <a:pt x="1018003" y="1741593"/>
                  </a:lnTo>
                  <a:lnTo>
                    <a:pt x="978751" y="1763999"/>
                  </a:lnTo>
                  <a:lnTo>
                    <a:pt x="938955" y="1785545"/>
                  </a:lnTo>
                  <a:lnTo>
                    <a:pt x="898628" y="1806218"/>
                  </a:lnTo>
                  <a:lnTo>
                    <a:pt x="857782" y="1826006"/>
                  </a:lnTo>
                  <a:lnTo>
                    <a:pt x="816430" y="1844897"/>
                  </a:lnTo>
                  <a:lnTo>
                    <a:pt x="774585" y="1862876"/>
                  </a:lnTo>
                  <a:lnTo>
                    <a:pt x="732259" y="1879933"/>
                  </a:lnTo>
                  <a:lnTo>
                    <a:pt x="689465" y="1896054"/>
                  </a:lnTo>
                  <a:lnTo>
                    <a:pt x="646216" y="1911226"/>
                  </a:lnTo>
                  <a:lnTo>
                    <a:pt x="602525" y="1925438"/>
                  </a:lnTo>
                  <a:lnTo>
                    <a:pt x="558403" y="1938675"/>
                  </a:lnTo>
                  <a:lnTo>
                    <a:pt x="513864" y="1950927"/>
                  </a:lnTo>
                  <a:lnTo>
                    <a:pt x="468920" y="1962179"/>
                  </a:lnTo>
                  <a:lnTo>
                    <a:pt x="423584" y="1972420"/>
                  </a:lnTo>
                  <a:lnTo>
                    <a:pt x="377868" y="1981636"/>
                  </a:lnTo>
                  <a:lnTo>
                    <a:pt x="331786" y="1989815"/>
                  </a:lnTo>
                  <a:lnTo>
                    <a:pt x="285349" y="1996945"/>
                  </a:lnTo>
                  <a:lnTo>
                    <a:pt x="238571" y="2003013"/>
                  </a:lnTo>
                  <a:lnTo>
                    <a:pt x="191464" y="2008006"/>
                  </a:lnTo>
                  <a:lnTo>
                    <a:pt x="144041" y="2011911"/>
                  </a:lnTo>
                  <a:lnTo>
                    <a:pt x="96314" y="2014716"/>
                  </a:lnTo>
                  <a:lnTo>
                    <a:pt x="48296" y="2016408"/>
                  </a:lnTo>
                  <a:lnTo>
                    <a:pt x="0" y="2016975"/>
                  </a:lnTo>
                  <a:lnTo>
                    <a:pt x="0" y="806831"/>
                  </a:lnTo>
                  <a:lnTo>
                    <a:pt x="47399" y="805461"/>
                  </a:lnTo>
                  <a:lnTo>
                    <a:pt x="94077" y="801403"/>
                  </a:lnTo>
                  <a:lnTo>
                    <a:pt x="139960" y="794732"/>
                  </a:lnTo>
                  <a:lnTo>
                    <a:pt x="184972" y="785524"/>
                  </a:lnTo>
                  <a:lnTo>
                    <a:pt x="229036" y="773854"/>
                  </a:lnTo>
                  <a:lnTo>
                    <a:pt x="272077" y="759798"/>
                  </a:lnTo>
                  <a:lnTo>
                    <a:pt x="314019" y="743432"/>
                  </a:lnTo>
                  <a:lnTo>
                    <a:pt x="354786" y="724831"/>
                  </a:lnTo>
                  <a:lnTo>
                    <a:pt x="394304" y="704071"/>
                  </a:lnTo>
                  <a:lnTo>
                    <a:pt x="432495" y="681227"/>
                  </a:lnTo>
                  <a:lnTo>
                    <a:pt x="469284" y="656376"/>
                  </a:lnTo>
                  <a:lnTo>
                    <a:pt x="504596" y="629592"/>
                  </a:lnTo>
                  <a:lnTo>
                    <a:pt x="538354" y="600952"/>
                  </a:lnTo>
                  <a:lnTo>
                    <a:pt x="570484" y="570531"/>
                  </a:lnTo>
                  <a:lnTo>
                    <a:pt x="600908" y="538405"/>
                  </a:lnTo>
                  <a:lnTo>
                    <a:pt x="629552" y="504649"/>
                  </a:lnTo>
                  <a:lnTo>
                    <a:pt x="656340" y="469339"/>
                  </a:lnTo>
                  <a:lnTo>
                    <a:pt x="681196" y="432551"/>
                  </a:lnTo>
                  <a:lnTo>
                    <a:pt x="704044" y="394360"/>
                  </a:lnTo>
                  <a:lnTo>
                    <a:pt x="724808" y="354842"/>
                  </a:lnTo>
                  <a:lnTo>
                    <a:pt x="743414" y="314072"/>
                  </a:lnTo>
                  <a:lnTo>
                    <a:pt x="759784" y="272127"/>
                  </a:lnTo>
                  <a:lnTo>
                    <a:pt x="773844" y="229082"/>
                  </a:lnTo>
                  <a:lnTo>
                    <a:pt x="785517" y="185012"/>
                  </a:lnTo>
                  <a:lnTo>
                    <a:pt x="794728" y="139993"/>
                  </a:lnTo>
                  <a:lnTo>
                    <a:pt x="801401" y="94101"/>
                  </a:lnTo>
                  <a:lnTo>
                    <a:pt x="805461" y="47411"/>
                  </a:lnTo>
                  <a:lnTo>
                    <a:pt x="806830" y="0"/>
                  </a:lnTo>
                  <a:lnTo>
                    <a:pt x="2017014" y="0"/>
                  </a:lnTo>
                  <a:close/>
                </a:path>
              </a:pathLst>
            </a:custGeom>
            <a:ln w="190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3926840" y="3987165"/>
            <a:ext cx="2036445" cy="2036445"/>
            <a:chOff x="3926840" y="3987165"/>
            <a:chExt cx="2036445" cy="2036445"/>
          </a:xfrm>
        </p:grpSpPr>
        <p:sp>
          <p:nvSpPr>
            <p:cNvPr id="17" name="object 17"/>
            <p:cNvSpPr/>
            <p:nvPr/>
          </p:nvSpPr>
          <p:spPr>
            <a:xfrm>
              <a:off x="3936365" y="3996690"/>
              <a:ext cx="2017395" cy="2017395"/>
            </a:xfrm>
            <a:custGeom>
              <a:avLst/>
              <a:gdLst/>
              <a:ahLst/>
              <a:cxnLst/>
              <a:rect l="l" t="t" r="r" b="b"/>
              <a:pathLst>
                <a:path w="2017395" h="2017395">
                  <a:moveTo>
                    <a:pt x="1210183" y="0"/>
                  </a:moveTo>
                  <a:lnTo>
                    <a:pt x="0" y="0"/>
                  </a:lnTo>
                  <a:lnTo>
                    <a:pt x="566" y="48296"/>
                  </a:lnTo>
                  <a:lnTo>
                    <a:pt x="2259" y="96314"/>
                  </a:lnTo>
                  <a:lnTo>
                    <a:pt x="5064" y="144040"/>
                  </a:lnTo>
                  <a:lnTo>
                    <a:pt x="8970" y="191463"/>
                  </a:lnTo>
                  <a:lnTo>
                    <a:pt x="13963" y="238570"/>
                  </a:lnTo>
                  <a:lnTo>
                    <a:pt x="20030" y="285348"/>
                  </a:lnTo>
                  <a:lnTo>
                    <a:pt x="27161" y="331785"/>
                  </a:lnTo>
                  <a:lnTo>
                    <a:pt x="35340" y="377867"/>
                  </a:lnTo>
                  <a:lnTo>
                    <a:pt x="44557" y="423582"/>
                  </a:lnTo>
                  <a:lnTo>
                    <a:pt x="54798" y="468918"/>
                  </a:lnTo>
                  <a:lnTo>
                    <a:pt x="66051" y="513861"/>
                  </a:lnTo>
                  <a:lnTo>
                    <a:pt x="78303" y="558400"/>
                  </a:lnTo>
                  <a:lnTo>
                    <a:pt x="91541" y="602521"/>
                  </a:lnTo>
                  <a:lnTo>
                    <a:pt x="105753" y="646212"/>
                  </a:lnTo>
                  <a:lnTo>
                    <a:pt x="120926" y="689461"/>
                  </a:lnTo>
                  <a:lnTo>
                    <a:pt x="137047" y="732254"/>
                  </a:lnTo>
                  <a:lnTo>
                    <a:pt x="154104" y="774579"/>
                  </a:lnTo>
                  <a:lnTo>
                    <a:pt x="172085" y="816423"/>
                  </a:lnTo>
                  <a:lnTo>
                    <a:pt x="190976" y="857775"/>
                  </a:lnTo>
                  <a:lnTo>
                    <a:pt x="210765" y="898620"/>
                  </a:lnTo>
                  <a:lnTo>
                    <a:pt x="231439" y="938946"/>
                  </a:lnTo>
                  <a:lnTo>
                    <a:pt x="252985" y="978742"/>
                  </a:lnTo>
                  <a:lnTo>
                    <a:pt x="275392" y="1017993"/>
                  </a:lnTo>
                  <a:lnTo>
                    <a:pt x="298646" y="1056688"/>
                  </a:lnTo>
                  <a:lnTo>
                    <a:pt x="322734" y="1094814"/>
                  </a:lnTo>
                  <a:lnTo>
                    <a:pt x="347645" y="1132358"/>
                  </a:lnTo>
                  <a:lnTo>
                    <a:pt x="373365" y="1169308"/>
                  </a:lnTo>
                  <a:lnTo>
                    <a:pt x="399882" y="1205651"/>
                  </a:lnTo>
                  <a:lnTo>
                    <a:pt x="427183" y="1241373"/>
                  </a:lnTo>
                  <a:lnTo>
                    <a:pt x="455255" y="1276464"/>
                  </a:lnTo>
                  <a:lnTo>
                    <a:pt x="484086" y="1310909"/>
                  </a:lnTo>
                  <a:lnTo>
                    <a:pt x="513663" y="1344697"/>
                  </a:lnTo>
                  <a:lnTo>
                    <a:pt x="543974" y="1377815"/>
                  </a:lnTo>
                  <a:lnTo>
                    <a:pt x="575005" y="1410249"/>
                  </a:lnTo>
                  <a:lnTo>
                    <a:pt x="606745" y="1441988"/>
                  </a:lnTo>
                  <a:lnTo>
                    <a:pt x="639181" y="1473019"/>
                  </a:lnTo>
                  <a:lnTo>
                    <a:pt x="672299" y="1503329"/>
                  </a:lnTo>
                  <a:lnTo>
                    <a:pt x="706088" y="1532905"/>
                  </a:lnTo>
                  <a:lnTo>
                    <a:pt x="740534" y="1561735"/>
                  </a:lnTo>
                  <a:lnTo>
                    <a:pt x="775625" y="1589807"/>
                  </a:lnTo>
                  <a:lnTo>
                    <a:pt x="811349" y="1617107"/>
                  </a:lnTo>
                  <a:lnTo>
                    <a:pt x="847692" y="1643623"/>
                  </a:lnTo>
                  <a:lnTo>
                    <a:pt x="884643" y="1669342"/>
                  </a:lnTo>
                  <a:lnTo>
                    <a:pt x="922187" y="1694252"/>
                  </a:lnTo>
                  <a:lnTo>
                    <a:pt x="960314" y="1718340"/>
                  </a:lnTo>
                  <a:lnTo>
                    <a:pt x="999010" y="1741593"/>
                  </a:lnTo>
                  <a:lnTo>
                    <a:pt x="1038262" y="1763999"/>
                  </a:lnTo>
                  <a:lnTo>
                    <a:pt x="1078058" y="1785545"/>
                  </a:lnTo>
                  <a:lnTo>
                    <a:pt x="1118385" y="1806218"/>
                  </a:lnTo>
                  <a:lnTo>
                    <a:pt x="1159231" y="1826006"/>
                  </a:lnTo>
                  <a:lnTo>
                    <a:pt x="1200583" y="1844897"/>
                  </a:lnTo>
                  <a:lnTo>
                    <a:pt x="1242428" y="1862876"/>
                  </a:lnTo>
                  <a:lnTo>
                    <a:pt x="1284754" y="1879933"/>
                  </a:lnTo>
                  <a:lnTo>
                    <a:pt x="1327548" y="1896054"/>
                  </a:lnTo>
                  <a:lnTo>
                    <a:pt x="1370797" y="1911226"/>
                  </a:lnTo>
                  <a:lnTo>
                    <a:pt x="1414488" y="1925438"/>
                  </a:lnTo>
                  <a:lnTo>
                    <a:pt x="1458610" y="1938675"/>
                  </a:lnTo>
                  <a:lnTo>
                    <a:pt x="1503149" y="1950927"/>
                  </a:lnTo>
                  <a:lnTo>
                    <a:pt x="1548093" y="1962179"/>
                  </a:lnTo>
                  <a:lnTo>
                    <a:pt x="1593429" y="1972420"/>
                  </a:lnTo>
                  <a:lnTo>
                    <a:pt x="1639145" y="1981636"/>
                  </a:lnTo>
                  <a:lnTo>
                    <a:pt x="1685227" y="1989815"/>
                  </a:lnTo>
                  <a:lnTo>
                    <a:pt x="1731664" y="1996945"/>
                  </a:lnTo>
                  <a:lnTo>
                    <a:pt x="1778442" y="2003013"/>
                  </a:lnTo>
                  <a:lnTo>
                    <a:pt x="1825549" y="2008006"/>
                  </a:lnTo>
                  <a:lnTo>
                    <a:pt x="1872972" y="2011911"/>
                  </a:lnTo>
                  <a:lnTo>
                    <a:pt x="1920699" y="2014716"/>
                  </a:lnTo>
                  <a:lnTo>
                    <a:pt x="1968717" y="2016408"/>
                  </a:lnTo>
                  <a:lnTo>
                    <a:pt x="2017014" y="2016975"/>
                  </a:lnTo>
                  <a:lnTo>
                    <a:pt x="2017014" y="806831"/>
                  </a:lnTo>
                  <a:lnTo>
                    <a:pt x="1969614" y="805461"/>
                  </a:lnTo>
                  <a:lnTo>
                    <a:pt x="1922936" y="801403"/>
                  </a:lnTo>
                  <a:lnTo>
                    <a:pt x="1877053" y="794732"/>
                  </a:lnTo>
                  <a:lnTo>
                    <a:pt x="1832041" y="785524"/>
                  </a:lnTo>
                  <a:lnTo>
                    <a:pt x="1787977" y="773854"/>
                  </a:lnTo>
                  <a:lnTo>
                    <a:pt x="1744936" y="759798"/>
                  </a:lnTo>
                  <a:lnTo>
                    <a:pt x="1702994" y="743432"/>
                  </a:lnTo>
                  <a:lnTo>
                    <a:pt x="1662227" y="724831"/>
                  </a:lnTo>
                  <a:lnTo>
                    <a:pt x="1622709" y="704071"/>
                  </a:lnTo>
                  <a:lnTo>
                    <a:pt x="1584518" y="681227"/>
                  </a:lnTo>
                  <a:lnTo>
                    <a:pt x="1547729" y="656376"/>
                  </a:lnTo>
                  <a:lnTo>
                    <a:pt x="1512417" y="629592"/>
                  </a:lnTo>
                  <a:lnTo>
                    <a:pt x="1478659" y="600952"/>
                  </a:lnTo>
                  <a:lnTo>
                    <a:pt x="1446530" y="570531"/>
                  </a:lnTo>
                  <a:lnTo>
                    <a:pt x="1416105" y="538405"/>
                  </a:lnTo>
                  <a:lnTo>
                    <a:pt x="1387461" y="504649"/>
                  </a:lnTo>
                  <a:lnTo>
                    <a:pt x="1360673" y="469339"/>
                  </a:lnTo>
                  <a:lnTo>
                    <a:pt x="1335817" y="432551"/>
                  </a:lnTo>
                  <a:lnTo>
                    <a:pt x="1312969" y="394360"/>
                  </a:lnTo>
                  <a:lnTo>
                    <a:pt x="1292205" y="354842"/>
                  </a:lnTo>
                  <a:lnTo>
                    <a:pt x="1273599" y="314072"/>
                  </a:lnTo>
                  <a:lnTo>
                    <a:pt x="1257229" y="272127"/>
                  </a:lnTo>
                  <a:lnTo>
                    <a:pt x="1243169" y="229082"/>
                  </a:lnTo>
                  <a:lnTo>
                    <a:pt x="1231496" y="185012"/>
                  </a:lnTo>
                  <a:lnTo>
                    <a:pt x="1222285" y="139993"/>
                  </a:lnTo>
                  <a:lnTo>
                    <a:pt x="1215612" y="94101"/>
                  </a:lnTo>
                  <a:lnTo>
                    <a:pt x="1211552" y="47411"/>
                  </a:lnTo>
                  <a:lnTo>
                    <a:pt x="1210183" y="0"/>
                  </a:lnTo>
                  <a:close/>
                </a:path>
              </a:pathLst>
            </a:custGeom>
            <a:solidFill>
              <a:srgbClr val="D9D9D9">
                <a:alpha val="3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936365" y="3996690"/>
              <a:ext cx="2017395" cy="2017395"/>
            </a:xfrm>
            <a:custGeom>
              <a:avLst/>
              <a:gdLst/>
              <a:ahLst/>
              <a:cxnLst/>
              <a:rect l="l" t="t" r="r" b="b"/>
              <a:pathLst>
                <a:path w="2017395" h="2017395">
                  <a:moveTo>
                    <a:pt x="2017014" y="2016975"/>
                  </a:moveTo>
                  <a:lnTo>
                    <a:pt x="1968717" y="2016408"/>
                  </a:lnTo>
                  <a:lnTo>
                    <a:pt x="1920699" y="2014716"/>
                  </a:lnTo>
                  <a:lnTo>
                    <a:pt x="1872972" y="2011911"/>
                  </a:lnTo>
                  <a:lnTo>
                    <a:pt x="1825549" y="2008006"/>
                  </a:lnTo>
                  <a:lnTo>
                    <a:pt x="1778442" y="2003013"/>
                  </a:lnTo>
                  <a:lnTo>
                    <a:pt x="1731664" y="1996945"/>
                  </a:lnTo>
                  <a:lnTo>
                    <a:pt x="1685227" y="1989815"/>
                  </a:lnTo>
                  <a:lnTo>
                    <a:pt x="1639145" y="1981636"/>
                  </a:lnTo>
                  <a:lnTo>
                    <a:pt x="1593429" y="1972420"/>
                  </a:lnTo>
                  <a:lnTo>
                    <a:pt x="1548093" y="1962179"/>
                  </a:lnTo>
                  <a:lnTo>
                    <a:pt x="1503149" y="1950927"/>
                  </a:lnTo>
                  <a:lnTo>
                    <a:pt x="1458610" y="1938675"/>
                  </a:lnTo>
                  <a:lnTo>
                    <a:pt x="1414488" y="1925438"/>
                  </a:lnTo>
                  <a:lnTo>
                    <a:pt x="1370797" y="1911226"/>
                  </a:lnTo>
                  <a:lnTo>
                    <a:pt x="1327548" y="1896054"/>
                  </a:lnTo>
                  <a:lnTo>
                    <a:pt x="1284754" y="1879933"/>
                  </a:lnTo>
                  <a:lnTo>
                    <a:pt x="1242428" y="1862876"/>
                  </a:lnTo>
                  <a:lnTo>
                    <a:pt x="1200583" y="1844897"/>
                  </a:lnTo>
                  <a:lnTo>
                    <a:pt x="1159231" y="1826006"/>
                  </a:lnTo>
                  <a:lnTo>
                    <a:pt x="1118385" y="1806218"/>
                  </a:lnTo>
                  <a:lnTo>
                    <a:pt x="1078058" y="1785545"/>
                  </a:lnTo>
                  <a:lnTo>
                    <a:pt x="1038262" y="1763999"/>
                  </a:lnTo>
                  <a:lnTo>
                    <a:pt x="999010" y="1741593"/>
                  </a:lnTo>
                  <a:lnTo>
                    <a:pt x="960314" y="1718340"/>
                  </a:lnTo>
                  <a:lnTo>
                    <a:pt x="922187" y="1694252"/>
                  </a:lnTo>
                  <a:lnTo>
                    <a:pt x="884643" y="1669342"/>
                  </a:lnTo>
                  <a:lnTo>
                    <a:pt x="847692" y="1643623"/>
                  </a:lnTo>
                  <a:lnTo>
                    <a:pt x="811349" y="1617107"/>
                  </a:lnTo>
                  <a:lnTo>
                    <a:pt x="775625" y="1589807"/>
                  </a:lnTo>
                  <a:lnTo>
                    <a:pt x="740534" y="1561735"/>
                  </a:lnTo>
                  <a:lnTo>
                    <a:pt x="706088" y="1532905"/>
                  </a:lnTo>
                  <a:lnTo>
                    <a:pt x="672299" y="1503329"/>
                  </a:lnTo>
                  <a:lnTo>
                    <a:pt x="639181" y="1473019"/>
                  </a:lnTo>
                  <a:lnTo>
                    <a:pt x="606745" y="1441988"/>
                  </a:lnTo>
                  <a:lnTo>
                    <a:pt x="575005" y="1410249"/>
                  </a:lnTo>
                  <a:lnTo>
                    <a:pt x="543974" y="1377815"/>
                  </a:lnTo>
                  <a:lnTo>
                    <a:pt x="513663" y="1344697"/>
                  </a:lnTo>
                  <a:lnTo>
                    <a:pt x="484086" y="1310909"/>
                  </a:lnTo>
                  <a:lnTo>
                    <a:pt x="455255" y="1276464"/>
                  </a:lnTo>
                  <a:lnTo>
                    <a:pt x="427183" y="1241373"/>
                  </a:lnTo>
                  <a:lnTo>
                    <a:pt x="399882" y="1205651"/>
                  </a:lnTo>
                  <a:lnTo>
                    <a:pt x="373365" y="1169308"/>
                  </a:lnTo>
                  <a:lnTo>
                    <a:pt x="347645" y="1132358"/>
                  </a:lnTo>
                  <a:lnTo>
                    <a:pt x="322734" y="1094814"/>
                  </a:lnTo>
                  <a:lnTo>
                    <a:pt x="298646" y="1056688"/>
                  </a:lnTo>
                  <a:lnTo>
                    <a:pt x="275392" y="1017993"/>
                  </a:lnTo>
                  <a:lnTo>
                    <a:pt x="252985" y="978742"/>
                  </a:lnTo>
                  <a:lnTo>
                    <a:pt x="231439" y="938946"/>
                  </a:lnTo>
                  <a:lnTo>
                    <a:pt x="210765" y="898620"/>
                  </a:lnTo>
                  <a:lnTo>
                    <a:pt x="190976" y="857775"/>
                  </a:lnTo>
                  <a:lnTo>
                    <a:pt x="172085" y="816423"/>
                  </a:lnTo>
                  <a:lnTo>
                    <a:pt x="154104" y="774579"/>
                  </a:lnTo>
                  <a:lnTo>
                    <a:pt x="137047" y="732254"/>
                  </a:lnTo>
                  <a:lnTo>
                    <a:pt x="120926" y="689461"/>
                  </a:lnTo>
                  <a:lnTo>
                    <a:pt x="105753" y="646212"/>
                  </a:lnTo>
                  <a:lnTo>
                    <a:pt x="91541" y="602521"/>
                  </a:lnTo>
                  <a:lnTo>
                    <a:pt x="78303" y="558400"/>
                  </a:lnTo>
                  <a:lnTo>
                    <a:pt x="66051" y="513861"/>
                  </a:lnTo>
                  <a:lnTo>
                    <a:pt x="54798" y="468918"/>
                  </a:lnTo>
                  <a:lnTo>
                    <a:pt x="44557" y="423582"/>
                  </a:lnTo>
                  <a:lnTo>
                    <a:pt x="35340" y="377867"/>
                  </a:lnTo>
                  <a:lnTo>
                    <a:pt x="27161" y="331785"/>
                  </a:lnTo>
                  <a:lnTo>
                    <a:pt x="20030" y="285348"/>
                  </a:lnTo>
                  <a:lnTo>
                    <a:pt x="13963" y="238570"/>
                  </a:lnTo>
                  <a:lnTo>
                    <a:pt x="8970" y="191463"/>
                  </a:lnTo>
                  <a:lnTo>
                    <a:pt x="5064" y="144040"/>
                  </a:lnTo>
                  <a:lnTo>
                    <a:pt x="2259" y="96314"/>
                  </a:lnTo>
                  <a:lnTo>
                    <a:pt x="566" y="48296"/>
                  </a:lnTo>
                  <a:lnTo>
                    <a:pt x="0" y="0"/>
                  </a:lnTo>
                  <a:lnTo>
                    <a:pt x="1210183" y="0"/>
                  </a:lnTo>
                  <a:lnTo>
                    <a:pt x="1211552" y="47411"/>
                  </a:lnTo>
                  <a:lnTo>
                    <a:pt x="1215612" y="94101"/>
                  </a:lnTo>
                  <a:lnTo>
                    <a:pt x="1222285" y="139993"/>
                  </a:lnTo>
                  <a:lnTo>
                    <a:pt x="1231496" y="185012"/>
                  </a:lnTo>
                  <a:lnTo>
                    <a:pt x="1243169" y="229082"/>
                  </a:lnTo>
                  <a:lnTo>
                    <a:pt x="1257229" y="272127"/>
                  </a:lnTo>
                  <a:lnTo>
                    <a:pt x="1273599" y="314072"/>
                  </a:lnTo>
                  <a:lnTo>
                    <a:pt x="1292205" y="354842"/>
                  </a:lnTo>
                  <a:lnTo>
                    <a:pt x="1312969" y="394360"/>
                  </a:lnTo>
                  <a:lnTo>
                    <a:pt x="1335817" y="432551"/>
                  </a:lnTo>
                  <a:lnTo>
                    <a:pt x="1360673" y="469339"/>
                  </a:lnTo>
                  <a:lnTo>
                    <a:pt x="1387461" y="504649"/>
                  </a:lnTo>
                  <a:lnTo>
                    <a:pt x="1416105" y="538405"/>
                  </a:lnTo>
                  <a:lnTo>
                    <a:pt x="1446530" y="570531"/>
                  </a:lnTo>
                  <a:lnTo>
                    <a:pt x="1478659" y="600952"/>
                  </a:lnTo>
                  <a:lnTo>
                    <a:pt x="1512417" y="629592"/>
                  </a:lnTo>
                  <a:lnTo>
                    <a:pt x="1547729" y="656376"/>
                  </a:lnTo>
                  <a:lnTo>
                    <a:pt x="1584518" y="681227"/>
                  </a:lnTo>
                  <a:lnTo>
                    <a:pt x="1622709" y="704071"/>
                  </a:lnTo>
                  <a:lnTo>
                    <a:pt x="1662227" y="724831"/>
                  </a:lnTo>
                  <a:lnTo>
                    <a:pt x="1702994" y="743432"/>
                  </a:lnTo>
                  <a:lnTo>
                    <a:pt x="1744936" y="759798"/>
                  </a:lnTo>
                  <a:lnTo>
                    <a:pt x="1787977" y="773854"/>
                  </a:lnTo>
                  <a:lnTo>
                    <a:pt x="1832041" y="785524"/>
                  </a:lnTo>
                  <a:lnTo>
                    <a:pt x="1877053" y="794732"/>
                  </a:lnTo>
                  <a:lnTo>
                    <a:pt x="1922936" y="801403"/>
                  </a:lnTo>
                  <a:lnTo>
                    <a:pt x="1969614" y="805461"/>
                  </a:lnTo>
                  <a:lnTo>
                    <a:pt x="2017014" y="806831"/>
                  </a:lnTo>
                  <a:lnTo>
                    <a:pt x="2017014" y="2016975"/>
                  </a:lnTo>
                  <a:close/>
                </a:path>
              </a:pathLst>
            </a:custGeom>
            <a:ln w="190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3926840" y="1684908"/>
            <a:ext cx="2036445" cy="2036445"/>
            <a:chOff x="3926840" y="1684908"/>
            <a:chExt cx="2036445" cy="2036445"/>
          </a:xfrm>
        </p:grpSpPr>
        <p:sp>
          <p:nvSpPr>
            <p:cNvPr id="20" name="object 20"/>
            <p:cNvSpPr/>
            <p:nvPr/>
          </p:nvSpPr>
          <p:spPr>
            <a:xfrm>
              <a:off x="3936365" y="1694433"/>
              <a:ext cx="2017395" cy="2017395"/>
            </a:xfrm>
            <a:custGeom>
              <a:avLst/>
              <a:gdLst/>
              <a:ahLst/>
              <a:cxnLst/>
              <a:rect l="l" t="t" r="r" b="b"/>
              <a:pathLst>
                <a:path w="2017395" h="2017395">
                  <a:moveTo>
                    <a:pt x="2017014" y="0"/>
                  </a:moveTo>
                  <a:lnTo>
                    <a:pt x="1968717" y="566"/>
                  </a:lnTo>
                  <a:lnTo>
                    <a:pt x="1920699" y="2259"/>
                  </a:lnTo>
                  <a:lnTo>
                    <a:pt x="1872972" y="5064"/>
                  </a:lnTo>
                  <a:lnTo>
                    <a:pt x="1825549" y="8970"/>
                  </a:lnTo>
                  <a:lnTo>
                    <a:pt x="1778442" y="13963"/>
                  </a:lnTo>
                  <a:lnTo>
                    <a:pt x="1731664" y="20030"/>
                  </a:lnTo>
                  <a:lnTo>
                    <a:pt x="1685227" y="27161"/>
                  </a:lnTo>
                  <a:lnTo>
                    <a:pt x="1639145" y="35340"/>
                  </a:lnTo>
                  <a:lnTo>
                    <a:pt x="1593429" y="44557"/>
                  </a:lnTo>
                  <a:lnTo>
                    <a:pt x="1548093" y="54798"/>
                  </a:lnTo>
                  <a:lnTo>
                    <a:pt x="1503149" y="66051"/>
                  </a:lnTo>
                  <a:lnTo>
                    <a:pt x="1458610" y="78303"/>
                  </a:lnTo>
                  <a:lnTo>
                    <a:pt x="1414488" y="91541"/>
                  </a:lnTo>
                  <a:lnTo>
                    <a:pt x="1370797" y="105753"/>
                  </a:lnTo>
                  <a:lnTo>
                    <a:pt x="1327548" y="120926"/>
                  </a:lnTo>
                  <a:lnTo>
                    <a:pt x="1284754" y="137047"/>
                  </a:lnTo>
                  <a:lnTo>
                    <a:pt x="1242428" y="154104"/>
                  </a:lnTo>
                  <a:lnTo>
                    <a:pt x="1200583" y="172085"/>
                  </a:lnTo>
                  <a:lnTo>
                    <a:pt x="1159231" y="190976"/>
                  </a:lnTo>
                  <a:lnTo>
                    <a:pt x="1118385" y="210765"/>
                  </a:lnTo>
                  <a:lnTo>
                    <a:pt x="1078058" y="231439"/>
                  </a:lnTo>
                  <a:lnTo>
                    <a:pt x="1038262" y="252985"/>
                  </a:lnTo>
                  <a:lnTo>
                    <a:pt x="999010" y="275392"/>
                  </a:lnTo>
                  <a:lnTo>
                    <a:pt x="960314" y="298646"/>
                  </a:lnTo>
                  <a:lnTo>
                    <a:pt x="922187" y="322734"/>
                  </a:lnTo>
                  <a:lnTo>
                    <a:pt x="884643" y="347645"/>
                  </a:lnTo>
                  <a:lnTo>
                    <a:pt x="847692" y="373365"/>
                  </a:lnTo>
                  <a:lnTo>
                    <a:pt x="811349" y="399882"/>
                  </a:lnTo>
                  <a:lnTo>
                    <a:pt x="775625" y="427183"/>
                  </a:lnTo>
                  <a:lnTo>
                    <a:pt x="740534" y="455255"/>
                  </a:lnTo>
                  <a:lnTo>
                    <a:pt x="706088" y="484086"/>
                  </a:lnTo>
                  <a:lnTo>
                    <a:pt x="672299" y="513663"/>
                  </a:lnTo>
                  <a:lnTo>
                    <a:pt x="639181" y="543974"/>
                  </a:lnTo>
                  <a:lnTo>
                    <a:pt x="606745" y="575005"/>
                  </a:lnTo>
                  <a:lnTo>
                    <a:pt x="575005" y="606745"/>
                  </a:lnTo>
                  <a:lnTo>
                    <a:pt x="543974" y="639181"/>
                  </a:lnTo>
                  <a:lnTo>
                    <a:pt x="513663" y="672299"/>
                  </a:lnTo>
                  <a:lnTo>
                    <a:pt x="484086" y="706088"/>
                  </a:lnTo>
                  <a:lnTo>
                    <a:pt x="455255" y="740534"/>
                  </a:lnTo>
                  <a:lnTo>
                    <a:pt x="427183" y="775625"/>
                  </a:lnTo>
                  <a:lnTo>
                    <a:pt x="399882" y="811349"/>
                  </a:lnTo>
                  <a:lnTo>
                    <a:pt x="373365" y="847692"/>
                  </a:lnTo>
                  <a:lnTo>
                    <a:pt x="347645" y="884643"/>
                  </a:lnTo>
                  <a:lnTo>
                    <a:pt x="322734" y="922187"/>
                  </a:lnTo>
                  <a:lnTo>
                    <a:pt x="298646" y="960314"/>
                  </a:lnTo>
                  <a:lnTo>
                    <a:pt x="275392" y="999010"/>
                  </a:lnTo>
                  <a:lnTo>
                    <a:pt x="252985" y="1038262"/>
                  </a:lnTo>
                  <a:lnTo>
                    <a:pt x="231439" y="1078058"/>
                  </a:lnTo>
                  <a:lnTo>
                    <a:pt x="210765" y="1118385"/>
                  </a:lnTo>
                  <a:lnTo>
                    <a:pt x="190976" y="1159231"/>
                  </a:lnTo>
                  <a:lnTo>
                    <a:pt x="172085" y="1200583"/>
                  </a:lnTo>
                  <a:lnTo>
                    <a:pt x="154104" y="1242428"/>
                  </a:lnTo>
                  <a:lnTo>
                    <a:pt x="137047" y="1284754"/>
                  </a:lnTo>
                  <a:lnTo>
                    <a:pt x="120926" y="1327548"/>
                  </a:lnTo>
                  <a:lnTo>
                    <a:pt x="105753" y="1370797"/>
                  </a:lnTo>
                  <a:lnTo>
                    <a:pt x="91541" y="1414488"/>
                  </a:lnTo>
                  <a:lnTo>
                    <a:pt x="78303" y="1458610"/>
                  </a:lnTo>
                  <a:lnTo>
                    <a:pt x="66051" y="1503149"/>
                  </a:lnTo>
                  <a:lnTo>
                    <a:pt x="54798" y="1548093"/>
                  </a:lnTo>
                  <a:lnTo>
                    <a:pt x="44557" y="1593429"/>
                  </a:lnTo>
                  <a:lnTo>
                    <a:pt x="35340" y="1639145"/>
                  </a:lnTo>
                  <a:lnTo>
                    <a:pt x="27161" y="1685227"/>
                  </a:lnTo>
                  <a:lnTo>
                    <a:pt x="20030" y="1731664"/>
                  </a:lnTo>
                  <a:lnTo>
                    <a:pt x="13963" y="1778442"/>
                  </a:lnTo>
                  <a:lnTo>
                    <a:pt x="8970" y="1825549"/>
                  </a:lnTo>
                  <a:lnTo>
                    <a:pt x="5064" y="1872972"/>
                  </a:lnTo>
                  <a:lnTo>
                    <a:pt x="2259" y="1920699"/>
                  </a:lnTo>
                  <a:lnTo>
                    <a:pt x="566" y="1968717"/>
                  </a:lnTo>
                  <a:lnTo>
                    <a:pt x="0" y="2017014"/>
                  </a:lnTo>
                  <a:lnTo>
                    <a:pt x="1210183" y="2017014"/>
                  </a:lnTo>
                  <a:lnTo>
                    <a:pt x="1211552" y="1969614"/>
                  </a:lnTo>
                  <a:lnTo>
                    <a:pt x="1215612" y="1922936"/>
                  </a:lnTo>
                  <a:lnTo>
                    <a:pt x="1222285" y="1877053"/>
                  </a:lnTo>
                  <a:lnTo>
                    <a:pt x="1231496" y="1832041"/>
                  </a:lnTo>
                  <a:lnTo>
                    <a:pt x="1243169" y="1787977"/>
                  </a:lnTo>
                  <a:lnTo>
                    <a:pt x="1257229" y="1744936"/>
                  </a:lnTo>
                  <a:lnTo>
                    <a:pt x="1273599" y="1702994"/>
                  </a:lnTo>
                  <a:lnTo>
                    <a:pt x="1292205" y="1662227"/>
                  </a:lnTo>
                  <a:lnTo>
                    <a:pt x="1312969" y="1622709"/>
                  </a:lnTo>
                  <a:lnTo>
                    <a:pt x="1335817" y="1584518"/>
                  </a:lnTo>
                  <a:lnTo>
                    <a:pt x="1360673" y="1547729"/>
                  </a:lnTo>
                  <a:lnTo>
                    <a:pt x="1387461" y="1512417"/>
                  </a:lnTo>
                  <a:lnTo>
                    <a:pt x="1416105" y="1478659"/>
                  </a:lnTo>
                  <a:lnTo>
                    <a:pt x="1446529" y="1446530"/>
                  </a:lnTo>
                  <a:lnTo>
                    <a:pt x="1478659" y="1416105"/>
                  </a:lnTo>
                  <a:lnTo>
                    <a:pt x="1512417" y="1387461"/>
                  </a:lnTo>
                  <a:lnTo>
                    <a:pt x="1547729" y="1360673"/>
                  </a:lnTo>
                  <a:lnTo>
                    <a:pt x="1584518" y="1335817"/>
                  </a:lnTo>
                  <a:lnTo>
                    <a:pt x="1622709" y="1312969"/>
                  </a:lnTo>
                  <a:lnTo>
                    <a:pt x="1662227" y="1292205"/>
                  </a:lnTo>
                  <a:lnTo>
                    <a:pt x="1702994" y="1273599"/>
                  </a:lnTo>
                  <a:lnTo>
                    <a:pt x="1744936" y="1257229"/>
                  </a:lnTo>
                  <a:lnTo>
                    <a:pt x="1787977" y="1243169"/>
                  </a:lnTo>
                  <a:lnTo>
                    <a:pt x="1832041" y="1231496"/>
                  </a:lnTo>
                  <a:lnTo>
                    <a:pt x="1877053" y="1222285"/>
                  </a:lnTo>
                  <a:lnTo>
                    <a:pt x="1922936" y="1215612"/>
                  </a:lnTo>
                  <a:lnTo>
                    <a:pt x="1969614" y="1211552"/>
                  </a:lnTo>
                  <a:lnTo>
                    <a:pt x="2017014" y="1210183"/>
                  </a:lnTo>
                  <a:lnTo>
                    <a:pt x="2017014" y="0"/>
                  </a:lnTo>
                  <a:close/>
                </a:path>
              </a:pathLst>
            </a:custGeom>
            <a:solidFill>
              <a:srgbClr val="D9D9D9">
                <a:alpha val="3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936365" y="1694433"/>
              <a:ext cx="2017395" cy="2017395"/>
            </a:xfrm>
            <a:custGeom>
              <a:avLst/>
              <a:gdLst/>
              <a:ahLst/>
              <a:cxnLst/>
              <a:rect l="l" t="t" r="r" b="b"/>
              <a:pathLst>
                <a:path w="2017395" h="2017395">
                  <a:moveTo>
                    <a:pt x="0" y="2017014"/>
                  </a:moveTo>
                  <a:lnTo>
                    <a:pt x="566" y="1968717"/>
                  </a:lnTo>
                  <a:lnTo>
                    <a:pt x="2259" y="1920699"/>
                  </a:lnTo>
                  <a:lnTo>
                    <a:pt x="5064" y="1872972"/>
                  </a:lnTo>
                  <a:lnTo>
                    <a:pt x="8970" y="1825549"/>
                  </a:lnTo>
                  <a:lnTo>
                    <a:pt x="13963" y="1778442"/>
                  </a:lnTo>
                  <a:lnTo>
                    <a:pt x="20030" y="1731664"/>
                  </a:lnTo>
                  <a:lnTo>
                    <a:pt x="27161" y="1685227"/>
                  </a:lnTo>
                  <a:lnTo>
                    <a:pt x="35340" y="1639145"/>
                  </a:lnTo>
                  <a:lnTo>
                    <a:pt x="44557" y="1593429"/>
                  </a:lnTo>
                  <a:lnTo>
                    <a:pt x="54798" y="1548093"/>
                  </a:lnTo>
                  <a:lnTo>
                    <a:pt x="66051" y="1503149"/>
                  </a:lnTo>
                  <a:lnTo>
                    <a:pt x="78303" y="1458610"/>
                  </a:lnTo>
                  <a:lnTo>
                    <a:pt x="91541" y="1414488"/>
                  </a:lnTo>
                  <a:lnTo>
                    <a:pt x="105753" y="1370797"/>
                  </a:lnTo>
                  <a:lnTo>
                    <a:pt x="120926" y="1327548"/>
                  </a:lnTo>
                  <a:lnTo>
                    <a:pt x="137047" y="1284754"/>
                  </a:lnTo>
                  <a:lnTo>
                    <a:pt x="154104" y="1242428"/>
                  </a:lnTo>
                  <a:lnTo>
                    <a:pt x="172085" y="1200583"/>
                  </a:lnTo>
                  <a:lnTo>
                    <a:pt x="190976" y="1159231"/>
                  </a:lnTo>
                  <a:lnTo>
                    <a:pt x="210765" y="1118385"/>
                  </a:lnTo>
                  <a:lnTo>
                    <a:pt x="231439" y="1078058"/>
                  </a:lnTo>
                  <a:lnTo>
                    <a:pt x="252985" y="1038262"/>
                  </a:lnTo>
                  <a:lnTo>
                    <a:pt x="275392" y="999010"/>
                  </a:lnTo>
                  <a:lnTo>
                    <a:pt x="298646" y="960314"/>
                  </a:lnTo>
                  <a:lnTo>
                    <a:pt x="322734" y="922187"/>
                  </a:lnTo>
                  <a:lnTo>
                    <a:pt x="347645" y="884643"/>
                  </a:lnTo>
                  <a:lnTo>
                    <a:pt x="373365" y="847692"/>
                  </a:lnTo>
                  <a:lnTo>
                    <a:pt x="399882" y="811349"/>
                  </a:lnTo>
                  <a:lnTo>
                    <a:pt x="427183" y="775625"/>
                  </a:lnTo>
                  <a:lnTo>
                    <a:pt x="455255" y="740534"/>
                  </a:lnTo>
                  <a:lnTo>
                    <a:pt x="484086" y="706088"/>
                  </a:lnTo>
                  <a:lnTo>
                    <a:pt x="513663" y="672299"/>
                  </a:lnTo>
                  <a:lnTo>
                    <a:pt x="543974" y="639181"/>
                  </a:lnTo>
                  <a:lnTo>
                    <a:pt x="575005" y="606745"/>
                  </a:lnTo>
                  <a:lnTo>
                    <a:pt x="606745" y="575005"/>
                  </a:lnTo>
                  <a:lnTo>
                    <a:pt x="639181" y="543974"/>
                  </a:lnTo>
                  <a:lnTo>
                    <a:pt x="672299" y="513663"/>
                  </a:lnTo>
                  <a:lnTo>
                    <a:pt x="706088" y="484086"/>
                  </a:lnTo>
                  <a:lnTo>
                    <a:pt x="740534" y="455255"/>
                  </a:lnTo>
                  <a:lnTo>
                    <a:pt x="775625" y="427183"/>
                  </a:lnTo>
                  <a:lnTo>
                    <a:pt x="811349" y="399882"/>
                  </a:lnTo>
                  <a:lnTo>
                    <a:pt x="847692" y="373365"/>
                  </a:lnTo>
                  <a:lnTo>
                    <a:pt x="884643" y="347645"/>
                  </a:lnTo>
                  <a:lnTo>
                    <a:pt x="922187" y="322734"/>
                  </a:lnTo>
                  <a:lnTo>
                    <a:pt x="960314" y="298646"/>
                  </a:lnTo>
                  <a:lnTo>
                    <a:pt x="999010" y="275392"/>
                  </a:lnTo>
                  <a:lnTo>
                    <a:pt x="1038262" y="252985"/>
                  </a:lnTo>
                  <a:lnTo>
                    <a:pt x="1078058" y="231439"/>
                  </a:lnTo>
                  <a:lnTo>
                    <a:pt x="1118385" y="210765"/>
                  </a:lnTo>
                  <a:lnTo>
                    <a:pt x="1159231" y="190976"/>
                  </a:lnTo>
                  <a:lnTo>
                    <a:pt x="1200583" y="172085"/>
                  </a:lnTo>
                  <a:lnTo>
                    <a:pt x="1242428" y="154104"/>
                  </a:lnTo>
                  <a:lnTo>
                    <a:pt x="1284754" y="137047"/>
                  </a:lnTo>
                  <a:lnTo>
                    <a:pt x="1327548" y="120926"/>
                  </a:lnTo>
                  <a:lnTo>
                    <a:pt x="1370797" y="105753"/>
                  </a:lnTo>
                  <a:lnTo>
                    <a:pt x="1414488" y="91541"/>
                  </a:lnTo>
                  <a:lnTo>
                    <a:pt x="1458610" y="78303"/>
                  </a:lnTo>
                  <a:lnTo>
                    <a:pt x="1503149" y="66051"/>
                  </a:lnTo>
                  <a:lnTo>
                    <a:pt x="1548093" y="54798"/>
                  </a:lnTo>
                  <a:lnTo>
                    <a:pt x="1593429" y="44557"/>
                  </a:lnTo>
                  <a:lnTo>
                    <a:pt x="1639145" y="35340"/>
                  </a:lnTo>
                  <a:lnTo>
                    <a:pt x="1685227" y="27161"/>
                  </a:lnTo>
                  <a:lnTo>
                    <a:pt x="1731664" y="20030"/>
                  </a:lnTo>
                  <a:lnTo>
                    <a:pt x="1778442" y="13963"/>
                  </a:lnTo>
                  <a:lnTo>
                    <a:pt x="1825549" y="8970"/>
                  </a:lnTo>
                  <a:lnTo>
                    <a:pt x="1872972" y="5064"/>
                  </a:lnTo>
                  <a:lnTo>
                    <a:pt x="1920699" y="2259"/>
                  </a:lnTo>
                  <a:lnTo>
                    <a:pt x="1968717" y="566"/>
                  </a:lnTo>
                  <a:lnTo>
                    <a:pt x="2017014" y="0"/>
                  </a:lnTo>
                  <a:lnTo>
                    <a:pt x="2017014" y="1210183"/>
                  </a:lnTo>
                  <a:lnTo>
                    <a:pt x="1969614" y="1211552"/>
                  </a:lnTo>
                  <a:lnTo>
                    <a:pt x="1922936" y="1215612"/>
                  </a:lnTo>
                  <a:lnTo>
                    <a:pt x="1877053" y="1222285"/>
                  </a:lnTo>
                  <a:lnTo>
                    <a:pt x="1832041" y="1231496"/>
                  </a:lnTo>
                  <a:lnTo>
                    <a:pt x="1787977" y="1243169"/>
                  </a:lnTo>
                  <a:lnTo>
                    <a:pt x="1744936" y="1257229"/>
                  </a:lnTo>
                  <a:lnTo>
                    <a:pt x="1702994" y="1273599"/>
                  </a:lnTo>
                  <a:lnTo>
                    <a:pt x="1662227" y="1292205"/>
                  </a:lnTo>
                  <a:lnTo>
                    <a:pt x="1622709" y="1312969"/>
                  </a:lnTo>
                  <a:lnTo>
                    <a:pt x="1584518" y="1335817"/>
                  </a:lnTo>
                  <a:lnTo>
                    <a:pt x="1547729" y="1360673"/>
                  </a:lnTo>
                  <a:lnTo>
                    <a:pt x="1512417" y="1387461"/>
                  </a:lnTo>
                  <a:lnTo>
                    <a:pt x="1478659" y="1416105"/>
                  </a:lnTo>
                  <a:lnTo>
                    <a:pt x="1446529" y="1446530"/>
                  </a:lnTo>
                  <a:lnTo>
                    <a:pt x="1416105" y="1478659"/>
                  </a:lnTo>
                  <a:lnTo>
                    <a:pt x="1387461" y="1512417"/>
                  </a:lnTo>
                  <a:lnTo>
                    <a:pt x="1360673" y="1547729"/>
                  </a:lnTo>
                  <a:lnTo>
                    <a:pt x="1335817" y="1584518"/>
                  </a:lnTo>
                  <a:lnTo>
                    <a:pt x="1312969" y="1622709"/>
                  </a:lnTo>
                  <a:lnTo>
                    <a:pt x="1292205" y="1662227"/>
                  </a:lnTo>
                  <a:lnTo>
                    <a:pt x="1273599" y="1702994"/>
                  </a:lnTo>
                  <a:lnTo>
                    <a:pt x="1257229" y="1744936"/>
                  </a:lnTo>
                  <a:lnTo>
                    <a:pt x="1243169" y="1787977"/>
                  </a:lnTo>
                  <a:lnTo>
                    <a:pt x="1231496" y="1832041"/>
                  </a:lnTo>
                  <a:lnTo>
                    <a:pt x="1222285" y="1877053"/>
                  </a:lnTo>
                  <a:lnTo>
                    <a:pt x="1215612" y="1922936"/>
                  </a:lnTo>
                  <a:lnTo>
                    <a:pt x="1211552" y="1969614"/>
                  </a:lnTo>
                  <a:lnTo>
                    <a:pt x="1210183" y="2017014"/>
                  </a:lnTo>
                  <a:lnTo>
                    <a:pt x="0" y="2017014"/>
                  </a:lnTo>
                  <a:close/>
                </a:path>
              </a:pathLst>
            </a:custGeom>
            <a:ln w="190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6229096" y="1684908"/>
            <a:ext cx="2036445" cy="2036445"/>
            <a:chOff x="6229096" y="1684908"/>
            <a:chExt cx="2036445" cy="2036445"/>
          </a:xfrm>
        </p:grpSpPr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25488" y="2436177"/>
              <a:ext cx="894397" cy="44481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238621" y="1694433"/>
              <a:ext cx="2017395" cy="2017395"/>
            </a:xfrm>
            <a:custGeom>
              <a:avLst/>
              <a:gdLst/>
              <a:ahLst/>
              <a:cxnLst/>
              <a:rect l="l" t="t" r="r" b="b"/>
              <a:pathLst>
                <a:path w="2017395" h="2017395">
                  <a:moveTo>
                    <a:pt x="0" y="0"/>
                  </a:moveTo>
                  <a:lnTo>
                    <a:pt x="0" y="1210183"/>
                  </a:lnTo>
                  <a:lnTo>
                    <a:pt x="47399" y="1211552"/>
                  </a:lnTo>
                  <a:lnTo>
                    <a:pt x="94077" y="1215612"/>
                  </a:lnTo>
                  <a:lnTo>
                    <a:pt x="139960" y="1222285"/>
                  </a:lnTo>
                  <a:lnTo>
                    <a:pt x="184972" y="1231496"/>
                  </a:lnTo>
                  <a:lnTo>
                    <a:pt x="229036" y="1243169"/>
                  </a:lnTo>
                  <a:lnTo>
                    <a:pt x="272077" y="1257229"/>
                  </a:lnTo>
                  <a:lnTo>
                    <a:pt x="314019" y="1273599"/>
                  </a:lnTo>
                  <a:lnTo>
                    <a:pt x="354786" y="1292205"/>
                  </a:lnTo>
                  <a:lnTo>
                    <a:pt x="394304" y="1312969"/>
                  </a:lnTo>
                  <a:lnTo>
                    <a:pt x="432495" y="1335817"/>
                  </a:lnTo>
                  <a:lnTo>
                    <a:pt x="469284" y="1360673"/>
                  </a:lnTo>
                  <a:lnTo>
                    <a:pt x="504596" y="1387461"/>
                  </a:lnTo>
                  <a:lnTo>
                    <a:pt x="538354" y="1416105"/>
                  </a:lnTo>
                  <a:lnTo>
                    <a:pt x="570483" y="1446529"/>
                  </a:lnTo>
                  <a:lnTo>
                    <a:pt x="600908" y="1478659"/>
                  </a:lnTo>
                  <a:lnTo>
                    <a:pt x="629552" y="1512417"/>
                  </a:lnTo>
                  <a:lnTo>
                    <a:pt x="656340" y="1547729"/>
                  </a:lnTo>
                  <a:lnTo>
                    <a:pt x="681196" y="1584518"/>
                  </a:lnTo>
                  <a:lnTo>
                    <a:pt x="704044" y="1622709"/>
                  </a:lnTo>
                  <a:lnTo>
                    <a:pt x="724808" y="1662227"/>
                  </a:lnTo>
                  <a:lnTo>
                    <a:pt x="743414" y="1702994"/>
                  </a:lnTo>
                  <a:lnTo>
                    <a:pt x="759784" y="1744936"/>
                  </a:lnTo>
                  <a:lnTo>
                    <a:pt x="773844" y="1787977"/>
                  </a:lnTo>
                  <a:lnTo>
                    <a:pt x="785517" y="1832041"/>
                  </a:lnTo>
                  <a:lnTo>
                    <a:pt x="794728" y="1877053"/>
                  </a:lnTo>
                  <a:lnTo>
                    <a:pt x="801401" y="1922936"/>
                  </a:lnTo>
                  <a:lnTo>
                    <a:pt x="805461" y="1969614"/>
                  </a:lnTo>
                  <a:lnTo>
                    <a:pt x="806831" y="2017014"/>
                  </a:lnTo>
                  <a:lnTo>
                    <a:pt x="2017014" y="2017014"/>
                  </a:lnTo>
                  <a:lnTo>
                    <a:pt x="2016447" y="1968717"/>
                  </a:lnTo>
                  <a:lnTo>
                    <a:pt x="2014754" y="1920699"/>
                  </a:lnTo>
                  <a:lnTo>
                    <a:pt x="2011949" y="1872972"/>
                  </a:lnTo>
                  <a:lnTo>
                    <a:pt x="2008043" y="1825549"/>
                  </a:lnTo>
                  <a:lnTo>
                    <a:pt x="2003050" y="1778442"/>
                  </a:lnTo>
                  <a:lnTo>
                    <a:pt x="1996983" y="1731664"/>
                  </a:lnTo>
                  <a:lnTo>
                    <a:pt x="1989852" y="1685227"/>
                  </a:lnTo>
                  <a:lnTo>
                    <a:pt x="1981673" y="1639145"/>
                  </a:lnTo>
                  <a:lnTo>
                    <a:pt x="1972456" y="1593429"/>
                  </a:lnTo>
                  <a:lnTo>
                    <a:pt x="1962215" y="1548093"/>
                  </a:lnTo>
                  <a:lnTo>
                    <a:pt x="1950962" y="1503149"/>
                  </a:lnTo>
                  <a:lnTo>
                    <a:pt x="1938710" y="1458610"/>
                  </a:lnTo>
                  <a:lnTo>
                    <a:pt x="1925472" y="1414488"/>
                  </a:lnTo>
                  <a:lnTo>
                    <a:pt x="1911260" y="1370797"/>
                  </a:lnTo>
                  <a:lnTo>
                    <a:pt x="1896087" y="1327548"/>
                  </a:lnTo>
                  <a:lnTo>
                    <a:pt x="1879966" y="1284754"/>
                  </a:lnTo>
                  <a:lnTo>
                    <a:pt x="1862909" y="1242428"/>
                  </a:lnTo>
                  <a:lnTo>
                    <a:pt x="1844928" y="1200583"/>
                  </a:lnTo>
                  <a:lnTo>
                    <a:pt x="1826037" y="1159231"/>
                  </a:lnTo>
                  <a:lnTo>
                    <a:pt x="1806248" y="1118385"/>
                  </a:lnTo>
                  <a:lnTo>
                    <a:pt x="1785574" y="1078058"/>
                  </a:lnTo>
                  <a:lnTo>
                    <a:pt x="1764028" y="1038262"/>
                  </a:lnTo>
                  <a:lnTo>
                    <a:pt x="1741621" y="999010"/>
                  </a:lnTo>
                  <a:lnTo>
                    <a:pt x="1718367" y="960314"/>
                  </a:lnTo>
                  <a:lnTo>
                    <a:pt x="1694279" y="922187"/>
                  </a:lnTo>
                  <a:lnTo>
                    <a:pt x="1669368" y="884643"/>
                  </a:lnTo>
                  <a:lnTo>
                    <a:pt x="1643648" y="847692"/>
                  </a:lnTo>
                  <a:lnTo>
                    <a:pt x="1617131" y="811349"/>
                  </a:lnTo>
                  <a:lnTo>
                    <a:pt x="1589830" y="775625"/>
                  </a:lnTo>
                  <a:lnTo>
                    <a:pt x="1561758" y="740534"/>
                  </a:lnTo>
                  <a:lnTo>
                    <a:pt x="1532927" y="706088"/>
                  </a:lnTo>
                  <a:lnTo>
                    <a:pt x="1503350" y="672299"/>
                  </a:lnTo>
                  <a:lnTo>
                    <a:pt x="1473039" y="639181"/>
                  </a:lnTo>
                  <a:lnTo>
                    <a:pt x="1442008" y="606745"/>
                  </a:lnTo>
                  <a:lnTo>
                    <a:pt x="1410268" y="575005"/>
                  </a:lnTo>
                  <a:lnTo>
                    <a:pt x="1377832" y="543974"/>
                  </a:lnTo>
                  <a:lnTo>
                    <a:pt x="1344714" y="513663"/>
                  </a:lnTo>
                  <a:lnTo>
                    <a:pt x="1310925" y="484086"/>
                  </a:lnTo>
                  <a:lnTo>
                    <a:pt x="1276479" y="455255"/>
                  </a:lnTo>
                  <a:lnTo>
                    <a:pt x="1241388" y="427183"/>
                  </a:lnTo>
                  <a:lnTo>
                    <a:pt x="1205664" y="399882"/>
                  </a:lnTo>
                  <a:lnTo>
                    <a:pt x="1169321" y="373365"/>
                  </a:lnTo>
                  <a:lnTo>
                    <a:pt x="1132370" y="347645"/>
                  </a:lnTo>
                  <a:lnTo>
                    <a:pt x="1094826" y="322734"/>
                  </a:lnTo>
                  <a:lnTo>
                    <a:pt x="1056699" y="298646"/>
                  </a:lnTo>
                  <a:lnTo>
                    <a:pt x="1018003" y="275392"/>
                  </a:lnTo>
                  <a:lnTo>
                    <a:pt x="978751" y="252985"/>
                  </a:lnTo>
                  <a:lnTo>
                    <a:pt x="938955" y="231439"/>
                  </a:lnTo>
                  <a:lnTo>
                    <a:pt x="898628" y="210765"/>
                  </a:lnTo>
                  <a:lnTo>
                    <a:pt x="857782" y="190976"/>
                  </a:lnTo>
                  <a:lnTo>
                    <a:pt x="816430" y="172085"/>
                  </a:lnTo>
                  <a:lnTo>
                    <a:pt x="774585" y="154104"/>
                  </a:lnTo>
                  <a:lnTo>
                    <a:pt x="732259" y="137047"/>
                  </a:lnTo>
                  <a:lnTo>
                    <a:pt x="689465" y="120926"/>
                  </a:lnTo>
                  <a:lnTo>
                    <a:pt x="646216" y="105753"/>
                  </a:lnTo>
                  <a:lnTo>
                    <a:pt x="602525" y="91541"/>
                  </a:lnTo>
                  <a:lnTo>
                    <a:pt x="558403" y="78303"/>
                  </a:lnTo>
                  <a:lnTo>
                    <a:pt x="513864" y="66051"/>
                  </a:lnTo>
                  <a:lnTo>
                    <a:pt x="468920" y="54798"/>
                  </a:lnTo>
                  <a:lnTo>
                    <a:pt x="423584" y="44557"/>
                  </a:lnTo>
                  <a:lnTo>
                    <a:pt x="377868" y="35340"/>
                  </a:lnTo>
                  <a:lnTo>
                    <a:pt x="331786" y="27161"/>
                  </a:lnTo>
                  <a:lnTo>
                    <a:pt x="285349" y="20030"/>
                  </a:lnTo>
                  <a:lnTo>
                    <a:pt x="238571" y="13963"/>
                  </a:lnTo>
                  <a:lnTo>
                    <a:pt x="191464" y="8970"/>
                  </a:lnTo>
                  <a:lnTo>
                    <a:pt x="144041" y="5064"/>
                  </a:lnTo>
                  <a:lnTo>
                    <a:pt x="96314" y="2259"/>
                  </a:lnTo>
                  <a:lnTo>
                    <a:pt x="48296" y="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>
                <a:alpha val="3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238621" y="1694433"/>
              <a:ext cx="2017395" cy="2017395"/>
            </a:xfrm>
            <a:custGeom>
              <a:avLst/>
              <a:gdLst/>
              <a:ahLst/>
              <a:cxnLst/>
              <a:rect l="l" t="t" r="r" b="b"/>
              <a:pathLst>
                <a:path w="2017395" h="2017395">
                  <a:moveTo>
                    <a:pt x="0" y="0"/>
                  </a:moveTo>
                  <a:lnTo>
                    <a:pt x="48296" y="566"/>
                  </a:lnTo>
                  <a:lnTo>
                    <a:pt x="96314" y="2259"/>
                  </a:lnTo>
                  <a:lnTo>
                    <a:pt x="144041" y="5064"/>
                  </a:lnTo>
                  <a:lnTo>
                    <a:pt x="191464" y="8970"/>
                  </a:lnTo>
                  <a:lnTo>
                    <a:pt x="238571" y="13963"/>
                  </a:lnTo>
                  <a:lnTo>
                    <a:pt x="285349" y="20030"/>
                  </a:lnTo>
                  <a:lnTo>
                    <a:pt x="331786" y="27161"/>
                  </a:lnTo>
                  <a:lnTo>
                    <a:pt x="377868" y="35340"/>
                  </a:lnTo>
                  <a:lnTo>
                    <a:pt x="423584" y="44557"/>
                  </a:lnTo>
                  <a:lnTo>
                    <a:pt x="468920" y="54798"/>
                  </a:lnTo>
                  <a:lnTo>
                    <a:pt x="513864" y="66051"/>
                  </a:lnTo>
                  <a:lnTo>
                    <a:pt x="558403" y="78303"/>
                  </a:lnTo>
                  <a:lnTo>
                    <a:pt x="602525" y="91541"/>
                  </a:lnTo>
                  <a:lnTo>
                    <a:pt x="646216" y="105753"/>
                  </a:lnTo>
                  <a:lnTo>
                    <a:pt x="689465" y="120926"/>
                  </a:lnTo>
                  <a:lnTo>
                    <a:pt x="732259" y="137047"/>
                  </a:lnTo>
                  <a:lnTo>
                    <a:pt x="774585" y="154104"/>
                  </a:lnTo>
                  <a:lnTo>
                    <a:pt x="816430" y="172085"/>
                  </a:lnTo>
                  <a:lnTo>
                    <a:pt x="857782" y="190976"/>
                  </a:lnTo>
                  <a:lnTo>
                    <a:pt x="898628" y="210765"/>
                  </a:lnTo>
                  <a:lnTo>
                    <a:pt x="938955" y="231439"/>
                  </a:lnTo>
                  <a:lnTo>
                    <a:pt x="978751" y="252985"/>
                  </a:lnTo>
                  <a:lnTo>
                    <a:pt x="1018003" y="275392"/>
                  </a:lnTo>
                  <a:lnTo>
                    <a:pt x="1056699" y="298646"/>
                  </a:lnTo>
                  <a:lnTo>
                    <a:pt x="1094826" y="322734"/>
                  </a:lnTo>
                  <a:lnTo>
                    <a:pt x="1132370" y="347645"/>
                  </a:lnTo>
                  <a:lnTo>
                    <a:pt x="1169321" y="373365"/>
                  </a:lnTo>
                  <a:lnTo>
                    <a:pt x="1205664" y="399882"/>
                  </a:lnTo>
                  <a:lnTo>
                    <a:pt x="1241388" y="427183"/>
                  </a:lnTo>
                  <a:lnTo>
                    <a:pt x="1276479" y="455255"/>
                  </a:lnTo>
                  <a:lnTo>
                    <a:pt x="1310925" y="484086"/>
                  </a:lnTo>
                  <a:lnTo>
                    <a:pt x="1344714" y="513663"/>
                  </a:lnTo>
                  <a:lnTo>
                    <a:pt x="1377832" y="543974"/>
                  </a:lnTo>
                  <a:lnTo>
                    <a:pt x="1410268" y="575005"/>
                  </a:lnTo>
                  <a:lnTo>
                    <a:pt x="1442008" y="606745"/>
                  </a:lnTo>
                  <a:lnTo>
                    <a:pt x="1473039" y="639181"/>
                  </a:lnTo>
                  <a:lnTo>
                    <a:pt x="1503350" y="672299"/>
                  </a:lnTo>
                  <a:lnTo>
                    <a:pt x="1532927" y="706088"/>
                  </a:lnTo>
                  <a:lnTo>
                    <a:pt x="1561758" y="740534"/>
                  </a:lnTo>
                  <a:lnTo>
                    <a:pt x="1589830" y="775625"/>
                  </a:lnTo>
                  <a:lnTo>
                    <a:pt x="1617131" y="811349"/>
                  </a:lnTo>
                  <a:lnTo>
                    <a:pt x="1643648" y="847692"/>
                  </a:lnTo>
                  <a:lnTo>
                    <a:pt x="1669368" y="884643"/>
                  </a:lnTo>
                  <a:lnTo>
                    <a:pt x="1694279" y="922187"/>
                  </a:lnTo>
                  <a:lnTo>
                    <a:pt x="1718367" y="960314"/>
                  </a:lnTo>
                  <a:lnTo>
                    <a:pt x="1741621" y="999010"/>
                  </a:lnTo>
                  <a:lnTo>
                    <a:pt x="1764028" y="1038262"/>
                  </a:lnTo>
                  <a:lnTo>
                    <a:pt x="1785574" y="1078058"/>
                  </a:lnTo>
                  <a:lnTo>
                    <a:pt x="1806248" y="1118385"/>
                  </a:lnTo>
                  <a:lnTo>
                    <a:pt x="1826037" y="1159231"/>
                  </a:lnTo>
                  <a:lnTo>
                    <a:pt x="1844928" y="1200583"/>
                  </a:lnTo>
                  <a:lnTo>
                    <a:pt x="1862909" y="1242428"/>
                  </a:lnTo>
                  <a:lnTo>
                    <a:pt x="1879966" y="1284754"/>
                  </a:lnTo>
                  <a:lnTo>
                    <a:pt x="1896087" y="1327548"/>
                  </a:lnTo>
                  <a:lnTo>
                    <a:pt x="1911260" y="1370797"/>
                  </a:lnTo>
                  <a:lnTo>
                    <a:pt x="1925472" y="1414488"/>
                  </a:lnTo>
                  <a:lnTo>
                    <a:pt x="1938710" y="1458610"/>
                  </a:lnTo>
                  <a:lnTo>
                    <a:pt x="1950962" y="1503149"/>
                  </a:lnTo>
                  <a:lnTo>
                    <a:pt x="1962215" y="1548093"/>
                  </a:lnTo>
                  <a:lnTo>
                    <a:pt x="1972456" y="1593429"/>
                  </a:lnTo>
                  <a:lnTo>
                    <a:pt x="1981673" y="1639145"/>
                  </a:lnTo>
                  <a:lnTo>
                    <a:pt x="1989852" y="1685227"/>
                  </a:lnTo>
                  <a:lnTo>
                    <a:pt x="1996983" y="1731664"/>
                  </a:lnTo>
                  <a:lnTo>
                    <a:pt x="2003050" y="1778442"/>
                  </a:lnTo>
                  <a:lnTo>
                    <a:pt x="2008043" y="1825549"/>
                  </a:lnTo>
                  <a:lnTo>
                    <a:pt x="2011949" y="1872972"/>
                  </a:lnTo>
                  <a:lnTo>
                    <a:pt x="2014754" y="1920699"/>
                  </a:lnTo>
                  <a:lnTo>
                    <a:pt x="2016447" y="1968717"/>
                  </a:lnTo>
                  <a:lnTo>
                    <a:pt x="2017014" y="2017014"/>
                  </a:lnTo>
                  <a:lnTo>
                    <a:pt x="806831" y="2017014"/>
                  </a:lnTo>
                  <a:lnTo>
                    <a:pt x="805461" y="1969614"/>
                  </a:lnTo>
                  <a:lnTo>
                    <a:pt x="801401" y="1922936"/>
                  </a:lnTo>
                  <a:lnTo>
                    <a:pt x="794728" y="1877053"/>
                  </a:lnTo>
                  <a:lnTo>
                    <a:pt x="785517" y="1832041"/>
                  </a:lnTo>
                  <a:lnTo>
                    <a:pt x="773844" y="1787977"/>
                  </a:lnTo>
                  <a:lnTo>
                    <a:pt x="759784" y="1744936"/>
                  </a:lnTo>
                  <a:lnTo>
                    <a:pt x="743414" y="1702994"/>
                  </a:lnTo>
                  <a:lnTo>
                    <a:pt x="724808" y="1662227"/>
                  </a:lnTo>
                  <a:lnTo>
                    <a:pt x="704044" y="1622709"/>
                  </a:lnTo>
                  <a:lnTo>
                    <a:pt x="681196" y="1584518"/>
                  </a:lnTo>
                  <a:lnTo>
                    <a:pt x="656340" y="1547729"/>
                  </a:lnTo>
                  <a:lnTo>
                    <a:pt x="629552" y="1512417"/>
                  </a:lnTo>
                  <a:lnTo>
                    <a:pt x="600908" y="1478659"/>
                  </a:lnTo>
                  <a:lnTo>
                    <a:pt x="570483" y="1446529"/>
                  </a:lnTo>
                  <a:lnTo>
                    <a:pt x="538354" y="1416105"/>
                  </a:lnTo>
                  <a:lnTo>
                    <a:pt x="504596" y="1387461"/>
                  </a:lnTo>
                  <a:lnTo>
                    <a:pt x="469284" y="1360673"/>
                  </a:lnTo>
                  <a:lnTo>
                    <a:pt x="432495" y="1335817"/>
                  </a:lnTo>
                  <a:lnTo>
                    <a:pt x="394304" y="1312969"/>
                  </a:lnTo>
                  <a:lnTo>
                    <a:pt x="354786" y="1292205"/>
                  </a:lnTo>
                  <a:lnTo>
                    <a:pt x="314019" y="1273599"/>
                  </a:lnTo>
                  <a:lnTo>
                    <a:pt x="272077" y="1257229"/>
                  </a:lnTo>
                  <a:lnTo>
                    <a:pt x="229036" y="1243169"/>
                  </a:lnTo>
                  <a:lnTo>
                    <a:pt x="184972" y="1231496"/>
                  </a:lnTo>
                  <a:lnTo>
                    <a:pt x="139960" y="1222285"/>
                  </a:lnTo>
                  <a:lnTo>
                    <a:pt x="94077" y="1215612"/>
                  </a:lnTo>
                  <a:lnTo>
                    <a:pt x="47399" y="1211552"/>
                  </a:lnTo>
                  <a:lnTo>
                    <a:pt x="0" y="1210183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716337"/>
            <a:ext cx="12192635" cy="3141980"/>
            <a:chOff x="0" y="3716337"/>
            <a:chExt cx="12192635" cy="31419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169" y="4887061"/>
              <a:ext cx="5769229" cy="134340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" y="3801783"/>
              <a:ext cx="1235024" cy="10257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6169" y="4852161"/>
              <a:ext cx="408940" cy="353695"/>
            </a:xfrm>
            <a:custGeom>
              <a:avLst/>
              <a:gdLst/>
              <a:ahLst/>
              <a:cxnLst/>
              <a:rect l="l" t="t" r="r" b="b"/>
              <a:pathLst>
                <a:path w="408940" h="353695">
                  <a:moveTo>
                    <a:pt x="408673" y="353568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9274" y="4887086"/>
              <a:ext cx="2321560" cy="318770"/>
            </a:xfrm>
            <a:custGeom>
              <a:avLst/>
              <a:gdLst/>
              <a:ahLst/>
              <a:cxnLst/>
              <a:rect l="l" t="t" r="r" b="b"/>
              <a:pathLst>
                <a:path w="2321560" h="318770">
                  <a:moveTo>
                    <a:pt x="2321534" y="0"/>
                  </a:moveTo>
                  <a:lnTo>
                    <a:pt x="0" y="318643"/>
                  </a:lnTo>
                </a:path>
              </a:pathLst>
            </a:custGeom>
            <a:ln w="158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86169" y="3724275"/>
              <a:ext cx="0" cy="1092835"/>
            </a:xfrm>
            <a:custGeom>
              <a:avLst/>
              <a:gdLst/>
              <a:ahLst/>
              <a:cxnLst/>
              <a:rect l="l" t="t" r="r" b="b"/>
              <a:pathLst>
                <a:path w="0" h="1092835">
                  <a:moveTo>
                    <a:pt x="0" y="1092835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170808" y="3759200"/>
              <a:ext cx="0" cy="1128395"/>
            </a:xfrm>
            <a:custGeom>
              <a:avLst/>
              <a:gdLst/>
              <a:ahLst/>
              <a:cxnLst/>
              <a:rect l="l" t="t" r="r" b="b"/>
              <a:pathLst>
                <a:path w="0" h="1128395">
                  <a:moveTo>
                    <a:pt x="0" y="1127887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72059" y="3748913"/>
              <a:ext cx="2898775" cy="0"/>
            </a:xfrm>
            <a:custGeom>
              <a:avLst/>
              <a:gdLst/>
              <a:ahLst/>
              <a:cxnLst/>
              <a:rect l="l" t="t" r="r" b="b"/>
              <a:pathLst>
                <a:path w="2898775" h="0">
                  <a:moveTo>
                    <a:pt x="2898749" y="0"/>
                  </a:move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651752" y="5713564"/>
              <a:ext cx="599440" cy="421005"/>
            </a:xfrm>
            <a:custGeom>
              <a:avLst/>
              <a:gdLst/>
              <a:ahLst/>
              <a:cxnLst/>
              <a:rect l="l" t="t" r="r" b="b"/>
              <a:pathLst>
                <a:path w="599440" h="421004">
                  <a:moveTo>
                    <a:pt x="599186" y="0"/>
                  </a:moveTo>
                  <a:lnTo>
                    <a:pt x="105029" y="0"/>
                  </a:lnTo>
                  <a:lnTo>
                    <a:pt x="0" y="420395"/>
                  </a:lnTo>
                  <a:lnTo>
                    <a:pt x="494156" y="420395"/>
                  </a:lnTo>
                  <a:lnTo>
                    <a:pt x="599186" y="0"/>
                  </a:lnTo>
                  <a:close/>
                </a:path>
              </a:pathLst>
            </a:custGeom>
            <a:solidFill>
              <a:srgbClr val="0D496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77742" y="5792515"/>
              <a:ext cx="299665" cy="14931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765589" y="5928831"/>
              <a:ext cx="373380" cy="113030"/>
            </a:xfrm>
            <a:custGeom>
              <a:avLst/>
              <a:gdLst/>
              <a:ahLst/>
              <a:cxnLst/>
              <a:rect l="l" t="t" r="r" b="b"/>
              <a:pathLst>
                <a:path w="373379" h="113029">
                  <a:moveTo>
                    <a:pt x="367330" y="0"/>
                  </a:moveTo>
                  <a:lnTo>
                    <a:pt x="365440" y="0"/>
                  </a:lnTo>
                  <a:lnTo>
                    <a:pt x="320963" y="0"/>
                  </a:lnTo>
                  <a:lnTo>
                    <a:pt x="319174" y="793"/>
                  </a:lnTo>
                  <a:lnTo>
                    <a:pt x="296361" y="25171"/>
                  </a:lnTo>
                  <a:lnTo>
                    <a:pt x="294573" y="25964"/>
                  </a:lnTo>
                  <a:lnTo>
                    <a:pt x="3172" y="25964"/>
                  </a:lnTo>
                  <a:lnTo>
                    <a:pt x="0" y="29354"/>
                  </a:lnTo>
                  <a:lnTo>
                    <a:pt x="506" y="36350"/>
                  </a:lnTo>
                  <a:lnTo>
                    <a:pt x="28313" y="110639"/>
                  </a:lnTo>
                  <a:lnTo>
                    <a:pt x="30911" y="112514"/>
                  </a:lnTo>
                  <a:lnTo>
                    <a:pt x="276215" y="112514"/>
                  </a:lnTo>
                  <a:lnTo>
                    <a:pt x="278003" y="111721"/>
                  </a:lnTo>
                  <a:lnTo>
                    <a:pt x="373236" y="9953"/>
                  </a:lnTo>
                  <a:lnTo>
                    <a:pt x="373202" y="5156"/>
                  </a:lnTo>
                  <a:lnTo>
                    <a:pt x="369119" y="793"/>
                  </a:lnTo>
                  <a:lnTo>
                    <a:pt x="3673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132193" y="6079032"/>
              <a:ext cx="1345565" cy="76200"/>
            </a:xfrm>
            <a:custGeom>
              <a:avLst/>
              <a:gdLst/>
              <a:ahLst/>
              <a:cxnLst/>
              <a:rect l="l" t="t" r="r" b="b"/>
              <a:pathLst>
                <a:path w="1345565" h="76200">
                  <a:moveTo>
                    <a:pt x="1268857" y="0"/>
                  </a:moveTo>
                  <a:lnTo>
                    <a:pt x="1268857" y="76200"/>
                  </a:lnTo>
                  <a:lnTo>
                    <a:pt x="1319657" y="50800"/>
                  </a:lnTo>
                  <a:lnTo>
                    <a:pt x="1281557" y="50800"/>
                  </a:lnTo>
                  <a:lnTo>
                    <a:pt x="1281557" y="25400"/>
                  </a:lnTo>
                  <a:lnTo>
                    <a:pt x="1319657" y="25400"/>
                  </a:lnTo>
                  <a:lnTo>
                    <a:pt x="1268857" y="0"/>
                  </a:lnTo>
                  <a:close/>
                </a:path>
                <a:path w="1345565" h="76200">
                  <a:moveTo>
                    <a:pt x="1268857" y="25400"/>
                  </a:moveTo>
                  <a:lnTo>
                    <a:pt x="0" y="25400"/>
                  </a:lnTo>
                  <a:lnTo>
                    <a:pt x="0" y="50800"/>
                  </a:lnTo>
                  <a:lnTo>
                    <a:pt x="1268857" y="50800"/>
                  </a:lnTo>
                  <a:lnTo>
                    <a:pt x="1268857" y="25400"/>
                  </a:lnTo>
                  <a:close/>
                </a:path>
                <a:path w="1345565" h="76200">
                  <a:moveTo>
                    <a:pt x="1319657" y="25400"/>
                  </a:moveTo>
                  <a:lnTo>
                    <a:pt x="1281557" y="25400"/>
                  </a:lnTo>
                  <a:lnTo>
                    <a:pt x="1281557" y="50800"/>
                  </a:lnTo>
                  <a:lnTo>
                    <a:pt x="1319657" y="50800"/>
                  </a:lnTo>
                  <a:lnTo>
                    <a:pt x="1345057" y="38100"/>
                  </a:lnTo>
                  <a:lnTo>
                    <a:pt x="1319657" y="25400"/>
                  </a:lnTo>
                  <a:close/>
                </a:path>
              </a:pathLst>
            </a:custGeom>
            <a:solidFill>
              <a:srgbClr val="0D496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OCCS</a:t>
            </a:r>
            <a:r>
              <a:rPr dirty="0" spc="-60"/>
              <a:t> </a:t>
            </a:r>
            <a:r>
              <a:rPr dirty="0"/>
              <a:t>in</a:t>
            </a:r>
            <a:r>
              <a:rPr dirty="0" spc="-40"/>
              <a:t> </a:t>
            </a:r>
            <a:r>
              <a:rPr dirty="0"/>
              <a:t>the</a:t>
            </a:r>
            <a:r>
              <a:rPr dirty="0" spc="-35"/>
              <a:t> </a:t>
            </a:r>
            <a:r>
              <a:rPr dirty="0"/>
              <a:t>IMO</a:t>
            </a:r>
            <a:r>
              <a:rPr dirty="0" spc="-65"/>
              <a:t> </a:t>
            </a:r>
            <a:r>
              <a:rPr dirty="0"/>
              <a:t>Regulatory</a:t>
            </a:r>
            <a:r>
              <a:rPr dirty="0" spc="-30"/>
              <a:t> </a:t>
            </a:r>
            <a:r>
              <a:rPr dirty="0"/>
              <a:t>Landscape</a:t>
            </a:r>
            <a:r>
              <a:rPr dirty="0" spc="-100"/>
              <a:t> </a:t>
            </a:r>
            <a:r>
              <a:rPr dirty="0"/>
              <a:t>–</a:t>
            </a:r>
            <a:r>
              <a:rPr dirty="0" spc="-40"/>
              <a:t> </a:t>
            </a:r>
            <a:r>
              <a:rPr dirty="0"/>
              <a:t>Short</a:t>
            </a:r>
            <a:r>
              <a:rPr dirty="0" spc="-35"/>
              <a:t> </a:t>
            </a:r>
            <a:r>
              <a:rPr dirty="0"/>
              <a:t>term</a:t>
            </a:r>
            <a:r>
              <a:rPr dirty="0" spc="-45"/>
              <a:t> </a:t>
            </a:r>
            <a:r>
              <a:rPr dirty="0" spc="-10"/>
              <a:t>measures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11023" y="739902"/>
            <a:ext cx="109689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OCCS</a:t>
            </a:r>
            <a:r>
              <a:rPr dirty="0" sz="1800" spc="-5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is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not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accounted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in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IMO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Sort-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terms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measures</a:t>
            </a:r>
            <a:r>
              <a:rPr dirty="0" sz="1800" spc="-3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in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absence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of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technical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specifications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and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reporting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procedures</a:t>
            </a:r>
            <a:endParaRPr sz="1800">
              <a:latin typeface="Source Sans 3"/>
              <a:cs typeface="Source Sans 3"/>
            </a:endParaRPr>
          </a:p>
        </p:txBody>
      </p:sp>
      <p:pic>
        <p:nvPicPr>
          <p:cNvPr id="16" name="object 16" descr="Optiperm™ Carbon Membrane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44743" y="3924596"/>
            <a:ext cx="1223220" cy="78307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50926" y="1633854"/>
            <a:ext cx="23634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cap="small" sz="1600" spc="-10" b="1">
                <a:latin typeface="Source Sans 3"/>
                <a:cs typeface="Source Sans 3"/>
              </a:rPr>
              <a:t>Interaction</a:t>
            </a:r>
            <a:r>
              <a:rPr dirty="0" cap="small" sz="1600" spc="-5" b="1">
                <a:latin typeface="Source Sans 3"/>
                <a:cs typeface="Source Sans 3"/>
              </a:rPr>
              <a:t> </a:t>
            </a:r>
            <a:r>
              <a:rPr dirty="0" cap="small" sz="1600" b="1">
                <a:latin typeface="Source Sans 3"/>
                <a:cs typeface="Source Sans 3"/>
              </a:rPr>
              <a:t>with</a:t>
            </a:r>
            <a:r>
              <a:rPr dirty="0" cap="small" sz="1600" spc="-15" b="1">
                <a:latin typeface="Source Sans 3"/>
                <a:cs typeface="Source Sans 3"/>
              </a:rPr>
              <a:t> </a:t>
            </a:r>
            <a:r>
              <a:rPr dirty="0" cap="small" sz="1600" spc="-50" b="1">
                <a:latin typeface="Source Sans 3"/>
                <a:cs typeface="Source Sans 3"/>
              </a:rPr>
              <a:t>EEDI/EEXI</a:t>
            </a:r>
            <a:endParaRPr sz="1600">
              <a:latin typeface="Source Sans 3"/>
              <a:cs typeface="Source Sans 3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0926" y="2142870"/>
            <a:ext cx="535686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Source Sans 3"/>
                <a:cs typeface="Source Sans 3"/>
              </a:rPr>
              <a:t>Current</a:t>
            </a:r>
            <a:r>
              <a:rPr dirty="0" sz="1400" spc="-2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state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No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inclusion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 </a:t>
            </a:r>
            <a:r>
              <a:rPr dirty="0" sz="1400" spc="-10">
                <a:latin typeface="Source Sans 3"/>
                <a:cs typeface="Source Sans 3"/>
              </a:rPr>
              <a:t>post-</a:t>
            </a:r>
            <a:r>
              <a:rPr dirty="0" sz="1400">
                <a:latin typeface="Source Sans 3"/>
                <a:cs typeface="Source Sans 3"/>
              </a:rPr>
              <a:t>combustion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treatment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technologies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0926" y="2508561"/>
            <a:ext cx="5125085" cy="666750"/>
          </a:xfrm>
          <a:prstGeom prst="rect">
            <a:avLst/>
          </a:prstGeom>
        </p:spPr>
        <p:txBody>
          <a:bodyPr wrap="square" lIns="0" tIns="1200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45"/>
              </a:spcBef>
            </a:pPr>
            <a:r>
              <a:rPr dirty="0" sz="1400" b="1">
                <a:latin typeface="Source Sans 3"/>
                <a:cs typeface="Source Sans 3"/>
              </a:rPr>
              <a:t>Pending</a:t>
            </a:r>
            <a:r>
              <a:rPr dirty="0" sz="1400" spc="-4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item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Methodology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accounting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“by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design”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operation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25">
                <a:latin typeface="Source Sans 3"/>
                <a:cs typeface="Source Sans 3"/>
              </a:rPr>
              <a:t>of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400">
                <a:latin typeface="Source Sans 3"/>
                <a:cs typeface="Source Sans 3"/>
              </a:rPr>
              <a:t>CCS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installed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cap="small" spc="-10"/>
              <a:t>Interaction</a:t>
            </a:r>
            <a:r>
              <a:rPr dirty="0" cap="small"/>
              <a:t> with</a:t>
            </a:r>
            <a:r>
              <a:rPr dirty="0" cap="small" spc="-15"/>
              <a:t> </a:t>
            </a:r>
            <a:r>
              <a:rPr dirty="0" cap="small" spc="-25"/>
              <a:t>CII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50"/>
          </a:p>
          <a:p>
            <a:pPr marL="38100">
              <a:lnSpc>
                <a:spcPct val="100000"/>
              </a:lnSpc>
            </a:pPr>
            <a:r>
              <a:rPr dirty="0" sz="1400"/>
              <a:t>Current</a:t>
            </a:r>
            <a:r>
              <a:rPr dirty="0" sz="1400" spc="-25"/>
              <a:t> </a:t>
            </a:r>
            <a:r>
              <a:rPr dirty="0" sz="1400"/>
              <a:t>state</a:t>
            </a:r>
            <a:r>
              <a:rPr dirty="0" sz="1400" b="0">
                <a:latin typeface="Source Sans 3"/>
                <a:cs typeface="Source Sans 3"/>
              </a:rPr>
              <a:t>:</a:t>
            </a:r>
            <a:r>
              <a:rPr dirty="0" sz="1400" spc="-30" b="0">
                <a:latin typeface="Source Sans 3"/>
                <a:cs typeface="Source Sans 3"/>
              </a:rPr>
              <a:t> </a:t>
            </a:r>
            <a:r>
              <a:rPr dirty="0" sz="1400" b="0">
                <a:latin typeface="Source Sans 3"/>
                <a:cs typeface="Source Sans 3"/>
              </a:rPr>
              <a:t>No</a:t>
            </a:r>
            <a:r>
              <a:rPr dirty="0" sz="1400" spc="-30" b="0">
                <a:latin typeface="Source Sans 3"/>
                <a:cs typeface="Source Sans 3"/>
              </a:rPr>
              <a:t> </a:t>
            </a:r>
            <a:r>
              <a:rPr dirty="0" sz="1400" spc="-10" b="0">
                <a:latin typeface="Source Sans 3"/>
                <a:cs typeface="Source Sans 3"/>
              </a:rPr>
              <a:t>recognition</a:t>
            </a:r>
            <a:r>
              <a:rPr dirty="0" sz="1400" spc="-30" b="0">
                <a:latin typeface="Source Sans 3"/>
                <a:cs typeface="Source Sans 3"/>
              </a:rPr>
              <a:t> </a:t>
            </a:r>
            <a:r>
              <a:rPr dirty="0" sz="1400" b="0">
                <a:latin typeface="Source Sans 3"/>
                <a:cs typeface="Source Sans 3"/>
              </a:rPr>
              <a:t>of</a:t>
            </a:r>
            <a:r>
              <a:rPr dirty="0" sz="1400" spc="-5" b="0">
                <a:latin typeface="Source Sans 3"/>
                <a:cs typeface="Source Sans 3"/>
              </a:rPr>
              <a:t> </a:t>
            </a:r>
            <a:r>
              <a:rPr dirty="0" sz="1400" b="0">
                <a:latin typeface="Source Sans 3"/>
                <a:cs typeface="Source Sans 3"/>
              </a:rPr>
              <a:t>capture,</a:t>
            </a:r>
            <a:r>
              <a:rPr dirty="0" sz="1400" spc="-45" b="0">
                <a:latin typeface="Source Sans 3"/>
                <a:cs typeface="Source Sans 3"/>
              </a:rPr>
              <a:t> </a:t>
            </a:r>
            <a:r>
              <a:rPr dirty="0" sz="1400" b="0">
                <a:latin typeface="Source Sans 3"/>
                <a:cs typeface="Source Sans 3"/>
              </a:rPr>
              <a:t>storage</a:t>
            </a:r>
            <a:r>
              <a:rPr dirty="0" sz="1400" spc="-30" b="0">
                <a:latin typeface="Source Sans 3"/>
                <a:cs typeface="Source Sans 3"/>
              </a:rPr>
              <a:t> </a:t>
            </a:r>
            <a:r>
              <a:rPr dirty="0" sz="1400" b="0">
                <a:latin typeface="Source Sans 3"/>
                <a:cs typeface="Source Sans 3"/>
              </a:rPr>
              <a:t>and</a:t>
            </a:r>
            <a:r>
              <a:rPr dirty="0" sz="1400" spc="-35" b="0">
                <a:latin typeface="Source Sans 3"/>
                <a:cs typeface="Source Sans 3"/>
              </a:rPr>
              <a:t> </a:t>
            </a:r>
            <a:r>
              <a:rPr dirty="0" sz="1400" b="0">
                <a:latin typeface="Source Sans 3"/>
                <a:cs typeface="Source Sans 3"/>
              </a:rPr>
              <a:t>offloading</a:t>
            </a:r>
            <a:r>
              <a:rPr dirty="0" sz="1400" spc="-10" b="0">
                <a:latin typeface="Source Sans 3"/>
                <a:cs typeface="Source Sans 3"/>
              </a:rPr>
              <a:t> </a:t>
            </a:r>
            <a:r>
              <a:rPr dirty="0" sz="1400" b="0">
                <a:latin typeface="Source Sans 3"/>
                <a:cs typeface="Source Sans 3"/>
              </a:rPr>
              <a:t>of</a:t>
            </a:r>
            <a:r>
              <a:rPr dirty="0" sz="1400" spc="-5" b="0">
                <a:latin typeface="Source Sans 3"/>
                <a:cs typeface="Source Sans 3"/>
              </a:rPr>
              <a:t> </a:t>
            </a:r>
            <a:r>
              <a:rPr dirty="0" sz="1400" spc="-25" b="0">
                <a:latin typeface="Source Sans 3"/>
                <a:cs typeface="Source Sans 3"/>
              </a:rPr>
              <a:t>CO</a:t>
            </a:r>
            <a:r>
              <a:rPr dirty="0" baseline="-21604" sz="1350" spc="-37" b="0">
                <a:latin typeface="Source Sans 3"/>
                <a:cs typeface="Source Sans 3"/>
              </a:rPr>
              <a:t>2</a:t>
            </a:r>
            <a:endParaRPr baseline="-21604" sz="1350">
              <a:latin typeface="Source Sans 3"/>
              <a:cs typeface="Source Sans 3"/>
            </a:endParaRPr>
          </a:p>
          <a:p>
            <a:pPr marL="38100" marR="30480">
              <a:lnSpc>
                <a:spcPct val="150000"/>
              </a:lnSpc>
              <a:spcBef>
                <a:spcPts val="905"/>
              </a:spcBef>
            </a:pPr>
            <a:r>
              <a:rPr dirty="0" sz="1400"/>
              <a:t>Pending</a:t>
            </a:r>
            <a:r>
              <a:rPr dirty="0" sz="1400" spc="-25"/>
              <a:t> </a:t>
            </a:r>
            <a:r>
              <a:rPr dirty="0" sz="1400"/>
              <a:t>item</a:t>
            </a:r>
            <a:r>
              <a:rPr dirty="0" sz="1400" b="0">
                <a:latin typeface="Source Sans 3"/>
                <a:cs typeface="Source Sans 3"/>
              </a:rPr>
              <a:t>:</a:t>
            </a:r>
            <a:r>
              <a:rPr dirty="0" sz="1400" spc="-15" b="0">
                <a:latin typeface="Source Sans 3"/>
                <a:cs typeface="Source Sans 3"/>
              </a:rPr>
              <a:t> </a:t>
            </a:r>
            <a:r>
              <a:rPr dirty="0" sz="1400" b="0">
                <a:latin typeface="Source Sans 3"/>
                <a:cs typeface="Source Sans 3"/>
              </a:rPr>
              <a:t>Inclusion</a:t>
            </a:r>
            <a:r>
              <a:rPr dirty="0" sz="1400" spc="-20" b="0">
                <a:latin typeface="Source Sans 3"/>
                <a:cs typeface="Source Sans 3"/>
              </a:rPr>
              <a:t> </a:t>
            </a:r>
            <a:r>
              <a:rPr dirty="0" sz="1400" b="0">
                <a:latin typeface="Source Sans 3"/>
                <a:cs typeface="Source Sans 3"/>
              </a:rPr>
              <a:t>of</a:t>
            </a:r>
            <a:r>
              <a:rPr dirty="0" sz="1400" spc="10" b="0">
                <a:latin typeface="Source Sans 3"/>
                <a:cs typeface="Source Sans 3"/>
              </a:rPr>
              <a:t> </a:t>
            </a:r>
            <a:r>
              <a:rPr dirty="0" sz="1400" b="0">
                <a:latin typeface="Source Sans 3"/>
                <a:cs typeface="Source Sans 3"/>
              </a:rPr>
              <a:t>captured</a:t>
            </a:r>
            <a:r>
              <a:rPr dirty="0" sz="1400" spc="-30" b="0">
                <a:latin typeface="Source Sans 3"/>
                <a:cs typeface="Source Sans 3"/>
              </a:rPr>
              <a:t> </a:t>
            </a:r>
            <a:r>
              <a:rPr dirty="0" sz="1400" b="0">
                <a:latin typeface="Source Sans 3"/>
                <a:cs typeface="Source Sans 3"/>
              </a:rPr>
              <a:t>CO</a:t>
            </a:r>
            <a:r>
              <a:rPr dirty="0" baseline="-21604" sz="1350" b="0">
                <a:latin typeface="Source Sans 3"/>
                <a:cs typeface="Source Sans 3"/>
              </a:rPr>
              <a:t>2</a:t>
            </a:r>
            <a:r>
              <a:rPr dirty="0" baseline="-21604" sz="1350" spc="112" b="0">
                <a:latin typeface="Source Sans 3"/>
                <a:cs typeface="Source Sans 3"/>
              </a:rPr>
              <a:t> </a:t>
            </a:r>
            <a:r>
              <a:rPr dirty="0" sz="1400" b="0">
                <a:latin typeface="Source Sans 3"/>
                <a:cs typeface="Source Sans 3"/>
              </a:rPr>
              <a:t>to</a:t>
            </a:r>
            <a:r>
              <a:rPr dirty="0" sz="1400" spc="-10" b="0">
                <a:latin typeface="Source Sans 3"/>
                <a:cs typeface="Source Sans 3"/>
              </a:rPr>
              <a:t> reportable</a:t>
            </a:r>
            <a:r>
              <a:rPr dirty="0" sz="1400" spc="-15" b="0">
                <a:latin typeface="Source Sans 3"/>
                <a:cs typeface="Source Sans 3"/>
              </a:rPr>
              <a:t> </a:t>
            </a:r>
            <a:r>
              <a:rPr dirty="0" sz="1400" b="0">
                <a:latin typeface="Source Sans 3"/>
                <a:cs typeface="Source Sans 3"/>
              </a:rPr>
              <a:t>parameters</a:t>
            </a:r>
            <a:r>
              <a:rPr dirty="0" sz="1400" spc="-35" b="0">
                <a:latin typeface="Source Sans 3"/>
                <a:cs typeface="Source Sans 3"/>
              </a:rPr>
              <a:t> </a:t>
            </a:r>
            <a:r>
              <a:rPr dirty="0" sz="1400" spc="-10" b="0">
                <a:latin typeface="Source Sans 3"/>
                <a:cs typeface="Source Sans 3"/>
              </a:rPr>
              <a:t>under </a:t>
            </a:r>
            <a:r>
              <a:rPr dirty="0" sz="1400" b="0">
                <a:latin typeface="Source Sans 3"/>
                <a:cs typeface="Source Sans 3"/>
              </a:rPr>
              <a:t>DCS/CII</a:t>
            </a:r>
            <a:r>
              <a:rPr dirty="0" sz="1400" spc="-25" b="0">
                <a:latin typeface="Source Sans 3"/>
                <a:cs typeface="Source Sans 3"/>
              </a:rPr>
              <a:t> </a:t>
            </a:r>
            <a:r>
              <a:rPr dirty="0" sz="1400" spc="-10" b="0">
                <a:latin typeface="Source Sans 3"/>
                <a:cs typeface="Source Sans 3"/>
              </a:rPr>
              <a:t>guidelines.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64604" y="3189153"/>
            <a:ext cx="5364480" cy="20618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 marR="17780">
              <a:lnSpc>
                <a:spcPct val="150000"/>
              </a:lnSpc>
              <a:spcBef>
                <a:spcPts val="105"/>
              </a:spcBef>
            </a:pPr>
            <a:r>
              <a:rPr dirty="0" sz="1400" b="1">
                <a:latin typeface="Source Sans 3"/>
                <a:cs typeface="Source Sans 3"/>
              </a:rPr>
              <a:t>Potential</a:t>
            </a:r>
            <a:r>
              <a:rPr dirty="0" sz="1400" spc="-5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way</a:t>
            </a:r>
            <a:r>
              <a:rPr dirty="0" sz="1400" spc="-3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forward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Introduction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OCCS-</a:t>
            </a:r>
            <a:r>
              <a:rPr dirty="0" sz="1400">
                <a:latin typeface="Source Sans 3"/>
                <a:cs typeface="Source Sans 3"/>
              </a:rPr>
              <a:t>related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correction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factor </a:t>
            </a:r>
            <a:r>
              <a:rPr dirty="0" sz="1400">
                <a:latin typeface="Source Sans 3"/>
                <a:cs typeface="Source Sans 3"/>
              </a:rPr>
              <a:t>building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on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previous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examples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framework.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Transfer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-10">
                <a:latin typeface="Source Sans 3"/>
                <a:cs typeface="Source Sans 3"/>
              </a:rPr>
              <a:t> custody </a:t>
            </a:r>
            <a:r>
              <a:rPr dirty="0" sz="1400">
                <a:latin typeface="Source Sans 3"/>
                <a:cs typeface="Source Sans 3"/>
              </a:rPr>
              <a:t>between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ships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reception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facilities.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Formal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certification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on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captured </a:t>
            </a:r>
            <a:r>
              <a:rPr dirty="0" sz="1400">
                <a:latin typeface="Source Sans 3"/>
                <a:cs typeface="Source Sans 3"/>
              </a:rPr>
              <a:t>quantities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verification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permanent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storage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or</a:t>
            </a:r>
            <a:r>
              <a:rPr dirty="0" sz="1400" spc="-10">
                <a:latin typeface="Source Sans 3"/>
                <a:cs typeface="Source Sans 3"/>
              </a:rPr>
              <a:t> utilisation</a:t>
            </a:r>
            <a:endParaRPr sz="1400">
              <a:latin typeface="Source Sans 3"/>
              <a:cs typeface="Source Sans 3"/>
            </a:endParaRPr>
          </a:p>
          <a:p>
            <a:pPr marL="50800">
              <a:lnSpc>
                <a:spcPct val="100000"/>
              </a:lnSpc>
              <a:spcBef>
                <a:spcPts val="1740"/>
              </a:spcBef>
            </a:pPr>
            <a:r>
              <a:rPr dirty="0" sz="1400" b="1">
                <a:latin typeface="Source Sans 3"/>
                <a:cs typeface="Source Sans 3"/>
              </a:rPr>
              <a:t>Key</a:t>
            </a:r>
            <a:r>
              <a:rPr dirty="0" sz="1400" spc="-3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insight</a:t>
            </a:r>
            <a:r>
              <a:rPr dirty="0" sz="1400" spc="-1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for</a:t>
            </a:r>
            <a:r>
              <a:rPr dirty="0" sz="1400" spc="-2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adoption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DCS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regulation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allows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direct</a:t>
            </a:r>
            <a:r>
              <a:rPr dirty="0" sz="1400" spc="-25">
                <a:latin typeface="Source Sans 3"/>
                <a:cs typeface="Source Sans 3"/>
              </a:rPr>
              <a:t> CO</a:t>
            </a:r>
            <a:r>
              <a:rPr dirty="0" baseline="-21604" sz="1350" spc="-37">
                <a:latin typeface="Source Sans 3"/>
                <a:cs typeface="Source Sans 3"/>
              </a:rPr>
              <a:t>2</a:t>
            </a:r>
            <a:endParaRPr baseline="-21604" sz="1350">
              <a:latin typeface="Source Sans 3"/>
              <a:cs typeface="Source Sans 3"/>
            </a:endParaRPr>
          </a:p>
          <a:p>
            <a:pPr marL="50800">
              <a:lnSpc>
                <a:spcPct val="100000"/>
              </a:lnSpc>
              <a:spcBef>
                <a:spcPts val="840"/>
              </a:spcBef>
            </a:pPr>
            <a:r>
              <a:rPr dirty="0" sz="1400" spc="-10">
                <a:latin typeface="Source Sans 3"/>
                <a:cs typeface="Source Sans 3"/>
              </a:rPr>
              <a:t>measurements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39127" y="5697118"/>
            <a:ext cx="121856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cap="small" sz="1000" b="1">
                <a:solidFill>
                  <a:srgbClr val="0D4967"/>
                </a:solidFill>
                <a:latin typeface="Source Sans 3"/>
                <a:cs typeface="Source Sans 3"/>
              </a:rPr>
              <a:t>Onboard </a:t>
            </a:r>
            <a:r>
              <a:rPr dirty="0" cap="small" sz="1000" spc="-25" b="1">
                <a:solidFill>
                  <a:srgbClr val="0D4967"/>
                </a:solidFill>
                <a:latin typeface="Source Sans 3"/>
                <a:cs typeface="Source Sans 3"/>
              </a:rPr>
              <a:t>measurement</a:t>
            </a:r>
            <a:endParaRPr sz="10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</a:pPr>
            <a:r>
              <a:rPr dirty="0" sz="1000" b="1">
                <a:solidFill>
                  <a:srgbClr val="0D4967"/>
                </a:solidFill>
                <a:latin typeface="Source Sans 3"/>
                <a:cs typeface="Source Sans 3"/>
              </a:rPr>
              <a:t>(</a:t>
            </a:r>
            <a:r>
              <a:rPr dirty="0" sz="800" b="1">
                <a:solidFill>
                  <a:srgbClr val="0D4967"/>
                </a:solidFill>
                <a:latin typeface="Source Sans 3"/>
                <a:cs typeface="Source Sans 3"/>
              </a:rPr>
              <a:t>PER</a:t>
            </a:r>
            <a:r>
              <a:rPr dirty="0" sz="800" spc="15" b="1">
                <a:solidFill>
                  <a:srgbClr val="0D4967"/>
                </a:solidFill>
                <a:latin typeface="Source Sans 3"/>
                <a:cs typeface="Source Sans 3"/>
              </a:rPr>
              <a:t> </a:t>
            </a:r>
            <a:r>
              <a:rPr dirty="0" sz="800" spc="-10" b="1">
                <a:solidFill>
                  <a:srgbClr val="0D4967"/>
                </a:solidFill>
                <a:latin typeface="Source Sans 3"/>
                <a:cs typeface="Source Sans 3"/>
              </a:rPr>
              <a:t>VOYAGE</a:t>
            </a:r>
            <a:r>
              <a:rPr dirty="0" sz="1000" spc="-10" b="1">
                <a:solidFill>
                  <a:srgbClr val="0D4967"/>
                </a:solidFill>
                <a:latin typeface="Source Sans 3"/>
                <a:cs typeface="Source Sans 3"/>
              </a:rPr>
              <a:t>)</a:t>
            </a:r>
            <a:endParaRPr sz="1000">
              <a:latin typeface="Source Sans 3"/>
              <a:cs typeface="Source Sans 3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525382" y="5721515"/>
            <a:ext cx="1701164" cy="441959"/>
            <a:chOff x="8525382" y="5721515"/>
            <a:chExt cx="1701164" cy="441959"/>
          </a:xfrm>
        </p:grpSpPr>
        <p:sp>
          <p:nvSpPr>
            <p:cNvPr id="24" name="object 24"/>
            <p:cNvSpPr/>
            <p:nvPr/>
          </p:nvSpPr>
          <p:spPr>
            <a:xfrm>
              <a:off x="8525382" y="5721515"/>
              <a:ext cx="599440" cy="421005"/>
            </a:xfrm>
            <a:custGeom>
              <a:avLst/>
              <a:gdLst/>
              <a:ahLst/>
              <a:cxnLst/>
              <a:rect l="l" t="t" r="r" b="b"/>
              <a:pathLst>
                <a:path w="599440" h="421004">
                  <a:moveTo>
                    <a:pt x="599313" y="0"/>
                  </a:moveTo>
                  <a:lnTo>
                    <a:pt x="105155" y="0"/>
                  </a:lnTo>
                  <a:lnTo>
                    <a:pt x="0" y="420395"/>
                  </a:lnTo>
                  <a:lnTo>
                    <a:pt x="494156" y="420395"/>
                  </a:lnTo>
                  <a:lnTo>
                    <a:pt x="599313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9005823" y="6086983"/>
              <a:ext cx="1221105" cy="76200"/>
            </a:xfrm>
            <a:custGeom>
              <a:avLst/>
              <a:gdLst/>
              <a:ahLst/>
              <a:cxnLst/>
              <a:rect l="l" t="t" r="r" b="b"/>
              <a:pathLst>
                <a:path w="1221104" h="76200">
                  <a:moveTo>
                    <a:pt x="1144524" y="0"/>
                  </a:moveTo>
                  <a:lnTo>
                    <a:pt x="1144524" y="76199"/>
                  </a:lnTo>
                  <a:lnTo>
                    <a:pt x="1195324" y="50799"/>
                  </a:lnTo>
                  <a:lnTo>
                    <a:pt x="1157224" y="50799"/>
                  </a:lnTo>
                  <a:lnTo>
                    <a:pt x="1157224" y="25399"/>
                  </a:lnTo>
                  <a:lnTo>
                    <a:pt x="1195324" y="25399"/>
                  </a:lnTo>
                  <a:lnTo>
                    <a:pt x="1144524" y="0"/>
                  </a:lnTo>
                  <a:close/>
                </a:path>
                <a:path w="1221104" h="76200">
                  <a:moveTo>
                    <a:pt x="1144524" y="25399"/>
                  </a:moveTo>
                  <a:lnTo>
                    <a:pt x="0" y="25399"/>
                  </a:lnTo>
                  <a:lnTo>
                    <a:pt x="0" y="50799"/>
                  </a:lnTo>
                  <a:lnTo>
                    <a:pt x="1144524" y="50799"/>
                  </a:lnTo>
                  <a:lnTo>
                    <a:pt x="1144524" y="25399"/>
                  </a:lnTo>
                  <a:close/>
                </a:path>
                <a:path w="1221104" h="76200">
                  <a:moveTo>
                    <a:pt x="1195324" y="25399"/>
                  </a:moveTo>
                  <a:lnTo>
                    <a:pt x="1157224" y="25399"/>
                  </a:lnTo>
                  <a:lnTo>
                    <a:pt x="1157224" y="50799"/>
                  </a:lnTo>
                  <a:lnTo>
                    <a:pt x="1195324" y="50799"/>
                  </a:lnTo>
                  <a:lnTo>
                    <a:pt x="1220724" y="38099"/>
                  </a:lnTo>
                  <a:lnTo>
                    <a:pt x="1195324" y="25399"/>
                  </a:lnTo>
                  <a:close/>
                </a:path>
              </a:pathLst>
            </a:custGeom>
            <a:solidFill>
              <a:srgbClr val="6C9F9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8683490" y="5705043"/>
            <a:ext cx="154876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  <a:tabLst>
                <a:tab pos="248920" algn="l"/>
                <a:tab pos="429259" algn="l"/>
              </a:tabLst>
            </a:pPr>
            <a:r>
              <a:rPr dirty="0" u="heavy" cap="small" sz="1000" b="1">
                <a:solidFill>
                  <a:srgbClr val="04AA9E"/>
                </a:solidFill>
                <a:uFill>
                  <a:solidFill>
                    <a:srgbClr val="FFFFFF"/>
                  </a:solidFill>
                </a:uFill>
                <a:latin typeface="Source Sans 3"/>
                <a:cs typeface="Source Sans 3"/>
              </a:rPr>
              <a:t>	</a:t>
            </a:r>
            <a:r>
              <a:rPr dirty="0" u="none" cap="small" sz="1000" b="1">
                <a:solidFill>
                  <a:srgbClr val="04AA9E"/>
                </a:solidFill>
                <a:latin typeface="Source Sans 3"/>
                <a:cs typeface="Source Sans 3"/>
              </a:rPr>
              <a:t>	At</a:t>
            </a:r>
            <a:r>
              <a:rPr dirty="0" u="none" cap="small" sz="1000" spc="25" b="1">
                <a:solidFill>
                  <a:srgbClr val="04AA9E"/>
                </a:solidFill>
                <a:latin typeface="Source Sans 3"/>
                <a:cs typeface="Source Sans 3"/>
              </a:rPr>
              <a:t> </a:t>
            </a:r>
            <a:r>
              <a:rPr dirty="0" u="none" cap="small" sz="1000" b="1">
                <a:solidFill>
                  <a:srgbClr val="04AA9E"/>
                </a:solidFill>
                <a:latin typeface="Source Sans 3"/>
                <a:cs typeface="Source Sans 3"/>
              </a:rPr>
              <a:t>reception</a:t>
            </a:r>
            <a:r>
              <a:rPr dirty="0" u="none" cap="small" sz="1000" spc="5" b="1">
                <a:solidFill>
                  <a:srgbClr val="04AA9E"/>
                </a:solidFill>
                <a:latin typeface="Source Sans 3"/>
                <a:cs typeface="Source Sans 3"/>
              </a:rPr>
              <a:t> </a:t>
            </a:r>
            <a:r>
              <a:rPr dirty="0" u="none" cap="small" sz="1000" spc="-30" b="1">
                <a:solidFill>
                  <a:srgbClr val="04AA9E"/>
                </a:solidFill>
                <a:latin typeface="Source Sans 3"/>
                <a:cs typeface="Source Sans 3"/>
              </a:rPr>
              <a:t>facility</a:t>
            </a:r>
            <a:endParaRPr sz="1000">
              <a:latin typeface="Source Sans 3"/>
              <a:cs typeface="Source Sans 3"/>
            </a:endParaRPr>
          </a:p>
          <a:p>
            <a:pPr algn="ctr" marL="60960">
              <a:lnSpc>
                <a:spcPct val="100000"/>
              </a:lnSpc>
            </a:pPr>
            <a:r>
              <a:rPr dirty="0" sz="1000" b="1">
                <a:solidFill>
                  <a:srgbClr val="04AA9E"/>
                </a:solidFill>
                <a:latin typeface="Source Sans 3"/>
                <a:cs typeface="Source Sans 3"/>
              </a:rPr>
              <a:t>(</a:t>
            </a:r>
            <a:r>
              <a:rPr dirty="0" sz="800" b="1">
                <a:solidFill>
                  <a:srgbClr val="04AA9E"/>
                </a:solidFill>
                <a:latin typeface="Source Sans 3"/>
                <a:cs typeface="Source Sans 3"/>
              </a:rPr>
              <a:t>PER</a:t>
            </a:r>
            <a:r>
              <a:rPr dirty="0" sz="800" spc="15" b="1">
                <a:solidFill>
                  <a:srgbClr val="04AA9E"/>
                </a:solidFill>
                <a:latin typeface="Source Sans 3"/>
                <a:cs typeface="Source Sans 3"/>
              </a:rPr>
              <a:t> </a:t>
            </a:r>
            <a:r>
              <a:rPr dirty="0" sz="800" spc="-10" b="1">
                <a:solidFill>
                  <a:srgbClr val="04AA9E"/>
                </a:solidFill>
                <a:latin typeface="Source Sans 3"/>
                <a:cs typeface="Source Sans 3"/>
              </a:rPr>
              <a:t>DELIVERY</a:t>
            </a:r>
            <a:r>
              <a:rPr dirty="0" sz="1000" spc="-10" b="1">
                <a:solidFill>
                  <a:srgbClr val="04AA9E"/>
                </a:solidFill>
                <a:latin typeface="Source Sans 3"/>
                <a:cs typeface="Source Sans 3"/>
              </a:rPr>
              <a:t>)</a:t>
            </a:r>
            <a:endParaRPr sz="1000">
              <a:latin typeface="Source Sans 3"/>
              <a:cs typeface="Source Sans 3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655717" y="5729071"/>
            <a:ext cx="3360420" cy="441959"/>
            <a:chOff x="8655717" y="5729071"/>
            <a:chExt cx="3360420" cy="441959"/>
          </a:xfrm>
        </p:grpSpPr>
        <p:sp>
          <p:nvSpPr>
            <p:cNvPr id="28" name="object 28"/>
            <p:cNvSpPr/>
            <p:nvPr/>
          </p:nvSpPr>
          <p:spPr>
            <a:xfrm>
              <a:off x="8696190" y="5919323"/>
              <a:ext cx="226695" cy="16510"/>
            </a:xfrm>
            <a:custGeom>
              <a:avLst/>
              <a:gdLst/>
              <a:ahLst/>
              <a:cxnLst/>
              <a:rect l="l" t="t" r="r" b="b"/>
              <a:pathLst>
                <a:path w="226695" h="16510">
                  <a:moveTo>
                    <a:pt x="226650" y="0"/>
                  </a:moveTo>
                  <a:lnTo>
                    <a:pt x="0" y="0"/>
                  </a:lnTo>
                  <a:lnTo>
                    <a:pt x="0" y="16189"/>
                  </a:lnTo>
                  <a:lnTo>
                    <a:pt x="226650" y="16189"/>
                  </a:lnTo>
                  <a:lnTo>
                    <a:pt x="2266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48806" y="5967879"/>
              <a:ext cx="174034" cy="10523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8655717" y="5769553"/>
              <a:ext cx="307975" cy="304165"/>
            </a:xfrm>
            <a:custGeom>
              <a:avLst/>
              <a:gdLst/>
              <a:ahLst/>
              <a:cxnLst/>
              <a:rect l="l" t="t" r="r" b="b"/>
              <a:pathLst>
                <a:path w="307975" h="304164">
                  <a:moveTo>
                    <a:pt x="153798" y="0"/>
                  </a:moveTo>
                  <a:lnTo>
                    <a:pt x="0" y="63106"/>
                  </a:lnTo>
                  <a:lnTo>
                    <a:pt x="0" y="303558"/>
                  </a:lnTo>
                  <a:lnTo>
                    <a:pt x="24284" y="303558"/>
                  </a:lnTo>
                  <a:lnTo>
                    <a:pt x="24284" y="101186"/>
                  </a:lnTo>
                  <a:lnTo>
                    <a:pt x="283312" y="101186"/>
                  </a:lnTo>
                  <a:lnTo>
                    <a:pt x="283312" y="303558"/>
                  </a:lnTo>
                  <a:lnTo>
                    <a:pt x="307596" y="303558"/>
                  </a:lnTo>
                  <a:lnTo>
                    <a:pt x="307596" y="63106"/>
                  </a:lnTo>
                  <a:lnTo>
                    <a:pt x="1537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0314940" y="5729071"/>
              <a:ext cx="1701164" cy="441959"/>
            </a:xfrm>
            <a:custGeom>
              <a:avLst/>
              <a:gdLst/>
              <a:ahLst/>
              <a:cxnLst/>
              <a:rect l="l" t="t" r="r" b="b"/>
              <a:pathLst>
                <a:path w="1701165" h="441960">
                  <a:moveTo>
                    <a:pt x="1701165" y="403567"/>
                  </a:moveTo>
                  <a:lnTo>
                    <a:pt x="1675765" y="390867"/>
                  </a:lnTo>
                  <a:lnTo>
                    <a:pt x="1624965" y="365467"/>
                  </a:lnTo>
                  <a:lnTo>
                    <a:pt x="1624965" y="390867"/>
                  </a:lnTo>
                  <a:lnTo>
                    <a:pt x="501535" y="390867"/>
                  </a:lnTo>
                  <a:lnTo>
                    <a:pt x="599313" y="0"/>
                  </a:lnTo>
                  <a:lnTo>
                    <a:pt x="105156" y="0"/>
                  </a:lnTo>
                  <a:lnTo>
                    <a:pt x="0" y="420395"/>
                  </a:lnTo>
                  <a:lnTo>
                    <a:pt x="494157" y="420395"/>
                  </a:lnTo>
                  <a:lnTo>
                    <a:pt x="495185" y="416267"/>
                  </a:lnTo>
                  <a:lnTo>
                    <a:pt x="1624965" y="416267"/>
                  </a:lnTo>
                  <a:lnTo>
                    <a:pt x="1624965" y="441667"/>
                  </a:lnTo>
                  <a:lnTo>
                    <a:pt x="1675765" y="416267"/>
                  </a:lnTo>
                  <a:lnTo>
                    <a:pt x="1701165" y="403567"/>
                  </a:lnTo>
                  <a:close/>
                </a:path>
              </a:pathLst>
            </a:custGeom>
            <a:solidFill>
              <a:srgbClr val="FF5A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10473048" y="5681700"/>
            <a:ext cx="1124585" cy="356235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  <a:tabLst>
                <a:tab pos="261620" algn="l"/>
                <a:tab pos="441959" algn="l"/>
              </a:tabLst>
            </a:pPr>
            <a:r>
              <a:rPr dirty="0" u="heavy" cap="small" sz="1000" b="1">
                <a:solidFill>
                  <a:srgbClr val="FF5A28"/>
                </a:solidFill>
                <a:uFill>
                  <a:solidFill>
                    <a:srgbClr val="FFFFFF"/>
                  </a:solidFill>
                </a:uFill>
                <a:latin typeface="Source Sans 3"/>
                <a:cs typeface="Source Sans 3"/>
              </a:rPr>
              <a:t>	</a:t>
            </a:r>
            <a:r>
              <a:rPr dirty="0" u="none" cap="small" sz="1000" b="1">
                <a:solidFill>
                  <a:srgbClr val="FF5A28"/>
                </a:solidFill>
                <a:latin typeface="Source Sans 3"/>
                <a:cs typeface="Source Sans 3"/>
              </a:rPr>
              <a:t>	</a:t>
            </a:r>
            <a:r>
              <a:rPr dirty="0" u="none" cap="small" sz="1000" spc="-30" b="1">
                <a:solidFill>
                  <a:srgbClr val="FF5A28"/>
                </a:solidFill>
                <a:latin typeface="Source Sans 3"/>
                <a:cs typeface="Source Sans 3"/>
              </a:rPr>
              <a:t>Downstream</a:t>
            </a:r>
            <a:endParaRPr sz="1000">
              <a:latin typeface="Source Sans 3"/>
              <a:cs typeface="Source Sans 3"/>
            </a:endParaRPr>
          </a:p>
          <a:p>
            <a:pPr marL="441959">
              <a:lnSpc>
                <a:spcPct val="100000"/>
              </a:lnSpc>
              <a:spcBef>
                <a:spcPts val="200"/>
              </a:spcBef>
            </a:pPr>
            <a:r>
              <a:rPr dirty="0" sz="800" spc="-10" b="1">
                <a:solidFill>
                  <a:srgbClr val="FF5A28"/>
                </a:solidFill>
                <a:latin typeface="Source Sans 3"/>
                <a:cs typeface="Source Sans 3"/>
              </a:rPr>
              <a:t>VERIFICATION</a:t>
            </a:r>
            <a:endParaRPr sz="800">
              <a:latin typeface="Source Sans 3"/>
              <a:cs typeface="Source Sans 3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12077" y="1415414"/>
            <a:ext cx="11704320" cy="4665345"/>
            <a:chOff x="312077" y="1415414"/>
            <a:chExt cx="11704320" cy="4665345"/>
          </a:xfrm>
        </p:grpSpPr>
        <p:sp>
          <p:nvSpPr>
            <p:cNvPr id="34" name="object 34"/>
            <p:cNvSpPr/>
            <p:nvPr/>
          </p:nvSpPr>
          <p:spPr>
            <a:xfrm>
              <a:off x="10485748" y="5926867"/>
              <a:ext cx="226695" cy="16510"/>
            </a:xfrm>
            <a:custGeom>
              <a:avLst/>
              <a:gdLst/>
              <a:ahLst/>
              <a:cxnLst/>
              <a:rect l="l" t="t" r="r" b="b"/>
              <a:pathLst>
                <a:path w="226695" h="16510">
                  <a:moveTo>
                    <a:pt x="226650" y="0"/>
                  </a:moveTo>
                  <a:lnTo>
                    <a:pt x="0" y="0"/>
                  </a:lnTo>
                  <a:lnTo>
                    <a:pt x="0" y="16189"/>
                  </a:lnTo>
                  <a:lnTo>
                    <a:pt x="226650" y="16189"/>
                  </a:lnTo>
                  <a:lnTo>
                    <a:pt x="2266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38363" y="5975423"/>
              <a:ext cx="174034" cy="105233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0445274" y="5777097"/>
              <a:ext cx="307975" cy="304165"/>
            </a:xfrm>
            <a:custGeom>
              <a:avLst/>
              <a:gdLst/>
              <a:ahLst/>
              <a:cxnLst/>
              <a:rect l="l" t="t" r="r" b="b"/>
              <a:pathLst>
                <a:path w="307975" h="304164">
                  <a:moveTo>
                    <a:pt x="153798" y="0"/>
                  </a:moveTo>
                  <a:lnTo>
                    <a:pt x="0" y="63106"/>
                  </a:lnTo>
                  <a:lnTo>
                    <a:pt x="0" y="303558"/>
                  </a:lnTo>
                  <a:lnTo>
                    <a:pt x="24283" y="303558"/>
                  </a:lnTo>
                  <a:lnTo>
                    <a:pt x="24283" y="101186"/>
                  </a:lnTo>
                  <a:lnTo>
                    <a:pt x="283312" y="101186"/>
                  </a:lnTo>
                  <a:lnTo>
                    <a:pt x="283312" y="303558"/>
                  </a:lnTo>
                  <a:lnTo>
                    <a:pt x="307596" y="303558"/>
                  </a:lnTo>
                  <a:lnTo>
                    <a:pt x="307596" y="63106"/>
                  </a:lnTo>
                  <a:lnTo>
                    <a:pt x="1537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312077" y="1428114"/>
              <a:ext cx="11704320" cy="0"/>
            </a:xfrm>
            <a:custGeom>
              <a:avLst/>
              <a:gdLst/>
              <a:ahLst/>
              <a:cxnLst/>
              <a:rect l="l" t="t" r="r" b="b"/>
              <a:pathLst>
                <a:path w="11704320" h="0">
                  <a:moveTo>
                    <a:pt x="0" y="0"/>
                  </a:moveTo>
                  <a:lnTo>
                    <a:pt x="11704027" y="0"/>
                  </a:lnTo>
                </a:path>
              </a:pathLst>
            </a:custGeom>
            <a:ln w="2540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241288" y="1428114"/>
              <a:ext cx="0" cy="4143375"/>
            </a:xfrm>
            <a:custGeom>
              <a:avLst/>
              <a:gdLst/>
              <a:ahLst/>
              <a:cxnLst/>
              <a:rect l="l" t="t" r="r" b="b"/>
              <a:pathLst>
                <a:path w="0" h="4143375">
                  <a:moveTo>
                    <a:pt x="0" y="0"/>
                  </a:moveTo>
                  <a:lnTo>
                    <a:pt x="0" y="4143375"/>
                  </a:lnTo>
                </a:path>
              </a:pathLst>
            </a:custGeom>
            <a:ln w="25400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OCCS</a:t>
            </a:r>
            <a:r>
              <a:rPr dirty="0" spc="-45"/>
              <a:t> </a:t>
            </a:r>
            <a:r>
              <a:rPr dirty="0"/>
              <a:t>in</a:t>
            </a:r>
            <a:r>
              <a:rPr dirty="0" spc="-25"/>
              <a:t> </a:t>
            </a:r>
            <a:r>
              <a:rPr dirty="0"/>
              <a:t>the</a:t>
            </a:r>
            <a:r>
              <a:rPr dirty="0" spc="-15"/>
              <a:t> </a:t>
            </a:r>
            <a:r>
              <a:rPr dirty="0"/>
              <a:t>IMO</a:t>
            </a:r>
            <a:r>
              <a:rPr dirty="0" spc="-50"/>
              <a:t> </a:t>
            </a:r>
            <a:r>
              <a:rPr dirty="0"/>
              <a:t>Regulatory</a:t>
            </a:r>
            <a:r>
              <a:rPr dirty="0" spc="-20"/>
              <a:t> </a:t>
            </a:r>
            <a:r>
              <a:rPr dirty="0"/>
              <a:t>Landscape</a:t>
            </a:r>
            <a:r>
              <a:rPr dirty="0" spc="-8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IMO</a:t>
            </a:r>
            <a:r>
              <a:rPr dirty="0" spc="-40"/>
              <a:t> </a:t>
            </a:r>
            <a:r>
              <a:rPr dirty="0"/>
              <a:t>NZF</a:t>
            </a:r>
            <a:r>
              <a:rPr dirty="0" spc="-40"/>
              <a:t> </a:t>
            </a:r>
            <a:r>
              <a:rPr dirty="0"/>
              <a:t>and</a:t>
            </a:r>
            <a:r>
              <a:rPr dirty="0" spc="-45"/>
              <a:t> </a:t>
            </a:r>
            <a:r>
              <a:rPr dirty="0"/>
              <a:t>LCA</a:t>
            </a:r>
            <a:r>
              <a:rPr dirty="0" spc="-35"/>
              <a:t> </a:t>
            </a:r>
            <a:r>
              <a:rPr dirty="0" spc="-10"/>
              <a:t>guidelines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0448" y="1716650"/>
            <a:ext cx="7054850" cy="4211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025"/>
              </a:lnSpc>
            </a:pPr>
            <a:r>
              <a:rPr dirty="0" sz="900" spc="-25">
                <a:solidFill>
                  <a:srgbClr val="585858"/>
                </a:solidFill>
                <a:latin typeface="Calibri"/>
                <a:cs typeface="Calibri"/>
              </a:rPr>
              <a:t>120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900" spc="-25">
                <a:solidFill>
                  <a:srgbClr val="585858"/>
                </a:solidFill>
                <a:latin typeface="Calibri"/>
                <a:cs typeface="Calibri"/>
              </a:rPr>
              <a:t>100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900">
              <a:latin typeface="Calibri"/>
              <a:cs typeface="Calibri"/>
            </a:endParaRPr>
          </a:p>
          <a:p>
            <a:pPr marL="57785">
              <a:lnSpc>
                <a:spcPct val="100000"/>
              </a:lnSpc>
            </a:pPr>
            <a:r>
              <a:rPr dirty="0" sz="900" spc="-25">
                <a:solidFill>
                  <a:srgbClr val="585858"/>
                </a:solidFill>
                <a:latin typeface="Calibri"/>
                <a:cs typeface="Calibri"/>
              </a:rPr>
              <a:t>80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75"/>
              </a:spcBef>
            </a:pPr>
            <a:endParaRPr sz="900">
              <a:latin typeface="Calibri"/>
              <a:cs typeface="Calibri"/>
            </a:endParaRPr>
          </a:p>
          <a:p>
            <a:pPr marL="57785">
              <a:lnSpc>
                <a:spcPct val="100000"/>
              </a:lnSpc>
            </a:pPr>
            <a:r>
              <a:rPr dirty="0" sz="900" spc="-25">
                <a:solidFill>
                  <a:srgbClr val="585858"/>
                </a:solidFill>
                <a:latin typeface="Calibri"/>
                <a:cs typeface="Calibri"/>
              </a:rPr>
              <a:t>60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75"/>
              </a:spcBef>
            </a:pPr>
            <a:endParaRPr sz="900">
              <a:latin typeface="Calibri"/>
              <a:cs typeface="Calibri"/>
            </a:endParaRPr>
          </a:p>
          <a:p>
            <a:pPr marL="57785">
              <a:lnSpc>
                <a:spcPct val="100000"/>
              </a:lnSpc>
            </a:pPr>
            <a:r>
              <a:rPr dirty="0" sz="900" spc="-25">
                <a:solidFill>
                  <a:srgbClr val="585858"/>
                </a:solidFill>
                <a:latin typeface="Calibri"/>
                <a:cs typeface="Calibri"/>
              </a:rPr>
              <a:t>40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75"/>
              </a:spcBef>
            </a:pPr>
            <a:endParaRPr sz="900">
              <a:latin typeface="Calibri"/>
              <a:cs typeface="Calibri"/>
            </a:endParaRPr>
          </a:p>
          <a:p>
            <a:pPr marL="57785">
              <a:lnSpc>
                <a:spcPct val="100000"/>
              </a:lnSpc>
              <a:spcBef>
                <a:spcPts val="5"/>
              </a:spcBef>
            </a:pPr>
            <a:r>
              <a:rPr dirty="0" sz="900" spc="-25">
                <a:solidFill>
                  <a:srgbClr val="585858"/>
                </a:solidFill>
                <a:latin typeface="Calibri"/>
                <a:cs typeface="Calibri"/>
              </a:rPr>
              <a:t>20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900">
              <a:latin typeface="Calibri"/>
              <a:cs typeface="Calibri"/>
            </a:endParaRPr>
          </a:p>
          <a:p>
            <a:pPr marL="115570">
              <a:lnSpc>
                <a:spcPct val="100000"/>
              </a:lnSpc>
              <a:spcBef>
                <a:spcPts val="5"/>
              </a:spcBef>
            </a:pPr>
            <a:r>
              <a:rPr dirty="0" sz="900" spc="-5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900">
              <a:latin typeface="Calibri"/>
              <a:cs typeface="Calibri"/>
            </a:endParaRPr>
          </a:p>
          <a:p>
            <a:pPr marL="163195">
              <a:lnSpc>
                <a:spcPct val="100000"/>
              </a:lnSpc>
              <a:spcBef>
                <a:spcPts val="80"/>
              </a:spcBef>
              <a:tabLst>
                <a:tab pos="1114425" algn="l"/>
                <a:tab pos="2065655" algn="l"/>
                <a:tab pos="3016885" algn="l"/>
                <a:tab pos="3968750" algn="l"/>
                <a:tab pos="4919980" algn="l"/>
                <a:tab pos="5871210" algn="l"/>
                <a:tab pos="6822440" algn="l"/>
              </a:tabLst>
            </a:pP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2028</a:t>
            </a:r>
            <a:r>
              <a:rPr dirty="0" sz="9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2029</a:t>
            </a:r>
            <a:r>
              <a:rPr dirty="0" sz="9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2030</a:t>
            </a:r>
            <a:r>
              <a:rPr dirty="0" sz="9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2031</a:t>
            </a:r>
            <a:r>
              <a:rPr dirty="0" sz="9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2032</a:t>
            </a:r>
            <a:r>
              <a:rPr dirty="0" sz="9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2033</a:t>
            </a:r>
            <a:r>
              <a:rPr dirty="0" sz="9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2034</a:t>
            </a:r>
            <a:r>
              <a:rPr dirty="0" sz="90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2035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7059" y="3328735"/>
            <a:ext cx="154940" cy="85534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>
              <a:lnSpc>
                <a:spcPts val="1135"/>
              </a:lnSpc>
            </a:pPr>
            <a:r>
              <a:rPr dirty="0" sz="1000">
                <a:solidFill>
                  <a:srgbClr val="585858"/>
                </a:solidFill>
                <a:latin typeface="Calibri"/>
                <a:cs typeface="Calibri"/>
              </a:rPr>
              <a:t>GFI</a:t>
            </a:r>
            <a:r>
              <a:rPr dirty="0" sz="1000" spc="-2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000" spc="-30">
                <a:solidFill>
                  <a:srgbClr val="585858"/>
                </a:solidFill>
                <a:latin typeface="Calibri"/>
                <a:cs typeface="Calibri"/>
              </a:rPr>
              <a:t>(gCO2eq/MJ)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27757" y="1348701"/>
            <a:ext cx="6108065" cy="4913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13889">
              <a:lnSpc>
                <a:spcPts val="1600"/>
              </a:lnSpc>
            </a:pPr>
            <a:r>
              <a:rPr dirty="0" sz="1400" spc="-75">
                <a:solidFill>
                  <a:srgbClr val="585858"/>
                </a:solidFill>
                <a:latin typeface="Calibri"/>
                <a:cs typeface="Calibri"/>
              </a:rPr>
              <a:t>IMO</a:t>
            </a:r>
            <a:r>
              <a:rPr dirty="0" sz="1400" spc="-5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585858"/>
                </a:solidFill>
                <a:latin typeface="Calibri"/>
                <a:cs typeface="Calibri"/>
              </a:rPr>
              <a:t>NZF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Calibri"/>
              <a:cs typeface="Calibri"/>
            </a:endParaRPr>
          </a:p>
          <a:p>
            <a:pPr marL="5852160">
              <a:lnSpc>
                <a:spcPct val="100000"/>
              </a:lnSpc>
            </a:pPr>
            <a:r>
              <a:rPr dirty="0" sz="1000" spc="-25">
                <a:solidFill>
                  <a:srgbClr val="585858"/>
                </a:solidFill>
                <a:latin typeface="Calibri"/>
                <a:cs typeface="Calibri"/>
              </a:rPr>
              <a:t>HFO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endParaRPr sz="1000">
              <a:latin typeface="Calibri"/>
              <a:cs typeface="Calibri"/>
            </a:endParaRPr>
          </a:p>
          <a:p>
            <a:pPr marL="1505585">
              <a:lnSpc>
                <a:spcPct val="100000"/>
              </a:lnSpc>
              <a:tabLst>
                <a:tab pos="5852160" algn="l"/>
              </a:tabLst>
            </a:pPr>
            <a:r>
              <a:rPr dirty="0" sz="1200">
                <a:solidFill>
                  <a:srgbClr val="7E7E7E"/>
                </a:solidFill>
                <a:latin typeface="Source Sans 3"/>
                <a:cs typeface="Source Sans 3"/>
              </a:rPr>
              <a:t>Base</a:t>
            </a:r>
            <a:r>
              <a:rPr dirty="0" sz="1200" spc="-25">
                <a:solidFill>
                  <a:srgbClr val="7E7E7E"/>
                </a:solidFill>
                <a:latin typeface="Source Sans 3"/>
                <a:cs typeface="Source Sans 3"/>
              </a:rPr>
              <a:t> </a:t>
            </a:r>
            <a:r>
              <a:rPr dirty="0" sz="1200" spc="-10">
                <a:solidFill>
                  <a:srgbClr val="7E7E7E"/>
                </a:solidFill>
                <a:latin typeface="Source Sans 3"/>
                <a:cs typeface="Source Sans 3"/>
              </a:rPr>
              <a:t>Target</a:t>
            </a:r>
            <a:r>
              <a:rPr dirty="0" sz="1200">
                <a:solidFill>
                  <a:srgbClr val="7E7E7E"/>
                </a:solidFill>
                <a:latin typeface="Source Sans 3"/>
                <a:cs typeface="Source Sans 3"/>
              </a:rPr>
              <a:t>	</a:t>
            </a:r>
            <a:r>
              <a:rPr dirty="0" baseline="-8333" sz="1500" spc="-89">
                <a:solidFill>
                  <a:srgbClr val="585858"/>
                </a:solidFill>
                <a:latin typeface="Calibri"/>
                <a:cs typeface="Calibri"/>
              </a:rPr>
              <a:t>MDO</a:t>
            </a:r>
            <a:endParaRPr baseline="-8333"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45"/>
              </a:spcBef>
            </a:pPr>
            <a:endParaRPr sz="1200">
              <a:latin typeface="Calibri"/>
              <a:cs typeface="Calibri"/>
            </a:endParaRPr>
          </a:p>
          <a:p>
            <a:pPr marL="5852160">
              <a:lnSpc>
                <a:spcPct val="100000"/>
              </a:lnSpc>
            </a:pPr>
            <a:r>
              <a:rPr dirty="0" sz="1000" spc="-25">
                <a:solidFill>
                  <a:srgbClr val="585858"/>
                </a:solidFill>
                <a:latin typeface="Calibri"/>
                <a:cs typeface="Calibri"/>
              </a:rPr>
              <a:t>LNG</a:t>
            </a:r>
            <a:endParaRPr sz="1000">
              <a:latin typeface="Calibri"/>
              <a:cs typeface="Calibri"/>
            </a:endParaRPr>
          </a:p>
          <a:p>
            <a:pPr marL="1505585">
              <a:lnSpc>
                <a:spcPct val="100000"/>
              </a:lnSpc>
              <a:spcBef>
                <a:spcPts val="420"/>
              </a:spcBef>
            </a:pPr>
            <a:r>
              <a:rPr dirty="0" sz="1200">
                <a:solidFill>
                  <a:srgbClr val="00A99E"/>
                </a:solidFill>
                <a:latin typeface="Source Sans 3"/>
                <a:cs typeface="Source Sans 3"/>
              </a:rPr>
              <a:t>Direct</a:t>
            </a:r>
            <a:r>
              <a:rPr dirty="0" sz="1200" spc="-35">
                <a:solidFill>
                  <a:srgbClr val="00A99E"/>
                </a:solidFill>
                <a:latin typeface="Source Sans 3"/>
                <a:cs typeface="Source Sans 3"/>
              </a:rPr>
              <a:t> </a:t>
            </a:r>
            <a:r>
              <a:rPr dirty="0" sz="1200" spc="-10">
                <a:solidFill>
                  <a:srgbClr val="00A99E"/>
                </a:solidFill>
                <a:latin typeface="Source Sans 3"/>
                <a:cs typeface="Source Sans 3"/>
              </a:rPr>
              <a:t>target</a:t>
            </a:r>
            <a:endParaRPr sz="12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2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2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2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2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endParaRPr sz="12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r>
              <a:rPr dirty="0" sz="1200">
                <a:solidFill>
                  <a:srgbClr val="FF5A28"/>
                </a:solidFill>
                <a:latin typeface="Source Sans 3"/>
                <a:cs typeface="Source Sans 3"/>
              </a:rPr>
              <a:t>ZNZ</a:t>
            </a:r>
            <a:r>
              <a:rPr dirty="0" sz="12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200" spc="-10">
                <a:solidFill>
                  <a:srgbClr val="FF5A28"/>
                </a:solidFill>
                <a:latin typeface="Source Sans 3"/>
                <a:cs typeface="Source Sans 3"/>
              </a:rPr>
              <a:t>Threshold</a:t>
            </a:r>
            <a:endParaRPr sz="12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2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2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2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2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200">
              <a:latin typeface="Source Sans 3"/>
              <a:cs typeface="Source Sans 3"/>
            </a:endParaRPr>
          </a:p>
          <a:p>
            <a:pPr marL="1960245">
              <a:lnSpc>
                <a:spcPct val="100000"/>
              </a:lnSpc>
              <a:spcBef>
                <a:spcPts val="5"/>
              </a:spcBef>
            </a:pPr>
            <a:r>
              <a:rPr dirty="0" sz="1000" spc="-10">
                <a:solidFill>
                  <a:srgbClr val="585858"/>
                </a:solidFill>
                <a:latin typeface="Calibri"/>
                <a:cs typeface="Calibri"/>
              </a:rPr>
              <a:t>Years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87832" y="1252727"/>
            <a:ext cx="8316595" cy="5349240"/>
            <a:chOff x="187832" y="1252727"/>
            <a:chExt cx="8316595" cy="5349240"/>
          </a:xfrm>
        </p:grpSpPr>
        <p:sp>
          <p:nvSpPr>
            <p:cNvPr id="7" name="object 7"/>
            <p:cNvSpPr/>
            <p:nvPr/>
          </p:nvSpPr>
          <p:spPr>
            <a:xfrm>
              <a:off x="187832" y="1252727"/>
              <a:ext cx="8316595" cy="5349240"/>
            </a:xfrm>
            <a:custGeom>
              <a:avLst/>
              <a:gdLst/>
              <a:ahLst/>
              <a:cxnLst/>
              <a:rect l="l" t="t" r="r" b="b"/>
              <a:pathLst>
                <a:path w="8316595" h="5349240">
                  <a:moveTo>
                    <a:pt x="8316086" y="0"/>
                  </a:moveTo>
                  <a:lnTo>
                    <a:pt x="0" y="0"/>
                  </a:lnTo>
                  <a:lnTo>
                    <a:pt x="0" y="5349240"/>
                  </a:lnTo>
                  <a:lnTo>
                    <a:pt x="8316086" y="5349240"/>
                  </a:lnTo>
                  <a:lnTo>
                    <a:pt x="83160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69759" y="1792731"/>
              <a:ext cx="6658609" cy="3270250"/>
            </a:xfrm>
            <a:custGeom>
              <a:avLst/>
              <a:gdLst/>
              <a:ahLst/>
              <a:cxnLst/>
              <a:rect l="l" t="t" r="r" b="b"/>
              <a:pathLst>
                <a:path w="6658609" h="3270250">
                  <a:moveTo>
                    <a:pt x="0" y="3269996"/>
                  </a:moveTo>
                  <a:lnTo>
                    <a:pt x="6658394" y="3269996"/>
                  </a:lnTo>
                </a:path>
                <a:path w="6658609" h="3270250">
                  <a:moveTo>
                    <a:pt x="0" y="2616200"/>
                  </a:moveTo>
                  <a:lnTo>
                    <a:pt x="6658394" y="2616200"/>
                  </a:lnTo>
                </a:path>
                <a:path w="6658609" h="3270250">
                  <a:moveTo>
                    <a:pt x="0" y="1962404"/>
                  </a:moveTo>
                  <a:lnTo>
                    <a:pt x="6658394" y="1962404"/>
                  </a:lnTo>
                </a:path>
                <a:path w="6658609" h="3270250">
                  <a:moveTo>
                    <a:pt x="0" y="1308608"/>
                  </a:moveTo>
                  <a:lnTo>
                    <a:pt x="6658394" y="1308608"/>
                  </a:lnTo>
                </a:path>
                <a:path w="6658609" h="3270250">
                  <a:moveTo>
                    <a:pt x="0" y="654812"/>
                  </a:moveTo>
                  <a:lnTo>
                    <a:pt x="6658394" y="654812"/>
                  </a:lnTo>
                </a:path>
                <a:path w="6658609" h="3270250">
                  <a:moveTo>
                    <a:pt x="0" y="0"/>
                  </a:moveTo>
                  <a:lnTo>
                    <a:pt x="6658394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69759" y="1792731"/>
              <a:ext cx="6658609" cy="3960495"/>
            </a:xfrm>
            <a:custGeom>
              <a:avLst/>
              <a:gdLst/>
              <a:ahLst/>
              <a:cxnLst/>
              <a:rect l="l" t="t" r="r" b="b"/>
              <a:pathLst>
                <a:path w="6658609" h="3960495">
                  <a:moveTo>
                    <a:pt x="0" y="3924122"/>
                  </a:moveTo>
                  <a:lnTo>
                    <a:pt x="0" y="0"/>
                  </a:lnTo>
                </a:path>
                <a:path w="6658609" h="3960495">
                  <a:moveTo>
                    <a:pt x="0" y="3924122"/>
                  </a:moveTo>
                  <a:lnTo>
                    <a:pt x="6658394" y="3924122"/>
                  </a:lnTo>
                </a:path>
                <a:path w="6658609" h="3960495">
                  <a:moveTo>
                    <a:pt x="0" y="3924122"/>
                  </a:moveTo>
                  <a:lnTo>
                    <a:pt x="0" y="3959898"/>
                  </a:lnTo>
                </a:path>
                <a:path w="6658609" h="3960495">
                  <a:moveTo>
                    <a:pt x="951776" y="3924122"/>
                  </a:moveTo>
                  <a:lnTo>
                    <a:pt x="951776" y="3959898"/>
                  </a:lnTo>
                </a:path>
                <a:path w="6658609" h="3960495">
                  <a:moveTo>
                    <a:pt x="1902752" y="3924122"/>
                  </a:moveTo>
                  <a:lnTo>
                    <a:pt x="1902752" y="3959898"/>
                  </a:lnTo>
                </a:path>
                <a:path w="6658609" h="3960495">
                  <a:moveTo>
                    <a:pt x="2853728" y="3924122"/>
                  </a:moveTo>
                  <a:lnTo>
                    <a:pt x="2853728" y="3959898"/>
                  </a:lnTo>
                </a:path>
                <a:path w="6658609" h="3960495">
                  <a:moveTo>
                    <a:pt x="3804704" y="3924122"/>
                  </a:moveTo>
                  <a:lnTo>
                    <a:pt x="3804704" y="3959898"/>
                  </a:lnTo>
                </a:path>
                <a:path w="6658609" h="3960495">
                  <a:moveTo>
                    <a:pt x="4755680" y="3924122"/>
                  </a:moveTo>
                  <a:lnTo>
                    <a:pt x="4755680" y="3959898"/>
                  </a:lnTo>
                </a:path>
                <a:path w="6658609" h="3960495">
                  <a:moveTo>
                    <a:pt x="5706656" y="3924122"/>
                  </a:moveTo>
                  <a:lnTo>
                    <a:pt x="5706656" y="3959898"/>
                  </a:lnTo>
                </a:path>
                <a:path w="6658609" h="3960495">
                  <a:moveTo>
                    <a:pt x="6658394" y="3924122"/>
                  </a:moveTo>
                  <a:lnTo>
                    <a:pt x="6658394" y="3959898"/>
                  </a:lnTo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69759" y="2787903"/>
              <a:ext cx="6658609" cy="793750"/>
            </a:xfrm>
            <a:custGeom>
              <a:avLst/>
              <a:gdLst/>
              <a:ahLst/>
              <a:cxnLst/>
              <a:rect l="l" t="t" r="r" b="b"/>
              <a:pathLst>
                <a:path w="6658609" h="793750">
                  <a:moveTo>
                    <a:pt x="0" y="0"/>
                  </a:moveTo>
                  <a:lnTo>
                    <a:pt x="951776" y="0"/>
                  </a:lnTo>
                  <a:lnTo>
                    <a:pt x="951776" y="60452"/>
                  </a:lnTo>
                  <a:lnTo>
                    <a:pt x="1902752" y="60452"/>
                  </a:lnTo>
                  <a:lnTo>
                    <a:pt x="1902752" y="121412"/>
                  </a:lnTo>
                  <a:lnTo>
                    <a:pt x="2853728" y="121412"/>
                  </a:lnTo>
                  <a:lnTo>
                    <a:pt x="2853728" y="257047"/>
                  </a:lnTo>
                  <a:lnTo>
                    <a:pt x="3804704" y="257047"/>
                  </a:lnTo>
                  <a:lnTo>
                    <a:pt x="3804704" y="391160"/>
                  </a:lnTo>
                  <a:lnTo>
                    <a:pt x="4755680" y="391160"/>
                  </a:lnTo>
                  <a:lnTo>
                    <a:pt x="4755680" y="525272"/>
                  </a:lnTo>
                  <a:lnTo>
                    <a:pt x="5706656" y="525272"/>
                  </a:lnTo>
                  <a:lnTo>
                    <a:pt x="5706656" y="659384"/>
                  </a:lnTo>
                  <a:lnTo>
                    <a:pt x="6658394" y="659384"/>
                  </a:lnTo>
                  <a:lnTo>
                    <a:pt x="6658394" y="793242"/>
                  </a:lnTo>
                </a:path>
              </a:pathLst>
            </a:custGeom>
            <a:ln w="25399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69759" y="3184525"/>
              <a:ext cx="6658609" cy="793750"/>
            </a:xfrm>
            <a:custGeom>
              <a:avLst/>
              <a:gdLst/>
              <a:ahLst/>
              <a:cxnLst/>
              <a:rect l="l" t="t" r="r" b="b"/>
              <a:pathLst>
                <a:path w="6658609" h="793750">
                  <a:moveTo>
                    <a:pt x="0" y="0"/>
                  </a:moveTo>
                  <a:lnTo>
                    <a:pt x="951776" y="0"/>
                  </a:lnTo>
                  <a:lnTo>
                    <a:pt x="951776" y="61594"/>
                  </a:lnTo>
                  <a:lnTo>
                    <a:pt x="1902752" y="61594"/>
                  </a:lnTo>
                  <a:lnTo>
                    <a:pt x="1902752" y="122555"/>
                  </a:lnTo>
                  <a:lnTo>
                    <a:pt x="2853728" y="122555"/>
                  </a:lnTo>
                  <a:lnTo>
                    <a:pt x="2853728" y="256667"/>
                  </a:lnTo>
                  <a:lnTo>
                    <a:pt x="3804704" y="256667"/>
                  </a:lnTo>
                  <a:lnTo>
                    <a:pt x="3804704" y="390779"/>
                  </a:lnTo>
                  <a:lnTo>
                    <a:pt x="4755680" y="390779"/>
                  </a:lnTo>
                  <a:lnTo>
                    <a:pt x="4755680" y="524891"/>
                  </a:lnTo>
                  <a:lnTo>
                    <a:pt x="5706656" y="524891"/>
                  </a:lnTo>
                  <a:lnTo>
                    <a:pt x="5706656" y="659003"/>
                  </a:lnTo>
                  <a:lnTo>
                    <a:pt x="6658394" y="659003"/>
                  </a:lnTo>
                  <a:lnTo>
                    <a:pt x="6658394" y="793242"/>
                  </a:lnTo>
                </a:path>
              </a:pathLst>
            </a:custGeom>
            <a:ln w="25399">
              <a:solidFill>
                <a:srgbClr val="00A99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69759" y="5095493"/>
              <a:ext cx="6658609" cy="0"/>
            </a:xfrm>
            <a:custGeom>
              <a:avLst/>
              <a:gdLst/>
              <a:ahLst/>
              <a:cxnLst/>
              <a:rect l="l" t="t" r="r" b="b"/>
              <a:pathLst>
                <a:path w="6658609" h="0">
                  <a:moveTo>
                    <a:pt x="0" y="0"/>
                  </a:moveTo>
                  <a:lnTo>
                    <a:pt x="0" y="0"/>
                  </a:lnTo>
                  <a:lnTo>
                    <a:pt x="5706656" y="0"/>
                  </a:lnTo>
                  <a:lnTo>
                    <a:pt x="6658394" y="0"/>
                  </a:lnTo>
                </a:path>
              </a:pathLst>
            </a:custGeom>
            <a:ln w="25400">
              <a:solidFill>
                <a:srgbClr val="FF5A2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69759" y="3354197"/>
              <a:ext cx="6658609" cy="0"/>
            </a:xfrm>
            <a:custGeom>
              <a:avLst/>
              <a:gdLst/>
              <a:ahLst/>
              <a:cxnLst/>
              <a:rect l="l" t="t" r="r" b="b"/>
              <a:pathLst>
                <a:path w="6658609" h="0">
                  <a:moveTo>
                    <a:pt x="0" y="0"/>
                  </a:moveTo>
                  <a:lnTo>
                    <a:pt x="0" y="0"/>
                  </a:lnTo>
                  <a:lnTo>
                    <a:pt x="5706656" y="0"/>
                  </a:lnTo>
                  <a:lnTo>
                    <a:pt x="6658394" y="0"/>
                  </a:lnTo>
                </a:path>
              </a:pathLst>
            </a:custGeom>
            <a:ln w="19050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69759" y="3381755"/>
              <a:ext cx="6658609" cy="0"/>
            </a:xfrm>
            <a:custGeom>
              <a:avLst/>
              <a:gdLst/>
              <a:ahLst/>
              <a:cxnLst/>
              <a:rect l="l" t="t" r="r" b="b"/>
              <a:pathLst>
                <a:path w="6658609" h="0">
                  <a:moveTo>
                    <a:pt x="0" y="0"/>
                  </a:moveTo>
                  <a:lnTo>
                    <a:pt x="0" y="0"/>
                  </a:lnTo>
                  <a:lnTo>
                    <a:pt x="5706656" y="0"/>
                  </a:lnTo>
                  <a:lnTo>
                    <a:pt x="6658394" y="0"/>
                  </a:lnTo>
                </a:path>
              </a:pathLst>
            </a:custGeom>
            <a:ln w="19050">
              <a:solidFill>
                <a:srgbClr val="7E7E7E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69759" y="3754882"/>
              <a:ext cx="6658609" cy="0"/>
            </a:xfrm>
            <a:custGeom>
              <a:avLst/>
              <a:gdLst/>
              <a:ahLst/>
              <a:cxnLst/>
              <a:rect l="l" t="t" r="r" b="b"/>
              <a:pathLst>
                <a:path w="6658609" h="0">
                  <a:moveTo>
                    <a:pt x="0" y="0"/>
                  </a:moveTo>
                  <a:lnTo>
                    <a:pt x="0" y="0"/>
                  </a:lnTo>
                  <a:lnTo>
                    <a:pt x="5706656" y="0"/>
                  </a:lnTo>
                  <a:lnTo>
                    <a:pt x="6658394" y="0"/>
                  </a:lnTo>
                </a:path>
              </a:pathLst>
            </a:custGeom>
            <a:ln w="19050">
              <a:solidFill>
                <a:srgbClr val="6633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493572" y="5621832"/>
            <a:ext cx="838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5660" y="4967732"/>
            <a:ext cx="1416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solidFill>
                  <a:srgbClr val="585858"/>
                </a:solidFill>
                <a:latin typeface="Calibri"/>
                <a:cs typeface="Calibri"/>
              </a:rPr>
              <a:t>20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5660" y="4312996"/>
            <a:ext cx="14160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solidFill>
                  <a:srgbClr val="585858"/>
                </a:solidFill>
                <a:latin typeface="Calibri"/>
                <a:cs typeface="Calibri"/>
              </a:rPr>
              <a:t>40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5660" y="3659251"/>
            <a:ext cx="1416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solidFill>
                  <a:srgbClr val="585858"/>
                </a:solidFill>
                <a:latin typeface="Calibri"/>
                <a:cs typeface="Calibri"/>
              </a:rPr>
              <a:t>60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5660" y="3005073"/>
            <a:ext cx="1416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solidFill>
                  <a:srgbClr val="585858"/>
                </a:solidFill>
                <a:latin typeface="Calibri"/>
                <a:cs typeface="Calibri"/>
              </a:rPr>
              <a:t>80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7748" y="2351023"/>
            <a:ext cx="1993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solidFill>
                  <a:srgbClr val="585858"/>
                </a:solidFill>
                <a:latin typeface="Calibri"/>
                <a:cs typeface="Calibri"/>
              </a:rPr>
              <a:t>100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7748" y="1696973"/>
            <a:ext cx="1993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solidFill>
                  <a:srgbClr val="585858"/>
                </a:solidFill>
                <a:latin typeface="Calibri"/>
                <a:cs typeface="Calibri"/>
              </a:rPr>
              <a:t>120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1426" y="5769355"/>
            <a:ext cx="2571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2028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92758" y="5769355"/>
            <a:ext cx="2571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2029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43988" y="5769355"/>
            <a:ext cx="2571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2030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95217" y="5769355"/>
            <a:ext cx="2571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2031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346575" y="5769355"/>
            <a:ext cx="2571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2032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97804" y="5769355"/>
            <a:ext cx="2571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2033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249161" y="5769355"/>
            <a:ext cx="2571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2034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200645" y="5769355"/>
            <a:ext cx="2571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solidFill>
                  <a:srgbClr val="585858"/>
                </a:solidFill>
                <a:latin typeface="Calibri"/>
                <a:cs typeface="Calibri"/>
              </a:rPr>
              <a:t>2035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4359" y="3316035"/>
            <a:ext cx="180340" cy="880744"/>
          </a:xfrm>
          <a:prstGeom prst="rect">
            <a:avLst/>
          </a:prstGeom>
        </p:spPr>
        <p:txBody>
          <a:bodyPr wrap="square" lIns="0" tIns="444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000">
                <a:solidFill>
                  <a:srgbClr val="585858"/>
                </a:solidFill>
                <a:latin typeface="Calibri"/>
                <a:cs typeface="Calibri"/>
              </a:rPr>
              <a:t>GFI</a:t>
            </a:r>
            <a:r>
              <a:rPr dirty="0" sz="1000" spc="-2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585858"/>
                </a:solidFill>
                <a:latin typeface="Calibri"/>
                <a:cs typeface="Calibri"/>
              </a:rPr>
              <a:t>(gCO2eq/MJ)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75303" y="6087262"/>
            <a:ext cx="3054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solidFill>
                  <a:srgbClr val="585858"/>
                </a:solidFill>
                <a:latin typeface="Calibri"/>
                <a:cs typeface="Calibri"/>
              </a:rPr>
              <a:t>Years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11023" y="739902"/>
            <a:ext cx="10518140" cy="824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OCCS</a:t>
            </a:r>
            <a:r>
              <a:rPr dirty="0" sz="18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is</a:t>
            </a:r>
            <a:r>
              <a:rPr dirty="0" sz="18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recognised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as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significant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pathway</a:t>
            </a:r>
            <a:r>
              <a:rPr dirty="0" sz="18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towards</a:t>
            </a:r>
            <a:r>
              <a:rPr dirty="0" sz="1800" spc="-3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IMO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targets,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but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methodological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development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is</a:t>
            </a:r>
            <a:r>
              <a:rPr dirty="0" sz="1800" spc="-3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pending</a:t>
            </a:r>
            <a:endParaRPr sz="1800">
              <a:latin typeface="Source Sans 3"/>
              <a:cs typeface="Source Sans 3"/>
            </a:endParaRPr>
          </a:p>
          <a:p>
            <a:pPr algn="ctr" marR="2240280">
              <a:lnSpc>
                <a:spcPct val="100000"/>
              </a:lnSpc>
              <a:spcBef>
                <a:spcPts val="2450"/>
              </a:spcBef>
            </a:pPr>
            <a:r>
              <a:rPr dirty="0" sz="1400" spc="-85" b="1">
                <a:solidFill>
                  <a:srgbClr val="585858"/>
                </a:solidFill>
                <a:latin typeface="Calibri"/>
                <a:cs typeface="Calibri"/>
              </a:rPr>
              <a:t>IMO</a:t>
            </a:r>
            <a:r>
              <a:rPr dirty="0" sz="1400" spc="-5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400" spc="-25" b="1">
                <a:solidFill>
                  <a:srgbClr val="585858"/>
                </a:solidFill>
                <a:latin typeface="Calibri"/>
                <a:cs typeface="Calibri"/>
              </a:rPr>
              <a:t>NZF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623936" y="3007867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 h="0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1905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7967598" y="2903296"/>
            <a:ext cx="25336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solidFill>
                  <a:srgbClr val="585858"/>
                </a:solidFill>
                <a:latin typeface="Calibri"/>
                <a:cs typeface="Calibri"/>
              </a:rPr>
              <a:t>HFO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623936" y="3427857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 h="0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19050">
            <a:solidFill>
              <a:srgbClr val="7E7E7E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7967598" y="3323971"/>
            <a:ext cx="2806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30">
                <a:solidFill>
                  <a:srgbClr val="585858"/>
                </a:solidFill>
                <a:latin typeface="Calibri"/>
                <a:cs typeface="Calibri"/>
              </a:rPr>
              <a:t>MDO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623936" y="3847846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 h="0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19050">
            <a:solidFill>
              <a:srgbClr val="6633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7967598" y="3743959"/>
            <a:ext cx="2476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25">
                <a:solidFill>
                  <a:srgbClr val="585858"/>
                </a:solidFill>
                <a:latin typeface="Calibri"/>
                <a:cs typeface="Calibri"/>
              </a:rPr>
              <a:t>LNG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115057" y="4801870"/>
            <a:ext cx="9677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5A28"/>
                </a:solidFill>
                <a:latin typeface="Source Sans 3"/>
                <a:cs typeface="Source Sans 3"/>
              </a:rPr>
              <a:t>ZNZ</a:t>
            </a:r>
            <a:r>
              <a:rPr dirty="0" sz="12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200" spc="-10">
                <a:solidFill>
                  <a:srgbClr val="FF5A28"/>
                </a:solidFill>
                <a:latin typeface="Source Sans 3"/>
                <a:cs typeface="Source Sans 3"/>
              </a:rPr>
              <a:t>Threshold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620770" y="3453765"/>
            <a:ext cx="82041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0A99E"/>
                </a:solidFill>
                <a:latin typeface="Source Sans 3"/>
                <a:cs typeface="Source Sans 3"/>
              </a:rPr>
              <a:t>Direct</a:t>
            </a:r>
            <a:r>
              <a:rPr dirty="0" sz="1200" spc="-35">
                <a:solidFill>
                  <a:srgbClr val="00A99E"/>
                </a:solidFill>
                <a:latin typeface="Source Sans 3"/>
                <a:cs typeface="Source Sans 3"/>
              </a:rPr>
              <a:t> </a:t>
            </a:r>
            <a:r>
              <a:rPr dirty="0" sz="1200" spc="-10">
                <a:solidFill>
                  <a:srgbClr val="00A99E"/>
                </a:solidFill>
                <a:latin typeface="Source Sans 3"/>
                <a:cs typeface="Source Sans 3"/>
              </a:rPr>
              <a:t>target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620770" y="2784728"/>
            <a:ext cx="7766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7E7E7E"/>
                </a:solidFill>
                <a:latin typeface="Source Sans 3"/>
                <a:cs typeface="Source Sans 3"/>
              </a:rPr>
              <a:t>Base</a:t>
            </a:r>
            <a:r>
              <a:rPr dirty="0" sz="1200" spc="-30">
                <a:solidFill>
                  <a:srgbClr val="7E7E7E"/>
                </a:solidFill>
                <a:latin typeface="Source Sans 3"/>
                <a:cs typeface="Source Sans 3"/>
              </a:rPr>
              <a:t> </a:t>
            </a:r>
            <a:r>
              <a:rPr dirty="0" sz="1200" spc="-10">
                <a:solidFill>
                  <a:srgbClr val="7E7E7E"/>
                </a:solidFill>
                <a:latin typeface="Source Sans 3"/>
                <a:cs typeface="Source Sans 3"/>
              </a:rPr>
              <a:t>Target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81803" y="4029836"/>
            <a:ext cx="82676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Source Sans 3"/>
                <a:cs typeface="Source Sans 3"/>
              </a:rPr>
              <a:t>With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30%</a:t>
            </a:r>
            <a:r>
              <a:rPr dirty="0" sz="1200" spc="-10">
                <a:latin typeface="Source Sans 3"/>
                <a:cs typeface="Source Sans 3"/>
              </a:rPr>
              <a:t> </a:t>
            </a:r>
            <a:r>
              <a:rPr dirty="0" sz="1200" spc="-35">
                <a:latin typeface="Source Sans 3"/>
                <a:cs typeface="Source Sans 3"/>
              </a:rPr>
              <a:t>CR</a:t>
            </a:r>
            <a:endParaRPr sz="1200">
              <a:latin typeface="Source Sans 3"/>
              <a:cs typeface="Source Sans 3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700521" y="3362325"/>
            <a:ext cx="395605" cy="651510"/>
            <a:chOff x="5700521" y="3362325"/>
            <a:chExt cx="395605" cy="651510"/>
          </a:xfrm>
        </p:grpSpPr>
        <p:sp>
          <p:nvSpPr>
            <p:cNvPr id="45" name="object 45"/>
            <p:cNvSpPr/>
            <p:nvPr/>
          </p:nvSpPr>
          <p:spPr>
            <a:xfrm>
              <a:off x="5700521" y="3362325"/>
              <a:ext cx="76200" cy="643255"/>
            </a:xfrm>
            <a:custGeom>
              <a:avLst/>
              <a:gdLst/>
              <a:ahLst/>
              <a:cxnLst/>
              <a:rect l="l" t="t" r="r" b="b"/>
              <a:pathLst>
                <a:path w="76200" h="643254">
                  <a:moveTo>
                    <a:pt x="47625" y="63500"/>
                  </a:moveTo>
                  <a:lnTo>
                    <a:pt x="28575" y="63500"/>
                  </a:lnTo>
                  <a:lnTo>
                    <a:pt x="28575" y="642747"/>
                  </a:lnTo>
                  <a:lnTo>
                    <a:pt x="47625" y="642747"/>
                  </a:lnTo>
                  <a:lnTo>
                    <a:pt x="47625" y="63500"/>
                  </a:lnTo>
                  <a:close/>
                </a:path>
                <a:path w="76200" h="643254">
                  <a:moveTo>
                    <a:pt x="38100" y="0"/>
                  </a:moveTo>
                  <a:lnTo>
                    <a:pt x="0" y="76200"/>
                  </a:lnTo>
                  <a:lnTo>
                    <a:pt x="28575" y="76200"/>
                  </a:lnTo>
                  <a:lnTo>
                    <a:pt x="28575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643254">
                  <a:moveTo>
                    <a:pt x="69850" y="63500"/>
                  </a:moveTo>
                  <a:lnTo>
                    <a:pt x="47625" y="63500"/>
                  </a:lnTo>
                  <a:lnTo>
                    <a:pt x="47625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5730239" y="3419347"/>
              <a:ext cx="325755" cy="590550"/>
            </a:xfrm>
            <a:custGeom>
              <a:avLst/>
              <a:gdLst/>
              <a:ahLst/>
              <a:cxnLst/>
              <a:rect l="l" t="t" r="r" b="b"/>
              <a:pathLst>
                <a:path w="325754" h="590550">
                  <a:moveTo>
                    <a:pt x="280588" y="62492"/>
                  </a:moveTo>
                  <a:lnTo>
                    <a:pt x="0" y="581151"/>
                  </a:lnTo>
                  <a:lnTo>
                    <a:pt x="16763" y="590295"/>
                  </a:lnTo>
                  <a:lnTo>
                    <a:pt x="297340" y="71534"/>
                  </a:lnTo>
                  <a:lnTo>
                    <a:pt x="280588" y="62492"/>
                  </a:lnTo>
                  <a:close/>
                </a:path>
                <a:path w="325754" h="590550">
                  <a:moveTo>
                    <a:pt x="323562" y="51307"/>
                  </a:moveTo>
                  <a:lnTo>
                    <a:pt x="286638" y="51307"/>
                  </a:lnTo>
                  <a:lnTo>
                    <a:pt x="303402" y="60324"/>
                  </a:lnTo>
                  <a:lnTo>
                    <a:pt x="297340" y="71534"/>
                  </a:lnTo>
                  <a:lnTo>
                    <a:pt x="322452" y="85089"/>
                  </a:lnTo>
                  <a:lnTo>
                    <a:pt x="323562" y="51307"/>
                  </a:lnTo>
                  <a:close/>
                </a:path>
                <a:path w="325754" h="590550">
                  <a:moveTo>
                    <a:pt x="286638" y="51307"/>
                  </a:moveTo>
                  <a:lnTo>
                    <a:pt x="280588" y="62492"/>
                  </a:lnTo>
                  <a:lnTo>
                    <a:pt x="297340" y="71534"/>
                  </a:lnTo>
                  <a:lnTo>
                    <a:pt x="303402" y="60324"/>
                  </a:lnTo>
                  <a:lnTo>
                    <a:pt x="286638" y="51307"/>
                  </a:lnTo>
                  <a:close/>
                </a:path>
                <a:path w="325754" h="590550">
                  <a:moveTo>
                    <a:pt x="325246" y="0"/>
                  </a:moveTo>
                  <a:lnTo>
                    <a:pt x="255396" y="48894"/>
                  </a:lnTo>
                  <a:lnTo>
                    <a:pt x="280588" y="62492"/>
                  </a:lnTo>
                  <a:lnTo>
                    <a:pt x="286638" y="51307"/>
                  </a:lnTo>
                  <a:lnTo>
                    <a:pt x="323562" y="51307"/>
                  </a:lnTo>
                  <a:lnTo>
                    <a:pt x="325246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5733795" y="3794759"/>
              <a:ext cx="362585" cy="219075"/>
            </a:xfrm>
            <a:custGeom>
              <a:avLst/>
              <a:gdLst/>
              <a:ahLst/>
              <a:cxnLst/>
              <a:rect l="l" t="t" r="r" b="b"/>
              <a:pathLst>
                <a:path w="362585" h="219075">
                  <a:moveTo>
                    <a:pt x="291759" y="30405"/>
                  </a:moveTo>
                  <a:lnTo>
                    <a:pt x="0" y="202057"/>
                  </a:lnTo>
                  <a:lnTo>
                    <a:pt x="9778" y="218567"/>
                  </a:lnTo>
                  <a:lnTo>
                    <a:pt x="301400" y="46801"/>
                  </a:lnTo>
                  <a:lnTo>
                    <a:pt x="291759" y="30405"/>
                  </a:lnTo>
                  <a:close/>
                </a:path>
                <a:path w="362585" h="219075">
                  <a:moveTo>
                    <a:pt x="346614" y="24003"/>
                  </a:moveTo>
                  <a:lnTo>
                    <a:pt x="302640" y="24003"/>
                  </a:lnTo>
                  <a:lnTo>
                    <a:pt x="312292" y="40386"/>
                  </a:lnTo>
                  <a:lnTo>
                    <a:pt x="301400" y="46801"/>
                  </a:lnTo>
                  <a:lnTo>
                    <a:pt x="315848" y="71374"/>
                  </a:lnTo>
                  <a:lnTo>
                    <a:pt x="346614" y="24003"/>
                  </a:lnTo>
                  <a:close/>
                </a:path>
                <a:path w="362585" h="219075">
                  <a:moveTo>
                    <a:pt x="302640" y="24003"/>
                  </a:moveTo>
                  <a:lnTo>
                    <a:pt x="291759" y="30405"/>
                  </a:lnTo>
                  <a:lnTo>
                    <a:pt x="301400" y="46801"/>
                  </a:lnTo>
                  <a:lnTo>
                    <a:pt x="312292" y="40386"/>
                  </a:lnTo>
                  <a:lnTo>
                    <a:pt x="302640" y="24003"/>
                  </a:lnTo>
                  <a:close/>
                </a:path>
                <a:path w="362585" h="219075">
                  <a:moveTo>
                    <a:pt x="362203" y="0"/>
                  </a:moveTo>
                  <a:lnTo>
                    <a:pt x="277240" y="5715"/>
                  </a:lnTo>
                  <a:lnTo>
                    <a:pt x="291759" y="30405"/>
                  </a:lnTo>
                  <a:lnTo>
                    <a:pt x="302640" y="24003"/>
                  </a:lnTo>
                  <a:lnTo>
                    <a:pt x="346614" y="24003"/>
                  </a:lnTo>
                  <a:lnTo>
                    <a:pt x="362203" y="0"/>
                  </a:lnTo>
                  <a:close/>
                </a:path>
              </a:pathLst>
            </a:custGeom>
            <a:solidFill>
              <a:srgbClr val="6633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8619235" y="2059685"/>
            <a:ext cx="3073400" cy="3470275"/>
          </a:xfrm>
          <a:prstGeom prst="rect">
            <a:avLst/>
          </a:prstGeom>
          <a:ln w="25400">
            <a:solidFill>
              <a:srgbClr val="BEBEBE"/>
            </a:solidFill>
          </a:ln>
        </p:spPr>
        <p:txBody>
          <a:bodyPr wrap="square" lIns="0" tIns="35560" rIns="0" bIns="0" rtlCol="0" vert="horz">
            <a:spAutoFit/>
          </a:bodyPr>
          <a:lstStyle/>
          <a:p>
            <a:pPr marL="182245" marR="198120" indent="-9017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183515" algn="l"/>
              </a:tabLst>
            </a:pPr>
            <a:r>
              <a:rPr dirty="0" sz="1400" b="1">
                <a:latin typeface="Source Sans 3"/>
                <a:cs typeface="Source Sans 3"/>
              </a:rPr>
              <a:t>Momentum:</a:t>
            </a:r>
            <a:r>
              <a:rPr dirty="0" sz="1400" spc="-30" b="1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OCCS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be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included</a:t>
            </a:r>
            <a:r>
              <a:rPr dirty="0" sz="1400" spc="-25">
                <a:latin typeface="Source Sans 3"/>
                <a:cs typeface="Source Sans 3"/>
              </a:rPr>
              <a:t> in </a:t>
            </a:r>
            <a:r>
              <a:rPr dirty="0" sz="1400" spc="-25">
                <a:latin typeface="Source Sans 3"/>
                <a:cs typeface="Source Sans 3"/>
              </a:rPr>
              <a:t>	</a:t>
            </a:r>
            <a:r>
              <a:rPr dirty="0" sz="1400">
                <a:latin typeface="Source Sans 3"/>
                <a:cs typeface="Source Sans 3"/>
              </a:rPr>
              <a:t>IMO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NZF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emission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abatement 	technology</a:t>
            </a:r>
            <a:endParaRPr sz="1400">
              <a:latin typeface="Source Sans 3"/>
              <a:cs typeface="Source Sans 3"/>
            </a:endParaRPr>
          </a:p>
          <a:p>
            <a:pPr marL="182245" marR="247015" indent="-90170">
              <a:lnSpc>
                <a:spcPct val="100000"/>
              </a:lnSpc>
              <a:spcBef>
                <a:spcPts val="905"/>
              </a:spcBef>
              <a:buFont typeface="Arial"/>
              <a:buChar char="•"/>
              <a:tabLst>
                <a:tab pos="183515" algn="l"/>
              </a:tabLst>
            </a:pPr>
            <a:r>
              <a:rPr dirty="0" sz="1400" b="1">
                <a:latin typeface="Source Sans 3"/>
                <a:cs typeface="Source Sans 3"/>
              </a:rPr>
              <a:t>Plan</a:t>
            </a:r>
            <a:r>
              <a:rPr dirty="0" sz="1400" spc="-2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for</a:t>
            </a:r>
            <a:r>
              <a:rPr dirty="0" sz="1400" spc="-2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inclusion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Potential </a:t>
            </a:r>
            <a:r>
              <a:rPr dirty="0" sz="1400" spc="-10">
                <a:latin typeface="Source Sans 3"/>
                <a:cs typeface="Source Sans 3"/>
              </a:rPr>
              <a:t>	</a:t>
            </a:r>
            <a:r>
              <a:rPr dirty="0" sz="1400">
                <a:latin typeface="Source Sans 3"/>
                <a:cs typeface="Source Sans 3"/>
              </a:rPr>
              <a:t>emission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credit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</a:t>
            </a:r>
            <a:r>
              <a:rPr dirty="0" baseline="-21604" sz="1350">
                <a:latin typeface="Source Sans 3"/>
                <a:cs typeface="Source Sans 3"/>
              </a:rPr>
              <a:t>2</a:t>
            </a:r>
            <a:r>
              <a:rPr dirty="0" baseline="-21604" sz="1350" spc="7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captured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 spc="-25">
                <a:latin typeface="Source Sans 3"/>
                <a:cs typeface="Source Sans 3"/>
              </a:rPr>
              <a:t>on </a:t>
            </a:r>
            <a:r>
              <a:rPr dirty="0" sz="1400" spc="-25">
                <a:latin typeface="Source Sans 3"/>
                <a:cs typeface="Source Sans 3"/>
              </a:rPr>
              <a:t>	</a:t>
            </a:r>
            <a:r>
              <a:rPr dirty="0" sz="1400">
                <a:latin typeface="Source Sans 3"/>
                <a:cs typeface="Source Sans 3"/>
              </a:rPr>
              <a:t>board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delivered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off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20">
                <a:latin typeface="Source Sans 3"/>
                <a:cs typeface="Source Sans 3"/>
              </a:rPr>
              <a:t> ship</a:t>
            </a:r>
            <a:endParaRPr sz="1400">
              <a:latin typeface="Source Sans 3"/>
              <a:cs typeface="Source Sans 3"/>
            </a:endParaRPr>
          </a:p>
          <a:p>
            <a:pPr marL="182245" marR="118110" indent="-9017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183515" algn="l"/>
              </a:tabLst>
            </a:pPr>
            <a:r>
              <a:rPr dirty="0" sz="1400" b="1">
                <a:latin typeface="Source Sans 3"/>
                <a:cs typeface="Source Sans 3"/>
              </a:rPr>
              <a:t>Methodological</a:t>
            </a:r>
            <a:r>
              <a:rPr dirty="0" sz="1400" spc="-6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approach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Crediting </a:t>
            </a:r>
            <a:r>
              <a:rPr dirty="0" sz="1400" spc="-10">
                <a:latin typeface="Source Sans 3"/>
                <a:cs typeface="Source Sans 3"/>
              </a:rPr>
              <a:t>	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align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with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LCA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methodology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 spc="-20">
                <a:latin typeface="Source Sans 3"/>
                <a:cs typeface="Source Sans 3"/>
              </a:rPr>
              <a:t>e</a:t>
            </a:r>
            <a:r>
              <a:rPr dirty="0" baseline="-21604" sz="1350" spc="-30">
                <a:latin typeface="Source Sans 3"/>
                <a:cs typeface="Source Sans 3"/>
              </a:rPr>
              <a:t>OCCS</a:t>
            </a:r>
            <a:r>
              <a:rPr dirty="0" baseline="-21604" sz="1350" spc="750">
                <a:latin typeface="Source Sans 3"/>
                <a:cs typeface="Source Sans 3"/>
              </a:rPr>
              <a:t> </a:t>
            </a:r>
            <a:r>
              <a:rPr dirty="0" baseline="-21604" sz="1350" spc="750">
                <a:latin typeface="Source Sans 3"/>
                <a:cs typeface="Source Sans 3"/>
              </a:rPr>
              <a:t>	</a:t>
            </a:r>
            <a:r>
              <a:rPr dirty="0" sz="1400" spc="-10">
                <a:latin typeface="Source Sans 3"/>
                <a:cs typeface="Source Sans 3"/>
              </a:rPr>
              <a:t>factor</a:t>
            </a:r>
            <a:endParaRPr sz="1400">
              <a:latin typeface="Source Sans 3"/>
              <a:cs typeface="Source Sans 3"/>
            </a:endParaRPr>
          </a:p>
          <a:p>
            <a:pPr marL="182245" marR="321310" indent="-9017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183515" algn="l"/>
              </a:tabLst>
            </a:pPr>
            <a:r>
              <a:rPr dirty="0" sz="1400" b="1">
                <a:latin typeface="Source Sans 3"/>
                <a:cs typeface="Source Sans 3"/>
              </a:rPr>
              <a:t>Pending</a:t>
            </a:r>
            <a:r>
              <a:rPr dirty="0" sz="1400" spc="-3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item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procedure</a:t>
            </a:r>
            <a:r>
              <a:rPr dirty="0" sz="1400" spc="-25">
                <a:latin typeface="Source Sans 3"/>
                <a:cs typeface="Source Sans 3"/>
              </a:rPr>
              <a:t> to </a:t>
            </a:r>
            <a:r>
              <a:rPr dirty="0" sz="1400" spc="-25">
                <a:latin typeface="Source Sans 3"/>
                <a:cs typeface="Source Sans 3"/>
              </a:rPr>
              <a:t>	</a:t>
            </a:r>
            <a:r>
              <a:rPr dirty="0" sz="1400">
                <a:latin typeface="Source Sans 3"/>
                <a:cs typeface="Source Sans 3"/>
              </a:rPr>
              <a:t>determine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verify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</a:t>
            </a:r>
            <a:r>
              <a:rPr dirty="0" baseline="-21604" sz="1350">
                <a:latin typeface="Source Sans 3"/>
                <a:cs typeface="Source Sans 3"/>
              </a:rPr>
              <a:t>2</a:t>
            </a:r>
            <a:r>
              <a:rPr dirty="0" baseline="-21604" sz="1350" spc="112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emission </a:t>
            </a:r>
            <a:r>
              <a:rPr dirty="0" sz="1400" spc="-10">
                <a:latin typeface="Source Sans 3"/>
                <a:cs typeface="Source Sans 3"/>
              </a:rPr>
              <a:t>	</a:t>
            </a:r>
            <a:r>
              <a:rPr dirty="0" sz="1400">
                <a:latin typeface="Source Sans 3"/>
                <a:cs typeface="Source Sans 3"/>
              </a:rPr>
              <a:t>credits.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methodological </a:t>
            </a:r>
            <a:r>
              <a:rPr dirty="0" sz="1400" spc="-10">
                <a:latin typeface="Source Sans 3"/>
                <a:cs typeface="Source Sans 3"/>
              </a:rPr>
              <a:t>	</a:t>
            </a:r>
            <a:r>
              <a:rPr dirty="0" sz="1400">
                <a:latin typeface="Source Sans 3"/>
                <a:cs typeface="Source Sans 3"/>
              </a:rPr>
              <a:t>guidance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 </a:t>
            </a:r>
            <a:r>
              <a:rPr dirty="0" sz="1400" spc="-10">
                <a:latin typeface="Source Sans 3"/>
                <a:cs typeface="Source Sans 3"/>
              </a:rPr>
              <a:t>verification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10">
                <a:latin typeface="Source Sans 3"/>
                <a:cs typeface="Source Sans 3"/>
              </a:rPr>
              <a:t> </a:t>
            </a:r>
            <a:r>
              <a:rPr dirty="0" sz="1400" spc="-20">
                <a:latin typeface="Source Sans 3"/>
                <a:cs typeface="Source Sans 3"/>
              </a:rPr>
              <a:t>data </a:t>
            </a:r>
            <a:r>
              <a:rPr dirty="0" sz="1400" spc="-20">
                <a:latin typeface="Source Sans 3"/>
                <a:cs typeface="Source Sans 3"/>
              </a:rPr>
              <a:t>	</a:t>
            </a:r>
            <a:r>
              <a:rPr dirty="0" sz="1400">
                <a:latin typeface="Source Sans 3"/>
                <a:cs typeface="Source Sans 3"/>
              </a:rPr>
              <a:t>related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OCCS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systems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1975338" y="6553301"/>
            <a:ext cx="138430" cy="1695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sz="900" spc="-25">
                <a:latin typeface="Source Sans 3"/>
                <a:cs typeface="Source Sans 3"/>
              </a:rPr>
              <a:t>19</a:t>
            </a:r>
            <a:endParaRPr sz="900">
              <a:latin typeface="Source Sans 3"/>
              <a:cs typeface="Source Sans 3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47852"/>
            <a:ext cx="12192635" cy="5610225"/>
            <a:chOff x="0" y="1247852"/>
            <a:chExt cx="12192635" cy="561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20" y="1247852"/>
              <a:ext cx="5833999" cy="548449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11933" y="5400802"/>
              <a:ext cx="773430" cy="706120"/>
            </a:xfrm>
            <a:custGeom>
              <a:avLst/>
              <a:gdLst/>
              <a:ahLst/>
              <a:cxnLst/>
              <a:rect l="l" t="t" r="r" b="b"/>
              <a:pathLst>
                <a:path w="773430" h="706120">
                  <a:moveTo>
                    <a:pt x="773430" y="0"/>
                  </a:moveTo>
                  <a:lnTo>
                    <a:pt x="88265" y="0"/>
                  </a:lnTo>
                  <a:lnTo>
                    <a:pt x="70470" y="7174"/>
                  </a:lnTo>
                  <a:lnTo>
                    <a:pt x="38906" y="60305"/>
                  </a:lnTo>
                  <a:lnTo>
                    <a:pt x="25844" y="103417"/>
                  </a:lnTo>
                  <a:lnTo>
                    <a:pt x="15068" y="155664"/>
                  </a:lnTo>
                  <a:lnTo>
                    <a:pt x="6933" y="215625"/>
                  </a:lnTo>
                  <a:lnTo>
                    <a:pt x="1792" y="281876"/>
                  </a:lnTo>
                  <a:lnTo>
                    <a:pt x="0" y="352996"/>
                  </a:lnTo>
                  <a:lnTo>
                    <a:pt x="1792" y="424125"/>
                  </a:lnTo>
                  <a:lnTo>
                    <a:pt x="6933" y="490375"/>
                  </a:lnTo>
                  <a:lnTo>
                    <a:pt x="15068" y="550328"/>
                  </a:lnTo>
                  <a:lnTo>
                    <a:pt x="25844" y="602564"/>
                  </a:lnTo>
                  <a:lnTo>
                    <a:pt x="38906" y="645662"/>
                  </a:lnTo>
                  <a:lnTo>
                    <a:pt x="70470" y="698771"/>
                  </a:lnTo>
                  <a:lnTo>
                    <a:pt x="88265" y="705942"/>
                  </a:lnTo>
                  <a:lnTo>
                    <a:pt x="773430" y="705942"/>
                  </a:lnTo>
                  <a:lnTo>
                    <a:pt x="755635" y="698771"/>
                  </a:lnTo>
                  <a:lnTo>
                    <a:pt x="739064" y="678205"/>
                  </a:lnTo>
                  <a:lnTo>
                    <a:pt x="711009" y="602564"/>
                  </a:lnTo>
                  <a:lnTo>
                    <a:pt x="700233" y="550328"/>
                  </a:lnTo>
                  <a:lnTo>
                    <a:pt x="692098" y="490375"/>
                  </a:lnTo>
                  <a:lnTo>
                    <a:pt x="686957" y="424125"/>
                  </a:lnTo>
                  <a:lnTo>
                    <a:pt x="685165" y="352996"/>
                  </a:lnTo>
                  <a:lnTo>
                    <a:pt x="686957" y="281876"/>
                  </a:lnTo>
                  <a:lnTo>
                    <a:pt x="692098" y="215625"/>
                  </a:lnTo>
                  <a:lnTo>
                    <a:pt x="700233" y="155664"/>
                  </a:lnTo>
                  <a:lnTo>
                    <a:pt x="711009" y="103417"/>
                  </a:lnTo>
                  <a:lnTo>
                    <a:pt x="724071" y="60305"/>
                  </a:lnTo>
                  <a:lnTo>
                    <a:pt x="755635" y="7174"/>
                  </a:lnTo>
                  <a:lnTo>
                    <a:pt x="77343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697098" y="5400802"/>
              <a:ext cx="176530" cy="706120"/>
            </a:xfrm>
            <a:custGeom>
              <a:avLst/>
              <a:gdLst/>
              <a:ahLst/>
              <a:cxnLst/>
              <a:rect l="l" t="t" r="r" b="b"/>
              <a:pathLst>
                <a:path w="176530" h="706120">
                  <a:moveTo>
                    <a:pt x="88264" y="0"/>
                  </a:moveTo>
                  <a:lnTo>
                    <a:pt x="53899" y="27750"/>
                  </a:lnTo>
                  <a:lnTo>
                    <a:pt x="25844" y="103417"/>
                  </a:lnTo>
                  <a:lnTo>
                    <a:pt x="15068" y="155664"/>
                  </a:lnTo>
                  <a:lnTo>
                    <a:pt x="6933" y="215625"/>
                  </a:lnTo>
                  <a:lnTo>
                    <a:pt x="1792" y="281876"/>
                  </a:lnTo>
                  <a:lnTo>
                    <a:pt x="0" y="352996"/>
                  </a:lnTo>
                  <a:lnTo>
                    <a:pt x="1792" y="424125"/>
                  </a:lnTo>
                  <a:lnTo>
                    <a:pt x="6933" y="490375"/>
                  </a:lnTo>
                  <a:lnTo>
                    <a:pt x="15068" y="550328"/>
                  </a:lnTo>
                  <a:lnTo>
                    <a:pt x="25844" y="602564"/>
                  </a:lnTo>
                  <a:lnTo>
                    <a:pt x="38906" y="645662"/>
                  </a:lnTo>
                  <a:lnTo>
                    <a:pt x="70470" y="698771"/>
                  </a:lnTo>
                  <a:lnTo>
                    <a:pt x="88264" y="705942"/>
                  </a:lnTo>
                  <a:lnTo>
                    <a:pt x="106059" y="698771"/>
                  </a:lnTo>
                  <a:lnTo>
                    <a:pt x="137623" y="645662"/>
                  </a:lnTo>
                  <a:lnTo>
                    <a:pt x="150685" y="602564"/>
                  </a:lnTo>
                  <a:lnTo>
                    <a:pt x="161461" y="550328"/>
                  </a:lnTo>
                  <a:lnTo>
                    <a:pt x="169596" y="490375"/>
                  </a:lnTo>
                  <a:lnTo>
                    <a:pt x="174737" y="424125"/>
                  </a:lnTo>
                  <a:lnTo>
                    <a:pt x="176529" y="352996"/>
                  </a:lnTo>
                  <a:lnTo>
                    <a:pt x="174737" y="281876"/>
                  </a:lnTo>
                  <a:lnTo>
                    <a:pt x="169596" y="215625"/>
                  </a:lnTo>
                  <a:lnTo>
                    <a:pt x="161461" y="155664"/>
                  </a:lnTo>
                  <a:lnTo>
                    <a:pt x="150685" y="103417"/>
                  </a:lnTo>
                  <a:lnTo>
                    <a:pt x="137623" y="60305"/>
                  </a:lnTo>
                  <a:lnTo>
                    <a:pt x="106059" y="7174"/>
                  </a:lnTo>
                  <a:lnTo>
                    <a:pt x="88264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961133" y="5391135"/>
              <a:ext cx="950594" cy="715645"/>
            </a:xfrm>
            <a:custGeom>
              <a:avLst/>
              <a:gdLst/>
              <a:ahLst/>
              <a:cxnLst/>
              <a:rect l="l" t="t" r="r" b="b"/>
              <a:pathLst>
                <a:path w="950594" h="715645">
                  <a:moveTo>
                    <a:pt x="824230" y="715608"/>
                  </a:moveTo>
                  <a:lnTo>
                    <a:pt x="823930" y="678982"/>
                  </a:lnTo>
                  <a:lnTo>
                    <a:pt x="823123" y="633290"/>
                  </a:lnTo>
                  <a:lnTo>
                    <a:pt x="821948" y="580266"/>
                  </a:lnTo>
                  <a:lnTo>
                    <a:pt x="820542" y="521648"/>
                  </a:lnTo>
                  <a:lnTo>
                    <a:pt x="819044" y="459171"/>
                  </a:lnTo>
                  <a:lnTo>
                    <a:pt x="817591" y="394572"/>
                  </a:lnTo>
                  <a:lnTo>
                    <a:pt x="816324" y="329585"/>
                  </a:lnTo>
                  <a:lnTo>
                    <a:pt x="815379" y="265948"/>
                  </a:lnTo>
                  <a:lnTo>
                    <a:pt x="814895" y="205396"/>
                  </a:lnTo>
                  <a:lnTo>
                    <a:pt x="815010" y="149664"/>
                  </a:lnTo>
                  <a:lnTo>
                    <a:pt x="815863" y="100489"/>
                  </a:lnTo>
                  <a:lnTo>
                    <a:pt x="817591" y="59608"/>
                  </a:lnTo>
                  <a:lnTo>
                    <a:pt x="824230" y="9666"/>
                  </a:lnTo>
                  <a:lnTo>
                    <a:pt x="832891" y="0"/>
                  </a:lnTo>
                  <a:lnTo>
                    <a:pt x="845467" y="5089"/>
                  </a:lnTo>
                  <a:lnTo>
                    <a:pt x="877817" y="52393"/>
                  </a:lnTo>
                  <a:lnTo>
                    <a:pt x="895318" y="91033"/>
                  </a:lnTo>
                  <a:lnTo>
                    <a:pt x="912186" y="137284"/>
                  </a:lnTo>
                  <a:lnTo>
                    <a:pt x="927284" y="189359"/>
                  </a:lnTo>
                  <a:lnTo>
                    <a:pt x="939476" y="245472"/>
                  </a:lnTo>
                  <a:lnTo>
                    <a:pt x="947625" y="303835"/>
                  </a:lnTo>
                  <a:lnTo>
                    <a:pt x="950595" y="362663"/>
                  </a:lnTo>
                  <a:lnTo>
                    <a:pt x="947165" y="433791"/>
                  </a:lnTo>
                  <a:lnTo>
                    <a:pt x="937708" y="500042"/>
                  </a:lnTo>
                  <a:lnTo>
                    <a:pt x="923471" y="559995"/>
                  </a:lnTo>
                  <a:lnTo>
                    <a:pt x="905700" y="612230"/>
                  </a:lnTo>
                  <a:lnTo>
                    <a:pt x="885643" y="655329"/>
                  </a:lnTo>
                  <a:lnTo>
                    <a:pt x="864548" y="687871"/>
                  </a:lnTo>
                  <a:lnTo>
                    <a:pt x="824230" y="715608"/>
                  </a:lnTo>
                  <a:lnTo>
                    <a:pt x="139065" y="715608"/>
                  </a:lnTo>
                  <a:lnTo>
                    <a:pt x="96762" y="687871"/>
                  </a:lnTo>
                  <a:lnTo>
                    <a:pt x="73632" y="655329"/>
                  </a:lnTo>
                  <a:lnTo>
                    <a:pt x="51244" y="612230"/>
                  </a:lnTo>
                  <a:lnTo>
                    <a:pt x="31142" y="559995"/>
                  </a:lnTo>
                  <a:lnTo>
                    <a:pt x="14870" y="500042"/>
                  </a:lnTo>
                  <a:lnTo>
                    <a:pt x="3975" y="433791"/>
                  </a:lnTo>
                  <a:lnTo>
                    <a:pt x="0" y="362663"/>
                  </a:lnTo>
                  <a:lnTo>
                    <a:pt x="3975" y="291542"/>
                  </a:lnTo>
                  <a:lnTo>
                    <a:pt x="14870" y="225291"/>
                  </a:lnTo>
                  <a:lnTo>
                    <a:pt x="31142" y="165331"/>
                  </a:lnTo>
                  <a:lnTo>
                    <a:pt x="51244" y="113084"/>
                  </a:lnTo>
                  <a:lnTo>
                    <a:pt x="73632" y="69972"/>
                  </a:lnTo>
                  <a:lnTo>
                    <a:pt x="96762" y="37417"/>
                  </a:lnTo>
                  <a:lnTo>
                    <a:pt x="139065" y="9666"/>
                  </a:lnTo>
                  <a:lnTo>
                    <a:pt x="191762" y="9666"/>
                  </a:lnTo>
                  <a:lnTo>
                    <a:pt x="244463" y="9666"/>
                  </a:lnTo>
                  <a:lnTo>
                    <a:pt x="771532" y="9666"/>
                  </a:lnTo>
                  <a:lnTo>
                    <a:pt x="824230" y="966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EU</a:t>
            </a:r>
            <a:r>
              <a:rPr dirty="0" spc="-95"/>
              <a:t> </a:t>
            </a:r>
            <a:r>
              <a:rPr dirty="0"/>
              <a:t>Decarbonisation</a:t>
            </a:r>
            <a:r>
              <a:rPr dirty="0" spc="-75"/>
              <a:t> </a:t>
            </a:r>
            <a:r>
              <a:rPr dirty="0"/>
              <a:t>Regulatory</a:t>
            </a:r>
            <a:r>
              <a:rPr dirty="0" spc="-75"/>
              <a:t> </a:t>
            </a:r>
            <a:r>
              <a:rPr dirty="0" spc="-10"/>
              <a:t>Framework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11023" y="739902"/>
            <a:ext cx="85750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Asymmetry</a:t>
            </a:r>
            <a:r>
              <a:rPr dirty="0" sz="1800" spc="-3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under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EU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regulation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with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acceptance</a:t>
            </a:r>
            <a:r>
              <a:rPr dirty="0" sz="1800" spc="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under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EU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ETS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but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exclusion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from</a:t>
            </a:r>
            <a:r>
              <a:rPr dirty="0" sz="1800" spc="-9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FuelEU</a:t>
            </a:r>
            <a:endParaRPr sz="1800">
              <a:latin typeface="Source Sans 3"/>
              <a:cs typeface="Source Sans 3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8556" y="1247762"/>
            <a:ext cx="4574540" cy="5201285"/>
          </a:xfrm>
          <a:prstGeom prst="rect">
            <a:avLst/>
          </a:prstGeom>
          <a:ln w="19050">
            <a:solidFill>
              <a:srgbClr val="D9D9D9"/>
            </a:solidFill>
          </a:ln>
        </p:spPr>
        <p:txBody>
          <a:bodyPr wrap="square" lIns="0" tIns="152400" rIns="0" bIns="0" rtlCol="0" vert="horz">
            <a:spAutoFit/>
          </a:bodyPr>
          <a:lstStyle/>
          <a:p>
            <a:pPr algn="just" marL="40640">
              <a:lnSpc>
                <a:spcPct val="100000"/>
              </a:lnSpc>
              <a:spcBef>
                <a:spcPts val="1200"/>
              </a:spcBef>
            </a:pPr>
            <a:r>
              <a:rPr dirty="0" cap="small" sz="1600" b="1">
                <a:latin typeface="Source Sans 3"/>
                <a:cs typeface="Source Sans 3"/>
              </a:rPr>
              <a:t>EU</a:t>
            </a:r>
            <a:r>
              <a:rPr dirty="0" cap="small" sz="1600" spc="-40" b="1">
                <a:latin typeface="Source Sans 3"/>
                <a:cs typeface="Source Sans 3"/>
              </a:rPr>
              <a:t> </a:t>
            </a:r>
            <a:r>
              <a:rPr dirty="0" cap="small" sz="1600" spc="-10" b="1">
                <a:latin typeface="Source Sans 3"/>
                <a:cs typeface="Source Sans 3"/>
              </a:rPr>
              <a:t>Emissions</a:t>
            </a:r>
            <a:r>
              <a:rPr dirty="0" cap="small" sz="1600" spc="-5" b="1">
                <a:latin typeface="Source Sans 3"/>
                <a:cs typeface="Source Sans 3"/>
              </a:rPr>
              <a:t> </a:t>
            </a:r>
            <a:r>
              <a:rPr dirty="0" cap="small" sz="1600" b="1">
                <a:latin typeface="Source Sans 3"/>
                <a:cs typeface="Source Sans 3"/>
              </a:rPr>
              <a:t>Trading</a:t>
            </a:r>
            <a:r>
              <a:rPr dirty="0" cap="small" sz="1600" spc="-5" b="1">
                <a:latin typeface="Source Sans 3"/>
                <a:cs typeface="Source Sans 3"/>
              </a:rPr>
              <a:t> </a:t>
            </a:r>
            <a:r>
              <a:rPr dirty="0" cap="small" sz="1600" b="1">
                <a:latin typeface="Source Sans 3"/>
                <a:cs typeface="Source Sans 3"/>
              </a:rPr>
              <a:t>System</a:t>
            </a:r>
            <a:r>
              <a:rPr dirty="0" cap="small" sz="1600" spc="5" b="1">
                <a:latin typeface="Source Sans 3"/>
                <a:cs typeface="Source Sans 3"/>
              </a:rPr>
              <a:t> </a:t>
            </a:r>
            <a:r>
              <a:rPr dirty="0" cap="small" sz="1600" b="1">
                <a:latin typeface="Source Sans 3"/>
                <a:cs typeface="Source Sans 3"/>
              </a:rPr>
              <a:t>(EU</a:t>
            </a:r>
            <a:r>
              <a:rPr dirty="0" cap="small" sz="1600" spc="-50" b="1">
                <a:latin typeface="Source Sans 3"/>
                <a:cs typeface="Source Sans 3"/>
              </a:rPr>
              <a:t> </a:t>
            </a:r>
            <a:r>
              <a:rPr dirty="0" cap="small" sz="1600" spc="-20" b="1">
                <a:latin typeface="Source Sans 3"/>
                <a:cs typeface="Source Sans 3"/>
              </a:rPr>
              <a:t>ETS)</a:t>
            </a:r>
            <a:endParaRPr sz="1600">
              <a:latin typeface="Source Sans 3"/>
              <a:cs typeface="Source Sans 3"/>
            </a:endParaRPr>
          </a:p>
          <a:p>
            <a:pPr algn="just" marL="40640" marR="471170">
              <a:lnSpc>
                <a:spcPct val="100000"/>
              </a:lnSpc>
              <a:spcBef>
                <a:spcPts val="919"/>
              </a:spcBef>
            </a:pPr>
            <a:r>
              <a:rPr dirty="0" sz="1400" b="1">
                <a:latin typeface="Source Sans 3"/>
                <a:cs typeface="Source Sans 3"/>
              </a:rPr>
              <a:t>Current</a:t>
            </a:r>
            <a:r>
              <a:rPr dirty="0" sz="1400" spc="-2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state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crediting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captured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</a:t>
            </a:r>
            <a:r>
              <a:rPr dirty="0" baseline="-21604" sz="1350">
                <a:latin typeface="Source Sans 3"/>
                <a:cs typeface="Source Sans 3"/>
              </a:rPr>
              <a:t>2</a:t>
            </a:r>
            <a:r>
              <a:rPr dirty="0" baseline="-21604" sz="1350" spc="112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is</a:t>
            </a:r>
            <a:r>
              <a:rPr dirty="0" sz="1400" spc="-10">
                <a:latin typeface="Source Sans 3"/>
                <a:cs typeface="Source Sans 3"/>
              </a:rPr>
              <a:t> acceptable, </a:t>
            </a:r>
            <a:r>
              <a:rPr dirty="0" sz="1400">
                <a:latin typeface="Source Sans 3"/>
                <a:cs typeface="Source Sans 3"/>
              </a:rPr>
              <a:t>provided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permanence</a:t>
            </a:r>
            <a:endParaRPr sz="1400">
              <a:latin typeface="Source Sans 3"/>
              <a:cs typeface="Source Sans 3"/>
            </a:endParaRPr>
          </a:p>
          <a:p>
            <a:pPr algn="just" marL="40640" marR="375285">
              <a:lnSpc>
                <a:spcPct val="100000"/>
              </a:lnSpc>
              <a:spcBef>
                <a:spcPts val="900"/>
              </a:spcBef>
            </a:pPr>
            <a:r>
              <a:rPr dirty="0" sz="1400" b="1">
                <a:latin typeface="Source Sans 3"/>
                <a:cs typeface="Source Sans 3"/>
              </a:rPr>
              <a:t>Requirements</a:t>
            </a:r>
            <a:r>
              <a:rPr dirty="0" sz="1400" spc="-3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for</a:t>
            </a:r>
            <a:r>
              <a:rPr dirty="0" sz="1400" spc="-2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adoption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Captured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</a:t>
            </a:r>
            <a:r>
              <a:rPr dirty="0" baseline="-21604" sz="1350">
                <a:latin typeface="Source Sans 3"/>
                <a:cs typeface="Source Sans 3"/>
              </a:rPr>
              <a:t>2</a:t>
            </a:r>
            <a:r>
              <a:rPr dirty="0" baseline="-21604" sz="1350" spc="97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be </a:t>
            </a:r>
            <a:r>
              <a:rPr dirty="0" sz="1400" spc="-10">
                <a:latin typeface="Source Sans 3"/>
                <a:cs typeface="Source Sans 3"/>
              </a:rPr>
              <a:t>stored </a:t>
            </a:r>
            <a:r>
              <a:rPr dirty="0" sz="1400">
                <a:latin typeface="Source Sans 3"/>
                <a:cs typeface="Source Sans 3"/>
              </a:rPr>
              <a:t>according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“CCS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Directive”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or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delivered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permanent utilisation</a:t>
            </a:r>
            <a:endParaRPr sz="1400">
              <a:latin typeface="Source Sans 3"/>
              <a:cs typeface="Source Sans 3"/>
            </a:endParaRPr>
          </a:p>
          <a:p>
            <a:pPr marL="40640" marR="11430">
              <a:lnSpc>
                <a:spcPct val="100000"/>
              </a:lnSpc>
              <a:spcBef>
                <a:spcPts val="900"/>
              </a:spcBef>
            </a:pPr>
            <a:r>
              <a:rPr dirty="0" sz="1400" b="1">
                <a:latin typeface="Source Sans 3"/>
                <a:cs typeface="Source Sans 3"/>
              </a:rPr>
              <a:t>Key</a:t>
            </a:r>
            <a:r>
              <a:rPr dirty="0" sz="1400" spc="-2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insight</a:t>
            </a:r>
            <a:r>
              <a:rPr dirty="0" sz="1400" spc="-1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for</a:t>
            </a:r>
            <a:r>
              <a:rPr dirty="0" sz="1400" spc="-2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consideration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5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Governing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parameters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is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20">
                <a:latin typeface="Source Sans 3"/>
                <a:cs typeface="Source Sans 3"/>
              </a:rPr>
              <a:t>“the </a:t>
            </a:r>
            <a:r>
              <a:rPr dirty="0" sz="1400">
                <a:latin typeface="Source Sans 3"/>
                <a:cs typeface="Source Sans 3"/>
              </a:rPr>
              <a:t>amount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</a:t>
            </a:r>
            <a:r>
              <a:rPr dirty="0" baseline="-21604" sz="1350">
                <a:latin typeface="Source Sans 3"/>
                <a:cs typeface="Source Sans 3"/>
              </a:rPr>
              <a:t>2</a:t>
            </a:r>
            <a:r>
              <a:rPr dirty="0" baseline="-21604" sz="1350" spc="82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handed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over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storage”.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Onboard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capacity </a:t>
            </a:r>
            <a:r>
              <a:rPr dirty="0" sz="1400">
                <a:latin typeface="Source Sans 3"/>
                <a:cs typeface="Source Sans 3"/>
              </a:rPr>
              <a:t>will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play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vital</a:t>
            </a:r>
            <a:r>
              <a:rPr dirty="0" sz="1400" spc="-20">
                <a:latin typeface="Source Sans 3"/>
                <a:cs typeface="Source Sans 3"/>
              </a:rPr>
              <a:t> role</a:t>
            </a:r>
            <a:endParaRPr sz="1400">
              <a:latin typeface="Source Sans 3"/>
              <a:cs typeface="Source Sans 3"/>
            </a:endParaRPr>
          </a:p>
          <a:p>
            <a:pPr marL="40640" marR="145415">
              <a:lnSpc>
                <a:spcPct val="100000"/>
              </a:lnSpc>
              <a:spcBef>
                <a:spcPts val="905"/>
              </a:spcBef>
            </a:pPr>
            <a:r>
              <a:rPr dirty="0" sz="1400" b="1">
                <a:latin typeface="Source Sans 3"/>
                <a:cs typeface="Source Sans 3"/>
              </a:rPr>
              <a:t>Practical</a:t>
            </a:r>
            <a:r>
              <a:rPr dirty="0" sz="1400" spc="-7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take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OCCS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crediting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is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acceptable,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but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no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formal </a:t>
            </a:r>
            <a:r>
              <a:rPr dirty="0" sz="1400">
                <a:latin typeface="Source Sans 3"/>
                <a:cs typeface="Source Sans 3"/>
              </a:rPr>
              <a:t>application</a:t>
            </a:r>
            <a:r>
              <a:rPr dirty="0" sz="1400" spc="-5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has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been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confirmed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20">
                <a:latin typeface="Source Sans 3"/>
                <a:cs typeface="Source Sans 3"/>
              </a:rPr>
              <a:t>date</a:t>
            </a:r>
            <a:endParaRPr sz="14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4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4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4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4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1400">
              <a:latin typeface="Source Sans 3"/>
              <a:cs typeface="Source Sans 3"/>
            </a:endParaRPr>
          </a:p>
          <a:p>
            <a:pPr algn="ctr" marR="173355">
              <a:lnSpc>
                <a:spcPct val="100000"/>
              </a:lnSpc>
            </a:pPr>
            <a:r>
              <a:rPr dirty="0" sz="1600" spc="-25">
                <a:latin typeface="Source Sans 3"/>
                <a:cs typeface="Source Sans 3"/>
              </a:rPr>
              <a:t>CO</a:t>
            </a:r>
            <a:r>
              <a:rPr dirty="0" baseline="-21164" sz="1575" spc="-37">
                <a:latin typeface="Source Sans 3"/>
                <a:cs typeface="Source Sans 3"/>
              </a:rPr>
              <a:t>2</a:t>
            </a:r>
            <a:endParaRPr baseline="-21164" sz="1575">
              <a:latin typeface="Source Sans 3"/>
              <a:cs typeface="Source Sans 3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264676" y="4766586"/>
            <a:ext cx="7613015" cy="1346200"/>
            <a:chOff x="2264676" y="4766586"/>
            <a:chExt cx="7613015" cy="1346200"/>
          </a:xfrm>
        </p:grpSpPr>
        <p:sp>
          <p:nvSpPr>
            <p:cNvPr id="11" name="object 11"/>
            <p:cNvSpPr/>
            <p:nvPr/>
          </p:nvSpPr>
          <p:spPr>
            <a:xfrm>
              <a:off x="2269121" y="4771031"/>
              <a:ext cx="407034" cy="407034"/>
            </a:xfrm>
            <a:custGeom>
              <a:avLst/>
              <a:gdLst/>
              <a:ahLst/>
              <a:cxnLst/>
              <a:rect l="l" t="t" r="r" b="b"/>
              <a:pathLst>
                <a:path w="407035" h="407035">
                  <a:moveTo>
                    <a:pt x="406614" y="0"/>
                  </a:moveTo>
                  <a:lnTo>
                    <a:pt x="0" y="0"/>
                  </a:lnTo>
                  <a:lnTo>
                    <a:pt x="0" y="406627"/>
                  </a:lnTo>
                  <a:lnTo>
                    <a:pt x="406614" y="406627"/>
                  </a:lnTo>
                  <a:lnTo>
                    <a:pt x="406614" y="361447"/>
                  </a:lnTo>
                  <a:lnTo>
                    <a:pt x="45179" y="361446"/>
                  </a:lnTo>
                  <a:lnTo>
                    <a:pt x="45179" y="45180"/>
                  </a:lnTo>
                  <a:lnTo>
                    <a:pt x="406614" y="45180"/>
                  </a:lnTo>
                  <a:lnTo>
                    <a:pt x="406614" y="0"/>
                  </a:lnTo>
                  <a:close/>
                </a:path>
                <a:path w="407035" h="407035">
                  <a:moveTo>
                    <a:pt x="406614" y="45180"/>
                  </a:moveTo>
                  <a:lnTo>
                    <a:pt x="361435" y="45180"/>
                  </a:lnTo>
                  <a:lnTo>
                    <a:pt x="361435" y="361447"/>
                  </a:lnTo>
                  <a:lnTo>
                    <a:pt x="406614" y="361447"/>
                  </a:lnTo>
                  <a:lnTo>
                    <a:pt x="406614" y="45180"/>
                  </a:lnTo>
                  <a:close/>
                </a:path>
              </a:pathLst>
            </a:custGeom>
            <a:solidFill>
              <a:srgbClr val="6C9F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269121" y="4771031"/>
              <a:ext cx="407034" cy="407034"/>
            </a:xfrm>
            <a:custGeom>
              <a:avLst/>
              <a:gdLst/>
              <a:ahLst/>
              <a:cxnLst/>
              <a:rect l="l" t="t" r="r" b="b"/>
              <a:pathLst>
                <a:path w="407035" h="407035">
                  <a:moveTo>
                    <a:pt x="0" y="0"/>
                  </a:moveTo>
                  <a:lnTo>
                    <a:pt x="0" y="406627"/>
                  </a:lnTo>
                  <a:lnTo>
                    <a:pt x="406614" y="406627"/>
                  </a:lnTo>
                  <a:lnTo>
                    <a:pt x="406614" y="0"/>
                  </a:lnTo>
                  <a:lnTo>
                    <a:pt x="0" y="0"/>
                  </a:lnTo>
                  <a:close/>
                </a:path>
                <a:path w="407035" h="407035">
                  <a:moveTo>
                    <a:pt x="361435" y="361447"/>
                  </a:moveTo>
                  <a:lnTo>
                    <a:pt x="45179" y="361446"/>
                  </a:lnTo>
                  <a:lnTo>
                    <a:pt x="45179" y="45180"/>
                  </a:lnTo>
                  <a:lnTo>
                    <a:pt x="361435" y="45180"/>
                  </a:lnTo>
                  <a:lnTo>
                    <a:pt x="361435" y="361447"/>
                  </a:lnTo>
                  <a:close/>
                </a:path>
              </a:pathLst>
            </a:custGeom>
            <a:ln w="8785">
              <a:solidFill>
                <a:srgbClr val="6C9F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339607" y="4863764"/>
              <a:ext cx="266065" cy="202565"/>
            </a:xfrm>
            <a:custGeom>
              <a:avLst/>
              <a:gdLst/>
              <a:ahLst/>
              <a:cxnLst/>
              <a:rect l="l" t="t" r="r" b="b"/>
              <a:pathLst>
                <a:path w="266064" h="202564">
                  <a:moveTo>
                    <a:pt x="234054" y="0"/>
                  </a:moveTo>
                  <a:lnTo>
                    <a:pt x="92241" y="138931"/>
                  </a:lnTo>
                  <a:lnTo>
                    <a:pt x="31939" y="78627"/>
                  </a:lnTo>
                  <a:lnTo>
                    <a:pt x="0" y="110567"/>
                  </a:lnTo>
                  <a:lnTo>
                    <a:pt x="91927" y="202498"/>
                  </a:lnTo>
                  <a:lnTo>
                    <a:pt x="265679" y="32254"/>
                  </a:lnTo>
                  <a:lnTo>
                    <a:pt x="234054" y="0"/>
                  </a:lnTo>
                  <a:close/>
                </a:path>
              </a:pathLst>
            </a:custGeom>
            <a:solidFill>
              <a:srgbClr val="6C9F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339607" y="4863764"/>
              <a:ext cx="266065" cy="202565"/>
            </a:xfrm>
            <a:custGeom>
              <a:avLst/>
              <a:gdLst/>
              <a:ahLst/>
              <a:cxnLst/>
              <a:rect l="l" t="t" r="r" b="b"/>
              <a:pathLst>
                <a:path w="266064" h="202564">
                  <a:moveTo>
                    <a:pt x="265679" y="32254"/>
                  </a:moveTo>
                  <a:lnTo>
                    <a:pt x="234054" y="0"/>
                  </a:lnTo>
                  <a:lnTo>
                    <a:pt x="92241" y="138931"/>
                  </a:lnTo>
                  <a:lnTo>
                    <a:pt x="31939" y="78627"/>
                  </a:lnTo>
                  <a:lnTo>
                    <a:pt x="0" y="110567"/>
                  </a:lnTo>
                  <a:lnTo>
                    <a:pt x="91927" y="202498"/>
                  </a:lnTo>
                  <a:lnTo>
                    <a:pt x="265679" y="32254"/>
                  </a:lnTo>
                  <a:close/>
                </a:path>
              </a:pathLst>
            </a:custGeom>
            <a:ln w="8785">
              <a:solidFill>
                <a:srgbClr val="6C9F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971280" y="5400294"/>
              <a:ext cx="773430" cy="706120"/>
            </a:xfrm>
            <a:custGeom>
              <a:avLst/>
              <a:gdLst/>
              <a:ahLst/>
              <a:cxnLst/>
              <a:rect l="l" t="t" r="r" b="b"/>
              <a:pathLst>
                <a:path w="773429" h="706120">
                  <a:moveTo>
                    <a:pt x="773429" y="0"/>
                  </a:moveTo>
                  <a:lnTo>
                    <a:pt x="88137" y="0"/>
                  </a:lnTo>
                  <a:lnTo>
                    <a:pt x="70385" y="7169"/>
                  </a:lnTo>
                  <a:lnTo>
                    <a:pt x="38875" y="60269"/>
                  </a:lnTo>
                  <a:lnTo>
                    <a:pt x="25828" y="103363"/>
                  </a:lnTo>
                  <a:lnTo>
                    <a:pt x="15062" y="155596"/>
                  </a:lnTo>
                  <a:lnTo>
                    <a:pt x="6931" y="215550"/>
                  </a:lnTo>
                  <a:lnTo>
                    <a:pt x="1792" y="281805"/>
                  </a:lnTo>
                  <a:lnTo>
                    <a:pt x="0" y="352945"/>
                  </a:lnTo>
                  <a:lnTo>
                    <a:pt x="1792" y="424074"/>
                  </a:lnTo>
                  <a:lnTo>
                    <a:pt x="6931" y="490325"/>
                  </a:lnTo>
                  <a:lnTo>
                    <a:pt x="15062" y="550277"/>
                  </a:lnTo>
                  <a:lnTo>
                    <a:pt x="25828" y="602513"/>
                  </a:lnTo>
                  <a:lnTo>
                    <a:pt x="38875" y="645611"/>
                  </a:lnTo>
                  <a:lnTo>
                    <a:pt x="70385" y="698720"/>
                  </a:lnTo>
                  <a:lnTo>
                    <a:pt x="88137" y="705891"/>
                  </a:lnTo>
                  <a:lnTo>
                    <a:pt x="773429" y="705891"/>
                  </a:lnTo>
                  <a:lnTo>
                    <a:pt x="755635" y="698720"/>
                  </a:lnTo>
                  <a:lnTo>
                    <a:pt x="739064" y="678154"/>
                  </a:lnTo>
                  <a:lnTo>
                    <a:pt x="711009" y="602513"/>
                  </a:lnTo>
                  <a:lnTo>
                    <a:pt x="700233" y="550277"/>
                  </a:lnTo>
                  <a:lnTo>
                    <a:pt x="692098" y="490325"/>
                  </a:lnTo>
                  <a:lnTo>
                    <a:pt x="686957" y="424074"/>
                  </a:lnTo>
                  <a:lnTo>
                    <a:pt x="685164" y="352945"/>
                  </a:lnTo>
                  <a:lnTo>
                    <a:pt x="686957" y="281805"/>
                  </a:lnTo>
                  <a:lnTo>
                    <a:pt x="692098" y="215550"/>
                  </a:lnTo>
                  <a:lnTo>
                    <a:pt x="700233" y="155596"/>
                  </a:lnTo>
                  <a:lnTo>
                    <a:pt x="711009" y="103363"/>
                  </a:lnTo>
                  <a:lnTo>
                    <a:pt x="724071" y="60269"/>
                  </a:lnTo>
                  <a:lnTo>
                    <a:pt x="755635" y="7169"/>
                  </a:lnTo>
                  <a:lnTo>
                    <a:pt x="77342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656444" y="5400294"/>
              <a:ext cx="176530" cy="706120"/>
            </a:xfrm>
            <a:custGeom>
              <a:avLst/>
              <a:gdLst/>
              <a:ahLst/>
              <a:cxnLst/>
              <a:rect l="l" t="t" r="r" b="b"/>
              <a:pathLst>
                <a:path w="176529" h="706120">
                  <a:moveTo>
                    <a:pt x="88265" y="0"/>
                  </a:moveTo>
                  <a:lnTo>
                    <a:pt x="53899" y="27731"/>
                  </a:lnTo>
                  <a:lnTo>
                    <a:pt x="25844" y="103363"/>
                  </a:lnTo>
                  <a:lnTo>
                    <a:pt x="15068" y="155596"/>
                  </a:lnTo>
                  <a:lnTo>
                    <a:pt x="6933" y="215550"/>
                  </a:lnTo>
                  <a:lnTo>
                    <a:pt x="1792" y="281805"/>
                  </a:lnTo>
                  <a:lnTo>
                    <a:pt x="0" y="352945"/>
                  </a:lnTo>
                  <a:lnTo>
                    <a:pt x="1792" y="424074"/>
                  </a:lnTo>
                  <a:lnTo>
                    <a:pt x="6933" y="490325"/>
                  </a:lnTo>
                  <a:lnTo>
                    <a:pt x="15068" y="550277"/>
                  </a:lnTo>
                  <a:lnTo>
                    <a:pt x="25844" y="602513"/>
                  </a:lnTo>
                  <a:lnTo>
                    <a:pt x="38906" y="645611"/>
                  </a:lnTo>
                  <a:lnTo>
                    <a:pt x="70470" y="698720"/>
                  </a:lnTo>
                  <a:lnTo>
                    <a:pt x="88265" y="705891"/>
                  </a:lnTo>
                  <a:lnTo>
                    <a:pt x="106017" y="698720"/>
                  </a:lnTo>
                  <a:lnTo>
                    <a:pt x="137527" y="645611"/>
                  </a:lnTo>
                  <a:lnTo>
                    <a:pt x="150574" y="602513"/>
                  </a:lnTo>
                  <a:lnTo>
                    <a:pt x="161340" y="550277"/>
                  </a:lnTo>
                  <a:lnTo>
                    <a:pt x="169471" y="490325"/>
                  </a:lnTo>
                  <a:lnTo>
                    <a:pt x="174610" y="424074"/>
                  </a:lnTo>
                  <a:lnTo>
                    <a:pt x="176403" y="352945"/>
                  </a:lnTo>
                  <a:lnTo>
                    <a:pt x="174610" y="281805"/>
                  </a:lnTo>
                  <a:lnTo>
                    <a:pt x="169471" y="215550"/>
                  </a:lnTo>
                  <a:lnTo>
                    <a:pt x="161340" y="155596"/>
                  </a:lnTo>
                  <a:lnTo>
                    <a:pt x="150574" y="103363"/>
                  </a:lnTo>
                  <a:lnTo>
                    <a:pt x="137527" y="60269"/>
                  </a:lnTo>
                  <a:lnTo>
                    <a:pt x="106017" y="7169"/>
                  </a:lnTo>
                  <a:lnTo>
                    <a:pt x="88265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920480" y="5390624"/>
              <a:ext cx="950594" cy="715645"/>
            </a:xfrm>
            <a:custGeom>
              <a:avLst/>
              <a:gdLst/>
              <a:ahLst/>
              <a:cxnLst/>
              <a:rect l="l" t="t" r="r" b="b"/>
              <a:pathLst>
                <a:path w="950595" h="715645">
                  <a:moveTo>
                    <a:pt x="824229" y="715561"/>
                  </a:moveTo>
                  <a:lnTo>
                    <a:pt x="823930" y="678934"/>
                  </a:lnTo>
                  <a:lnTo>
                    <a:pt x="823123" y="633238"/>
                  </a:lnTo>
                  <a:lnTo>
                    <a:pt x="821948" y="580211"/>
                  </a:lnTo>
                  <a:lnTo>
                    <a:pt x="820542" y="521589"/>
                  </a:lnTo>
                  <a:lnTo>
                    <a:pt x="819044" y="459108"/>
                  </a:lnTo>
                  <a:lnTo>
                    <a:pt x="817591" y="394505"/>
                  </a:lnTo>
                  <a:lnTo>
                    <a:pt x="816324" y="329516"/>
                  </a:lnTo>
                  <a:lnTo>
                    <a:pt x="815379" y="265878"/>
                  </a:lnTo>
                  <a:lnTo>
                    <a:pt x="814895" y="205328"/>
                  </a:lnTo>
                  <a:lnTo>
                    <a:pt x="815010" y="149602"/>
                  </a:lnTo>
                  <a:lnTo>
                    <a:pt x="815863" y="100436"/>
                  </a:lnTo>
                  <a:lnTo>
                    <a:pt x="817591" y="59568"/>
                  </a:lnTo>
                  <a:lnTo>
                    <a:pt x="824229" y="9670"/>
                  </a:lnTo>
                  <a:lnTo>
                    <a:pt x="832856" y="0"/>
                  </a:lnTo>
                  <a:lnTo>
                    <a:pt x="845405" y="5080"/>
                  </a:lnTo>
                  <a:lnTo>
                    <a:pt x="877718" y="52357"/>
                  </a:lnTo>
                  <a:lnTo>
                    <a:pt x="895207" y="90983"/>
                  </a:lnTo>
                  <a:lnTo>
                    <a:pt x="912067" y="137222"/>
                  </a:lnTo>
                  <a:lnTo>
                    <a:pt x="927161" y="189289"/>
                  </a:lnTo>
                  <a:lnTo>
                    <a:pt x="939350" y="245400"/>
                  </a:lnTo>
                  <a:lnTo>
                    <a:pt x="947499" y="303770"/>
                  </a:lnTo>
                  <a:lnTo>
                    <a:pt x="950467" y="362615"/>
                  </a:lnTo>
                  <a:lnTo>
                    <a:pt x="947038" y="433744"/>
                  </a:lnTo>
                  <a:lnTo>
                    <a:pt x="937583" y="499995"/>
                  </a:lnTo>
                  <a:lnTo>
                    <a:pt x="923350" y="559947"/>
                  </a:lnTo>
                  <a:lnTo>
                    <a:pt x="905589" y="612183"/>
                  </a:lnTo>
                  <a:lnTo>
                    <a:pt x="885547" y="655282"/>
                  </a:lnTo>
                  <a:lnTo>
                    <a:pt x="864475" y="687824"/>
                  </a:lnTo>
                  <a:lnTo>
                    <a:pt x="824229" y="715561"/>
                  </a:lnTo>
                  <a:lnTo>
                    <a:pt x="138937" y="715561"/>
                  </a:lnTo>
                  <a:lnTo>
                    <a:pt x="96708" y="687824"/>
                  </a:lnTo>
                  <a:lnTo>
                    <a:pt x="73601" y="655282"/>
                  </a:lnTo>
                  <a:lnTo>
                    <a:pt x="51228" y="612183"/>
                  </a:lnTo>
                  <a:lnTo>
                    <a:pt x="31135" y="559947"/>
                  </a:lnTo>
                  <a:lnTo>
                    <a:pt x="14868" y="499995"/>
                  </a:lnTo>
                  <a:lnTo>
                    <a:pt x="3974" y="433744"/>
                  </a:lnTo>
                  <a:lnTo>
                    <a:pt x="0" y="362615"/>
                  </a:lnTo>
                  <a:lnTo>
                    <a:pt x="3974" y="291475"/>
                  </a:lnTo>
                  <a:lnTo>
                    <a:pt x="14868" y="225220"/>
                  </a:lnTo>
                  <a:lnTo>
                    <a:pt x="31135" y="165266"/>
                  </a:lnTo>
                  <a:lnTo>
                    <a:pt x="51228" y="113033"/>
                  </a:lnTo>
                  <a:lnTo>
                    <a:pt x="73601" y="69939"/>
                  </a:lnTo>
                  <a:lnTo>
                    <a:pt x="96708" y="37401"/>
                  </a:lnTo>
                  <a:lnTo>
                    <a:pt x="138937" y="9670"/>
                  </a:lnTo>
                  <a:lnTo>
                    <a:pt x="191660" y="9670"/>
                  </a:lnTo>
                  <a:lnTo>
                    <a:pt x="244378" y="9670"/>
                  </a:lnTo>
                  <a:lnTo>
                    <a:pt x="771507" y="9670"/>
                  </a:lnTo>
                  <a:lnTo>
                    <a:pt x="824229" y="967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7240016" y="1247762"/>
            <a:ext cx="4574540" cy="5201285"/>
          </a:xfrm>
          <a:prstGeom prst="rect">
            <a:avLst/>
          </a:prstGeom>
          <a:ln w="19050">
            <a:solidFill>
              <a:srgbClr val="D9D9D9"/>
            </a:solidFill>
          </a:ln>
        </p:spPr>
        <p:txBody>
          <a:bodyPr wrap="square" lIns="0" tIns="152400" rIns="0" bIns="0" rtlCol="0" vert="horz">
            <a:spAutoFit/>
          </a:bodyPr>
          <a:lstStyle/>
          <a:p>
            <a:pPr marL="83185">
              <a:lnSpc>
                <a:spcPct val="100000"/>
              </a:lnSpc>
              <a:spcBef>
                <a:spcPts val="1200"/>
              </a:spcBef>
            </a:pPr>
            <a:r>
              <a:rPr dirty="0" cap="small" sz="1600" spc="-10" b="1">
                <a:latin typeface="Source Sans 3"/>
                <a:cs typeface="Source Sans 3"/>
              </a:rPr>
              <a:t>FuelEU</a:t>
            </a:r>
            <a:r>
              <a:rPr dirty="0" cap="small" sz="1600" spc="-25" b="1">
                <a:latin typeface="Source Sans 3"/>
                <a:cs typeface="Source Sans 3"/>
              </a:rPr>
              <a:t> </a:t>
            </a:r>
            <a:r>
              <a:rPr dirty="0" cap="small" sz="1600" spc="-10" b="1">
                <a:latin typeface="Source Sans 3"/>
                <a:cs typeface="Source Sans 3"/>
              </a:rPr>
              <a:t>Maritime</a:t>
            </a:r>
            <a:endParaRPr sz="1600">
              <a:latin typeface="Source Sans 3"/>
              <a:cs typeface="Source Sans 3"/>
            </a:endParaRPr>
          </a:p>
          <a:p>
            <a:pPr marL="369570" marR="159385" indent="-287020">
              <a:lnSpc>
                <a:spcPct val="100000"/>
              </a:lnSpc>
              <a:spcBef>
                <a:spcPts val="919"/>
              </a:spcBef>
              <a:buFont typeface="Arial"/>
              <a:buChar char="•"/>
              <a:tabLst>
                <a:tab pos="369570" algn="l"/>
              </a:tabLst>
            </a:pPr>
            <a:r>
              <a:rPr dirty="0" sz="1400" b="1">
                <a:latin typeface="Source Sans 3"/>
                <a:cs typeface="Source Sans 3"/>
              </a:rPr>
              <a:t>Current</a:t>
            </a:r>
            <a:r>
              <a:rPr dirty="0" sz="1400" spc="-3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state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OCCS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not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addressed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within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existing methodology</a:t>
            </a:r>
            <a:endParaRPr sz="1400">
              <a:latin typeface="Source Sans 3"/>
              <a:cs typeface="Source Sans 3"/>
            </a:endParaRPr>
          </a:p>
          <a:p>
            <a:pPr marL="369570" marR="199390" indent="-28702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369570" algn="l"/>
              </a:tabLst>
            </a:pPr>
            <a:r>
              <a:rPr dirty="0" sz="1400" b="1">
                <a:latin typeface="Source Sans 3"/>
                <a:cs typeface="Source Sans 3"/>
              </a:rPr>
              <a:t>Preventing</a:t>
            </a:r>
            <a:r>
              <a:rPr dirty="0" sz="1400" spc="-3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parameters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5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OCCS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theoretically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supports </a:t>
            </a: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use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fossil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fuels.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Lack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maturity,</a:t>
            </a:r>
            <a:r>
              <a:rPr dirty="0" sz="1400" spc="-6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demonstrated </a:t>
            </a:r>
            <a:r>
              <a:rPr dirty="0" sz="1400">
                <a:latin typeface="Source Sans 3"/>
                <a:cs typeface="Source Sans 3"/>
              </a:rPr>
              <a:t>results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international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framework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long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20">
                <a:latin typeface="Source Sans 3"/>
                <a:cs typeface="Source Sans 3"/>
              </a:rPr>
              <a:t>term </a:t>
            </a:r>
            <a:r>
              <a:rPr dirty="0" sz="1400" spc="-10">
                <a:latin typeface="Source Sans 3"/>
                <a:cs typeface="Source Sans 3"/>
              </a:rPr>
              <a:t>sequestration</a:t>
            </a:r>
            <a:endParaRPr sz="1400">
              <a:latin typeface="Source Sans 3"/>
              <a:cs typeface="Source Sans 3"/>
            </a:endParaRPr>
          </a:p>
          <a:p>
            <a:pPr marL="369570" marR="158115" indent="-287020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369570" algn="l"/>
              </a:tabLst>
            </a:pPr>
            <a:r>
              <a:rPr dirty="0" sz="1400" b="1">
                <a:latin typeface="Source Sans 3"/>
                <a:cs typeface="Source Sans 3"/>
              </a:rPr>
              <a:t>Potential</a:t>
            </a:r>
            <a:r>
              <a:rPr dirty="0" sz="1400" spc="-4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way</a:t>
            </a:r>
            <a:r>
              <a:rPr dirty="0" sz="1400" spc="-3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forward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Regulatory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opening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</a:t>
            </a:r>
            <a:r>
              <a:rPr dirty="0" sz="1400" spc="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future </a:t>
            </a:r>
            <a:r>
              <a:rPr dirty="0" sz="1400">
                <a:latin typeface="Source Sans 3"/>
                <a:cs typeface="Source Sans 3"/>
              </a:rPr>
              <a:t>inclusion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subject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 </a:t>
            </a:r>
            <a:r>
              <a:rPr dirty="0" sz="1400" spc="-10">
                <a:latin typeface="Source Sans 3"/>
                <a:cs typeface="Source Sans 3"/>
              </a:rPr>
              <a:t>availability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1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monitoring mehtodology</a:t>
            </a:r>
            <a:endParaRPr sz="1400">
              <a:latin typeface="Source Sans 3"/>
              <a:cs typeface="Source Sans 3"/>
            </a:endParaRPr>
          </a:p>
          <a:p>
            <a:pPr marL="369570" marR="125095" indent="-28702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369570" algn="l"/>
              </a:tabLst>
            </a:pPr>
            <a:r>
              <a:rPr dirty="0" sz="1400" b="1">
                <a:latin typeface="Source Sans 3"/>
                <a:cs typeface="Source Sans 3"/>
              </a:rPr>
              <a:t>Key</a:t>
            </a:r>
            <a:r>
              <a:rPr dirty="0" sz="1400" spc="-3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insight</a:t>
            </a:r>
            <a:r>
              <a:rPr dirty="0" sz="1400" spc="-1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for</a:t>
            </a:r>
            <a:r>
              <a:rPr dirty="0" sz="1400" spc="-2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adoption</a:t>
            </a:r>
            <a:r>
              <a:rPr dirty="0" sz="1400">
                <a:latin typeface="Source Sans 3"/>
                <a:cs typeface="Source Sans 3"/>
              </a:rPr>
              <a:t>: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OCCS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may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become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25">
                <a:latin typeface="Source Sans 3"/>
                <a:cs typeface="Source Sans 3"/>
              </a:rPr>
              <a:t>an </a:t>
            </a:r>
            <a:r>
              <a:rPr dirty="0" sz="1400">
                <a:latin typeface="Source Sans 3"/>
                <a:cs typeface="Source Sans 3"/>
              </a:rPr>
              <a:t>important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source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for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biogenic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synthetic</a:t>
            </a:r>
            <a:r>
              <a:rPr dirty="0" sz="1400" spc="-6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renewable fuels</a:t>
            </a:r>
            <a:endParaRPr sz="14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4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4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</a:pPr>
            <a:endParaRPr sz="14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  <a:spcBef>
                <a:spcPts val="1580"/>
              </a:spcBef>
            </a:pPr>
            <a:endParaRPr sz="1400">
              <a:latin typeface="Source Sans 3"/>
              <a:cs typeface="Source Sans 3"/>
            </a:endParaRPr>
          </a:p>
          <a:p>
            <a:pPr algn="ctr" marR="255904">
              <a:lnSpc>
                <a:spcPct val="100000"/>
              </a:lnSpc>
            </a:pPr>
            <a:r>
              <a:rPr dirty="0" sz="1600" spc="-25">
                <a:latin typeface="Source Sans 3"/>
                <a:cs typeface="Source Sans 3"/>
              </a:rPr>
              <a:t>CO</a:t>
            </a:r>
            <a:r>
              <a:rPr dirty="0" baseline="-21164" sz="1575" spc="-37">
                <a:latin typeface="Source Sans 3"/>
                <a:cs typeface="Source Sans 3"/>
              </a:rPr>
              <a:t>2</a:t>
            </a:r>
            <a:endParaRPr baseline="-21164" sz="1575">
              <a:latin typeface="Source Sans 3"/>
              <a:cs typeface="Source Sans 3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181148" y="4766003"/>
            <a:ext cx="415925" cy="415925"/>
            <a:chOff x="9181148" y="4766003"/>
            <a:chExt cx="415925" cy="415925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70516" y="4856666"/>
              <a:ext cx="236752" cy="23399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185541" y="4770395"/>
              <a:ext cx="407034" cy="407034"/>
            </a:xfrm>
            <a:custGeom>
              <a:avLst/>
              <a:gdLst/>
              <a:ahLst/>
              <a:cxnLst/>
              <a:rect l="l" t="t" r="r" b="b"/>
              <a:pathLst>
                <a:path w="407034" h="407035">
                  <a:moveTo>
                    <a:pt x="406614" y="0"/>
                  </a:moveTo>
                  <a:lnTo>
                    <a:pt x="0" y="0"/>
                  </a:lnTo>
                  <a:lnTo>
                    <a:pt x="0" y="406627"/>
                  </a:lnTo>
                  <a:lnTo>
                    <a:pt x="406615" y="406627"/>
                  </a:lnTo>
                  <a:lnTo>
                    <a:pt x="406615" y="361446"/>
                  </a:lnTo>
                  <a:lnTo>
                    <a:pt x="45179" y="361446"/>
                  </a:lnTo>
                  <a:lnTo>
                    <a:pt x="45179" y="45180"/>
                  </a:lnTo>
                  <a:lnTo>
                    <a:pt x="406614" y="45180"/>
                  </a:lnTo>
                  <a:lnTo>
                    <a:pt x="406614" y="0"/>
                  </a:lnTo>
                  <a:close/>
                </a:path>
                <a:path w="407034" h="407035">
                  <a:moveTo>
                    <a:pt x="406614" y="45180"/>
                  </a:moveTo>
                  <a:lnTo>
                    <a:pt x="361435" y="45180"/>
                  </a:lnTo>
                  <a:lnTo>
                    <a:pt x="361435" y="361446"/>
                  </a:lnTo>
                  <a:lnTo>
                    <a:pt x="406615" y="361446"/>
                  </a:lnTo>
                  <a:lnTo>
                    <a:pt x="406614" y="45180"/>
                  </a:lnTo>
                  <a:close/>
                </a:path>
              </a:pathLst>
            </a:custGeom>
            <a:solidFill>
              <a:srgbClr val="FF5A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9185541" y="4770395"/>
              <a:ext cx="407034" cy="407034"/>
            </a:xfrm>
            <a:custGeom>
              <a:avLst/>
              <a:gdLst/>
              <a:ahLst/>
              <a:cxnLst/>
              <a:rect l="l" t="t" r="r" b="b"/>
              <a:pathLst>
                <a:path w="407034" h="407035">
                  <a:moveTo>
                    <a:pt x="0" y="0"/>
                  </a:moveTo>
                  <a:lnTo>
                    <a:pt x="0" y="406627"/>
                  </a:lnTo>
                  <a:lnTo>
                    <a:pt x="406615" y="406627"/>
                  </a:lnTo>
                  <a:lnTo>
                    <a:pt x="406614" y="0"/>
                  </a:lnTo>
                  <a:lnTo>
                    <a:pt x="0" y="0"/>
                  </a:lnTo>
                  <a:close/>
                </a:path>
                <a:path w="407034" h="407035">
                  <a:moveTo>
                    <a:pt x="361435" y="361446"/>
                  </a:moveTo>
                  <a:lnTo>
                    <a:pt x="45179" y="361446"/>
                  </a:lnTo>
                  <a:lnTo>
                    <a:pt x="45179" y="45180"/>
                  </a:lnTo>
                  <a:lnTo>
                    <a:pt x="361435" y="45180"/>
                  </a:lnTo>
                  <a:lnTo>
                    <a:pt x="361435" y="361446"/>
                  </a:lnTo>
                  <a:close/>
                </a:path>
              </a:pathLst>
            </a:custGeom>
            <a:ln w="8785">
              <a:solidFill>
                <a:srgbClr val="FF5A2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11975338" y="6553301"/>
            <a:ext cx="138430" cy="1695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sz="900" spc="-25">
                <a:latin typeface="Source Sans 3"/>
                <a:cs typeface="Source Sans 3"/>
              </a:rPr>
              <a:t>21</a:t>
            </a:r>
            <a:endParaRPr sz="900">
              <a:latin typeface="Source Sans 3"/>
              <a:cs typeface="Source Sans 3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National</a:t>
            </a:r>
            <a:r>
              <a:rPr dirty="0" spc="-35"/>
              <a:t> </a:t>
            </a:r>
            <a:r>
              <a:rPr dirty="0"/>
              <a:t>Initiatives</a:t>
            </a:r>
            <a:r>
              <a:rPr dirty="0" spc="-10"/>
              <a:t> </a:t>
            </a:r>
            <a:r>
              <a:rPr dirty="0"/>
              <a:t>Relevant</a:t>
            </a:r>
            <a:r>
              <a:rPr dirty="0" spc="-50"/>
              <a:t> </a:t>
            </a:r>
            <a:r>
              <a:rPr dirty="0"/>
              <a:t>to</a:t>
            </a:r>
            <a:r>
              <a:rPr dirty="0" spc="-50"/>
              <a:t> </a:t>
            </a:r>
            <a:r>
              <a:rPr dirty="0"/>
              <a:t>OCCS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45"/>
              <a:t> </a:t>
            </a:r>
            <a:r>
              <a:rPr dirty="0"/>
              <a:t>CO₂</a:t>
            </a:r>
            <a:r>
              <a:rPr dirty="0" spc="-40"/>
              <a:t> </a:t>
            </a:r>
            <a:r>
              <a:rPr dirty="0" spc="-10"/>
              <a:t>Offloading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654" y="1466850"/>
            <a:ext cx="8287759" cy="406501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334118" y="1808226"/>
            <a:ext cx="2588895" cy="2298700"/>
            <a:chOff x="9334118" y="1808226"/>
            <a:chExt cx="2588895" cy="22987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10013" y="1814576"/>
              <a:ext cx="2286000" cy="2286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510013" y="1814576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0" y="1143000"/>
                  </a:moveTo>
                  <a:lnTo>
                    <a:pt x="1002" y="1094689"/>
                  </a:lnTo>
                  <a:lnTo>
                    <a:pt x="3984" y="1046888"/>
                  </a:lnTo>
                  <a:lnTo>
                    <a:pt x="8904" y="999638"/>
                  </a:lnTo>
                  <a:lnTo>
                    <a:pt x="15724" y="952978"/>
                  </a:lnTo>
                  <a:lnTo>
                    <a:pt x="24404" y="906948"/>
                  </a:lnTo>
                  <a:lnTo>
                    <a:pt x="34904" y="861587"/>
                  </a:lnTo>
                  <a:lnTo>
                    <a:pt x="47185" y="816935"/>
                  </a:lnTo>
                  <a:lnTo>
                    <a:pt x="61207" y="773032"/>
                  </a:lnTo>
                  <a:lnTo>
                    <a:pt x="76930" y="729917"/>
                  </a:lnTo>
                  <a:lnTo>
                    <a:pt x="94314" y="687631"/>
                  </a:lnTo>
                  <a:lnTo>
                    <a:pt x="113320" y="646212"/>
                  </a:lnTo>
                  <a:lnTo>
                    <a:pt x="133909" y="605701"/>
                  </a:lnTo>
                  <a:lnTo>
                    <a:pt x="156040" y="566137"/>
                  </a:lnTo>
                  <a:lnTo>
                    <a:pt x="179674" y="527560"/>
                  </a:lnTo>
                  <a:lnTo>
                    <a:pt x="204772" y="490010"/>
                  </a:lnTo>
                  <a:lnTo>
                    <a:pt x="231293" y="453526"/>
                  </a:lnTo>
                  <a:lnTo>
                    <a:pt x="259198" y="418149"/>
                  </a:lnTo>
                  <a:lnTo>
                    <a:pt x="288448" y="383916"/>
                  </a:lnTo>
                  <a:lnTo>
                    <a:pt x="319002" y="350870"/>
                  </a:lnTo>
                  <a:lnTo>
                    <a:pt x="350821" y="319048"/>
                  </a:lnTo>
                  <a:lnTo>
                    <a:pt x="383865" y="288491"/>
                  </a:lnTo>
                  <a:lnTo>
                    <a:pt x="418096" y="259239"/>
                  </a:lnTo>
                  <a:lnTo>
                    <a:pt x="453472" y="231331"/>
                  </a:lnTo>
                  <a:lnTo>
                    <a:pt x="489955" y="204807"/>
                  </a:lnTo>
                  <a:lnTo>
                    <a:pt x="527504" y="179706"/>
                  </a:lnTo>
                  <a:lnTo>
                    <a:pt x="566081" y="156068"/>
                  </a:lnTo>
                  <a:lnTo>
                    <a:pt x="605645" y="133934"/>
                  </a:lnTo>
                  <a:lnTo>
                    <a:pt x="646157" y="113342"/>
                  </a:lnTo>
                  <a:lnTo>
                    <a:pt x="687577" y="94333"/>
                  </a:lnTo>
                  <a:lnTo>
                    <a:pt x="729865" y="76945"/>
                  </a:lnTo>
                  <a:lnTo>
                    <a:pt x="772982" y="61219"/>
                  </a:lnTo>
                  <a:lnTo>
                    <a:pt x="816889" y="47195"/>
                  </a:lnTo>
                  <a:lnTo>
                    <a:pt x="861545" y="34912"/>
                  </a:lnTo>
                  <a:lnTo>
                    <a:pt x="906911" y="24410"/>
                  </a:lnTo>
                  <a:lnTo>
                    <a:pt x="952947" y="15728"/>
                  </a:lnTo>
                  <a:lnTo>
                    <a:pt x="999613" y="8906"/>
                  </a:lnTo>
                  <a:lnTo>
                    <a:pt x="1046871" y="3985"/>
                  </a:lnTo>
                  <a:lnTo>
                    <a:pt x="1094679" y="1002"/>
                  </a:lnTo>
                  <a:lnTo>
                    <a:pt x="1143000" y="0"/>
                  </a:lnTo>
                  <a:lnTo>
                    <a:pt x="1191310" y="1002"/>
                  </a:lnTo>
                  <a:lnTo>
                    <a:pt x="1239111" y="3985"/>
                  </a:lnTo>
                  <a:lnTo>
                    <a:pt x="1286361" y="8906"/>
                  </a:lnTo>
                  <a:lnTo>
                    <a:pt x="1333021" y="15728"/>
                  </a:lnTo>
                  <a:lnTo>
                    <a:pt x="1379051" y="24410"/>
                  </a:lnTo>
                  <a:lnTo>
                    <a:pt x="1424412" y="34912"/>
                  </a:lnTo>
                  <a:lnTo>
                    <a:pt x="1469064" y="47195"/>
                  </a:lnTo>
                  <a:lnTo>
                    <a:pt x="1512967" y="61219"/>
                  </a:lnTo>
                  <a:lnTo>
                    <a:pt x="1556082" y="76945"/>
                  </a:lnTo>
                  <a:lnTo>
                    <a:pt x="1598368" y="94333"/>
                  </a:lnTo>
                  <a:lnTo>
                    <a:pt x="1639787" y="113342"/>
                  </a:lnTo>
                  <a:lnTo>
                    <a:pt x="1680298" y="133934"/>
                  </a:lnTo>
                  <a:lnTo>
                    <a:pt x="1719862" y="156068"/>
                  </a:lnTo>
                  <a:lnTo>
                    <a:pt x="1758439" y="179706"/>
                  </a:lnTo>
                  <a:lnTo>
                    <a:pt x="1795989" y="204807"/>
                  </a:lnTo>
                  <a:lnTo>
                    <a:pt x="1832473" y="231331"/>
                  </a:lnTo>
                  <a:lnTo>
                    <a:pt x="1867850" y="259239"/>
                  </a:lnTo>
                  <a:lnTo>
                    <a:pt x="1902083" y="288491"/>
                  </a:lnTo>
                  <a:lnTo>
                    <a:pt x="1935129" y="319048"/>
                  </a:lnTo>
                  <a:lnTo>
                    <a:pt x="1966951" y="350870"/>
                  </a:lnTo>
                  <a:lnTo>
                    <a:pt x="1997508" y="383916"/>
                  </a:lnTo>
                  <a:lnTo>
                    <a:pt x="2026760" y="418149"/>
                  </a:lnTo>
                  <a:lnTo>
                    <a:pt x="2054668" y="453526"/>
                  </a:lnTo>
                  <a:lnTo>
                    <a:pt x="2081192" y="490010"/>
                  </a:lnTo>
                  <a:lnTo>
                    <a:pt x="2106293" y="527560"/>
                  </a:lnTo>
                  <a:lnTo>
                    <a:pt x="2129931" y="566137"/>
                  </a:lnTo>
                  <a:lnTo>
                    <a:pt x="2152065" y="605701"/>
                  </a:lnTo>
                  <a:lnTo>
                    <a:pt x="2172657" y="646212"/>
                  </a:lnTo>
                  <a:lnTo>
                    <a:pt x="2191666" y="687631"/>
                  </a:lnTo>
                  <a:lnTo>
                    <a:pt x="2209054" y="729917"/>
                  </a:lnTo>
                  <a:lnTo>
                    <a:pt x="2224780" y="773032"/>
                  </a:lnTo>
                  <a:lnTo>
                    <a:pt x="2238804" y="816935"/>
                  </a:lnTo>
                  <a:lnTo>
                    <a:pt x="2251087" y="861587"/>
                  </a:lnTo>
                  <a:lnTo>
                    <a:pt x="2261589" y="906948"/>
                  </a:lnTo>
                  <a:lnTo>
                    <a:pt x="2270271" y="952978"/>
                  </a:lnTo>
                  <a:lnTo>
                    <a:pt x="2277093" y="999638"/>
                  </a:lnTo>
                  <a:lnTo>
                    <a:pt x="2282014" y="1046888"/>
                  </a:lnTo>
                  <a:lnTo>
                    <a:pt x="2284997" y="1094689"/>
                  </a:lnTo>
                  <a:lnTo>
                    <a:pt x="2286000" y="1143000"/>
                  </a:lnTo>
                  <a:lnTo>
                    <a:pt x="2284997" y="1191320"/>
                  </a:lnTo>
                  <a:lnTo>
                    <a:pt x="2282014" y="1239128"/>
                  </a:lnTo>
                  <a:lnTo>
                    <a:pt x="2277093" y="1286386"/>
                  </a:lnTo>
                  <a:lnTo>
                    <a:pt x="2270271" y="1333052"/>
                  </a:lnTo>
                  <a:lnTo>
                    <a:pt x="2261589" y="1379088"/>
                  </a:lnTo>
                  <a:lnTo>
                    <a:pt x="2251087" y="1424454"/>
                  </a:lnTo>
                  <a:lnTo>
                    <a:pt x="2238804" y="1469110"/>
                  </a:lnTo>
                  <a:lnTo>
                    <a:pt x="2224780" y="1513017"/>
                  </a:lnTo>
                  <a:lnTo>
                    <a:pt x="2209054" y="1556134"/>
                  </a:lnTo>
                  <a:lnTo>
                    <a:pt x="2191666" y="1598422"/>
                  </a:lnTo>
                  <a:lnTo>
                    <a:pt x="2172657" y="1639842"/>
                  </a:lnTo>
                  <a:lnTo>
                    <a:pt x="2152065" y="1680354"/>
                  </a:lnTo>
                  <a:lnTo>
                    <a:pt x="2129931" y="1719918"/>
                  </a:lnTo>
                  <a:lnTo>
                    <a:pt x="2106293" y="1758495"/>
                  </a:lnTo>
                  <a:lnTo>
                    <a:pt x="2081192" y="1796044"/>
                  </a:lnTo>
                  <a:lnTo>
                    <a:pt x="2054668" y="1832527"/>
                  </a:lnTo>
                  <a:lnTo>
                    <a:pt x="2026760" y="1867903"/>
                  </a:lnTo>
                  <a:lnTo>
                    <a:pt x="1997508" y="1902134"/>
                  </a:lnTo>
                  <a:lnTo>
                    <a:pt x="1966951" y="1935178"/>
                  </a:lnTo>
                  <a:lnTo>
                    <a:pt x="1935129" y="1966997"/>
                  </a:lnTo>
                  <a:lnTo>
                    <a:pt x="1902083" y="1997551"/>
                  </a:lnTo>
                  <a:lnTo>
                    <a:pt x="1867850" y="2026801"/>
                  </a:lnTo>
                  <a:lnTo>
                    <a:pt x="1832473" y="2054706"/>
                  </a:lnTo>
                  <a:lnTo>
                    <a:pt x="1795989" y="2081227"/>
                  </a:lnTo>
                  <a:lnTo>
                    <a:pt x="1758439" y="2106325"/>
                  </a:lnTo>
                  <a:lnTo>
                    <a:pt x="1719862" y="2129959"/>
                  </a:lnTo>
                  <a:lnTo>
                    <a:pt x="1680298" y="2152090"/>
                  </a:lnTo>
                  <a:lnTo>
                    <a:pt x="1639787" y="2172679"/>
                  </a:lnTo>
                  <a:lnTo>
                    <a:pt x="1598368" y="2191685"/>
                  </a:lnTo>
                  <a:lnTo>
                    <a:pt x="1556082" y="2209069"/>
                  </a:lnTo>
                  <a:lnTo>
                    <a:pt x="1512967" y="2224792"/>
                  </a:lnTo>
                  <a:lnTo>
                    <a:pt x="1469064" y="2238814"/>
                  </a:lnTo>
                  <a:lnTo>
                    <a:pt x="1424412" y="2251095"/>
                  </a:lnTo>
                  <a:lnTo>
                    <a:pt x="1379051" y="2261595"/>
                  </a:lnTo>
                  <a:lnTo>
                    <a:pt x="1333021" y="2270275"/>
                  </a:lnTo>
                  <a:lnTo>
                    <a:pt x="1286361" y="2277095"/>
                  </a:lnTo>
                  <a:lnTo>
                    <a:pt x="1239111" y="2282015"/>
                  </a:lnTo>
                  <a:lnTo>
                    <a:pt x="1191310" y="2284997"/>
                  </a:lnTo>
                  <a:lnTo>
                    <a:pt x="1143000" y="2286000"/>
                  </a:lnTo>
                  <a:lnTo>
                    <a:pt x="1094679" y="2284997"/>
                  </a:lnTo>
                  <a:lnTo>
                    <a:pt x="1046871" y="2282015"/>
                  </a:lnTo>
                  <a:lnTo>
                    <a:pt x="999613" y="2277095"/>
                  </a:lnTo>
                  <a:lnTo>
                    <a:pt x="952947" y="2270275"/>
                  </a:lnTo>
                  <a:lnTo>
                    <a:pt x="906911" y="2261595"/>
                  </a:lnTo>
                  <a:lnTo>
                    <a:pt x="861545" y="2251095"/>
                  </a:lnTo>
                  <a:lnTo>
                    <a:pt x="816889" y="2238814"/>
                  </a:lnTo>
                  <a:lnTo>
                    <a:pt x="772982" y="2224792"/>
                  </a:lnTo>
                  <a:lnTo>
                    <a:pt x="729865" y="2209069"/>
                  </a:lnTo>
                  <a:lnTo>
                    <a:pt x="687577" y="2191685"/>
                  </a:lnTo>
                  <a:lnTo>
                    <a:pt x="646157" y="2172679"/>
                  </a:lnTo>
                  <a:lnTo>
                    <a:pt x="605645" y="2152090"/>
                  </a:lnTo>
                  <a:lnTo>
                    <a:pt x="566081" y="2129959"/>
                  </a:lnTo>
                  <a:lnTo>
                    <a:pt x="527504" y="2106325"/>
                  </a:lnTo>
                  <a:lnTo>
                    <a:pt x="489955" y="2081227"/>
                  </a:lnTo>
                  <a:lnTo>
                    <a:pt x="453472" y="2054706"/>
                  </a:lnTo>
                  <a:lnTo>
                    <a:pt x="418096" y="2026801"/>
                  </a:lnTo>
                  <a:lnTo>
                    <a:pt x="383865" y="1997551"/>
                  </a:lnTo>
                  <a:lnTo>
                    <a:pt x="350821" y="1966997"/>
                  </a:lnTo>
                  <a:lnTo>
                    <a:pt x="319002" y="1935178"/>
                  </a:lnTo>
                  <a:lnTo>
                    <a:pt x="288448" y="1902134"/>
                  </a:lnTo>
                  <a:lnTo>
                    <a:pt x="259198" y="1867903"/>
                  </a:lnTo>
                  <a:lnTo>
                    <a:pt x="231293" y="1832527"/>
                  </a:lnTo>
                  <a:lnTo>
                    <a:pt x="204772" y="1796044"/>
                  </a:lnTo>
                  <a:lnTo>
                    <a:pt x="179674" y="1758495"/>
                  </a:lnTo>
                  <a:lnTo>
                    <a:pt x="156040" y="1719918"/>
                  </a:lnTo>
                  <a:lnTo>
                    <a:pt x="133909" y="1680354"/>
                  </a:lnTo>
                  <a:lnTo>
                    <a:pt x="113320" y="1639842"/>
                  </a:lnTo>
                  <a:lnTo>
                    <a:pt x="94314" y="1598422"/>
                  </a:lnTo>
                  <a:lnTo>
                    <a:pt x="76930" y="1556134"/>
                  </a:lnTo>
                  <a:lnTo>
                    <a:pt x="61207" y="1513017"/>
                  </a:lnTo>
                  <a:lnTo>
                    <a:pt x="47185" y="1469110"/>
                  </a:lnTo>
                  <a:lnTo>
                    <a:pt x="34904" y="1424454"/>
                  </a:lnTo>
                  <a:lnTo>
                    <a:pt x="24404" y="1379088"/>
                  </a:lnTo>
                  <a:lnTo>
                    <a:pt x="15724" y="1333052"/>
                  </a:lnTo>
                  <a:lnTo>
                    <a:pt x="8904" y="1286386"/>
                  </a:lnTo>
                  <a:lnTo>
                    <a:pt x="3984" y="1239128"/>
                  </a:lnTo>
                  <a:lnTo>
                    <a:pt x="1002" y="1191320"/>
                  </a:lnTo>
                  <a:lnTo>
                    <a:pt x="0" y="1143000"/>
                  </a:lnTo>
                  <a:close/>
                </a:path>
              </a:pathLst>
            </a:custGeom>
            <a:ln w="1270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34118" y="1903095"/>
              <a:ext cx="2588895" cy="213372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11023" y="739902"/>
            <a:ext cx="11730990" cy="970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N.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Europe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leads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in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the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creation of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CCS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value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chain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while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regional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initiatives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in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Asia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and America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are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scaling</a:t>
            </a:r>
            <a:endParaRPr sz="1800">
              <a:latin typeface="Source Sans 3"/>
              <a:cs typeface="Source Sans 3"/>
            </a:endParaRPr>
          </a:p>
          <a:p>
            <a:pPr marL="8985250" marR="5080">
              <a:lnSpc>
                <a:spcPct val="100000"/>
              </a:lnSpc>
              <a:spcBef>
                <a:spcPts val="1920"/>
              </a:spcBef>
            </a:pPr>
            <a:r>
              <a:rPr dirty="0" sz="1400" spc="-10">
                <a:latin typeface="Source Sans 3"/>
                <a:cs typeface="Source Sans 3"/>
              </a:rPr>
              <a:t>Cross-</a:t>
            </a:r>
            <a:r>
              <a:rPr dirty="0" sz="1400">
                <a:latin typeface="Source Sans 3"/>
                <a:cs typeface="Source Sans 3"/>
              </a:rPr>
              <a:t>border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multilateral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agreement </a:t>
            </a:r>
            <a:r>
              <a:rPr dirty="0" sz="1400">
                <a:latin typeface="Source Sans 3"/>
                <a:cs typeface="Source Sans 3"/>
              </a:rPr>
              <a:t>between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5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N.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Europe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nations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25331" y="4212463"/>
            <a:ext cx="3042285" cy="695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7767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ource Sans 3"/>
                <a:cs typeface="Source Sans 3"/>
              </a:rPr>
              <a:t>April</a:t>
            </a:r>
            <a:r>
              <a:rPr dirty="0" sz="1400" spc="-20">
                <a:latin typeface="Source Sans 3"/>
                <a:cs typeface="Source Sans 3"/>
              </a:rPr>
              <a:t> 2024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1910"/>
              </a:spcBef>
            </a:pPr>
            <a:r>
              <a:rPr dirty="0" sz="1400">
                <a:latin typeface="Source Sans 3"/>
                <a:cs typeface="Source Sans 3"/>
              </a:rPr>
              <a:t>Bilateral</a:t>
            </a:r>
            <a:r>
              <a:rPr dirty="0" sz="1400" spc="-6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agreement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between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EU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Nations</a:t>
            </a:r>
            <a:endParaRPr sz="1400">
              <a:latin typeface="Source Sans 3"/>
              <a:cs typeface="Source Sans 3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176140" y="1391919"/>
            <a:ext cx="7820025" cy="5153660"/>
            <a:chOff x="4176140" y="1391919"/>
            <a:chExt cx="7820025" cy="515366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9212" y="5005362"/>
              <a:ext cx="3306699" cy="153987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176141" y="1391919"/>
              <a:ext cx="5363845" cy="4434840"/>
            </a:xfrm>
            <a:custGeom>
              <a:avLst/>
              <a:gdLst/>
              <a:ahLst/>
              <a:cxnLst/>
              <a:rect l="l" t="t" r="r" b="b"/>
              <a:pathLst>
                <a:path w="5363845" h="4434840">
                  <a:moveTo>
                    <a:pt x="25908" y="1379220"/>
                  </a:moveTo>
                  <a:lnTo>
                    <a:pt x="18923" y="1303401"/>
                  </a:lnTo>
                  <a:lnTo>
                    <a:pt x="0" y="1305052"/>
                  </a:lnTo>
                  <a:lnTo>
                    <a:pt x="6985" y="1380998"/>
                  </a:lnTo>
                  <a:lnTo>
                    <a:pt x="25908" y="1379220"/>
                  </a:lnTo>
                  <a:close/>
                </a:path>
                <a:path w="5363845" h="4434840">
                  <a:moveTo>
                    <a:pt x="38608" y="1511935"/>
                  </a:moveTo>
                  <a:lnTo>
                    <a:pt x="33401" y="1459103"/>
                  </a:lnTo>
                  <a:lnTo>
                    <a:pt x="31242" y="1436116"/>
                  </a:lnTo>
                  <a:lnTo>
                    <a:pt x="12319" y="1437894"/>
                  </a:lnTo>
                  <a:lnTo>
                    <a:pt x="14478" y="1460881"/>
                  </a:lnTo>
                  <a:lnTo>
                    <a:pt x="19685" y="1513840"/>
                  </a:lnTo>
                  <a:lnTo>
                    <a:pt x="38608" y="1511935"/>
                  </a:lnTo>
                  <a:close/>
                </a:path>
                <a:path w="5363845" h="4434840">
                  <a:moveTo>
                    <a:pt x="52197" y="1644396"/>
                  </a:moveTo>
                  <a:lnTo>
                    <a:pt x="48768" y="1614297"/>
                  </a:lnTo>
                  <a:lnTo>
                    <a:pt x="44323" y="1568831"/>
                  </a:lnTo>
                  <a:lnTo>
                    <a:pt x="25400" y="1570609"/>
                  </a:lnTo>
                  <a:lnTo>
                    <a:pt x="29845" y="1616202"/>
                  </a:lnTo>
                  <a:lnTo>
                    <a:pt x="33274" y="1646555"/>
                  </a:lnTo>
                  <a:lnTo>
                    <a:pt x="52197" y="1644396"/>
                  </a:lnTo>
                  <a:close/>
                </a:path>
                <a:path w="5363845" h="4434840">
                  <a:moveTo>
                    <a:pt x="67310" y="1776730"/>
                  </a:moveTo>
                  <a:lnTo>
                    <a:pt x="66294" y="1768602"/>
                  </a:lnTo>
                  <a:lnTo>
                    <a:pt x="58674" y="1701165"/>
                  </a:lnTo>
                  <a:lnTo>
                    <a:pt x="39751" y="1703324"/>
                  </a:lnTo>
                  <a:lnTo>
                    <a:pt x="47244" y="1770634"/>
                  </a:lnTo>
                  <a:lnTo>
                    <a:pt x="48387" y="1779270"/>
                  </a:lnTo>
                  <a:lnTo>
                    <a:pt x="67310" y="1776730"/>
                  </a:lnTo>
                  <a:close/>
                </a:path>
                <a:path w="5363845" h="4434840">
                  <a:moveTo>
                    <a:pt x="84963" y="1908937"/>
                  </a:moveTo>
                  <a:lnTo>
                    <a:pt x="74930" y="1833372"/>
                  </a:lnTo>
                  <a:lnTo>
                    <a:pt x="56007" y="1835912"/>
                  </a:lnTo>
                  <a:lnTo>
                    <a:pt x="66040" y="1911477"/>
                  </a:lnTo>
                  <a:lnTo>
                    <a:pt x="84963" y="1908937"/>
                  </a:lnTo>
                  <a:close/>
                </a:path>
                <a:path w="5363845" h="4434840">
                  <a:moveTo>
                    <a:pt x="105791" y="2040382"/>
                  </a:moveTo>
                  <a:lnTo>
                    <a:pt x="93599" y="1965071"/>
                  </a:lnTo>
                  <a:lnTo>
                    <a:pt x="74803" y="1968119"/>
                  </a:lnTo>
                  <a:lnTo>
                    <a:pt x="86995" y="2043430"/>
                  </a:lnTo>
                  <a:lnTo>
                    <a:pt x="105791" y="2040382"/>
                  </a:lnTo>
                  <a:close/>
                </a:path>
                <a:path w="5363845" h="4434840">
                  <a:moveTo>
                    <a:pt x="130429" y="2171065"/>
                  </a:moveTo>
                  <a:lnTo>
                    <a:pt x="115697" y="2096262"/>
                  </a:lnTo>
                  <a:lnTo>
                    <a:pt x="97028" y="2099945"/>
                  </a:lnTo>
                  <a:lnTo>
                    <a:pt x="111633" y="2174748"/>
                  </a:lnTo>
                  <a:lnTo>
                    <a:pt x="130429" y="2171065"/>
                  </a:lnTo>
                  <a:close/>
                </a:path>
                <a:path w="5363845" h="4434840">
                  <a:moveTo>
                    <a:pt x="158750" y="2300859"/>
                  </a:moveTo>
                  <a:lnTo>
                    <a:pt x="156972" y="2293874"/>
                  </a:lnTo>
                  <a:lnTo>
                    <a:pt x="141478" y="2226818"/>
                  </a:lnTo>
                  <a:lnTo>
                    <a:pt x="122936" y="2231009"/>
                  </a:lnTo>
                  <a:lnTo>
                    <a:pt x="138303" y="2298065"/>
                  </a:lnTo>
                  <a:lnTo>
                    <a:pt x="140208" y="2305558"/>
                  </a:lnTo>
                  <a:lnTo>
                    <a:pt x="158750" y="2300859"/>
                  </a:lnTo>
                  <a:close/>
                </a:path>
                <a:path w="5363845" h="4434840">
                  <a:moveTo>
                    <a:pt x="193040" y="2429383"/>
                  </a:moveTo>
                  <a:lnTo>
                    <a:pt x="175387" y="2366137"/>
                  </a:lnTo>
                  <a:lnTo>
                    <a:pt x="172847" y="2356231"/>
                  </a:lnTo>
                  <a:lnTo>
                    <a:pt x="154305" y="2360930"/>
                  </a:lnTo>
                  <a:lnTo>
                    <a:pt x="156845" y="2370836"/>
                  </a:lnTo>
                  <a:lnTo>
                    <a:pt x="174625" y="2434590"/>
                  </a:lnTo>
                  <a:lnTo>
                    <a:pt x="193040" y="2429383"/>
                  </a:lnTo>
                  <a:close/>
                </a:path>
                <a:path w="5363845" h="4434840">
                  <a:moveTo>
                    <a:pt x="233553" y="2555875"/>
                  </a:moveTo>
                  <a:lnTo>
                    <a:pt x="217424" y="2508631"/>
                  </a:lnTo>
                  <a:lnTo>
                    <a:pt x="209677" y="2483866"/>
                  </a:lnTo>
                  <a:lnTo>
                    <a:pt x="191516" y="2489454"/>
                  </a:lnTo>
                  <a:lnTo>
                    <a:pt x="199263" y="2514219"/>
                  </a:lnTo>
                  <a:lnTo>
                    <a:pt x="215646" y="2562098"/>
                  </a:lnTo>
                  <a:lnTo>
                    <a:pt x="233553" y="2555875"/>
                  </a:lnTo>
                  <a:close/>
                </a:path>
                <a:path w="5363845" h="4434840">
                  <a:moveTo>
                    <a:pt x="280924" y="2679827"/>
                  </a:moveTo>
                  <a:lnTo>
                    <a:pt x="267335" y="2647061"/>
                  </a:lnTo>
                  <a:lnTo>
                    <a:pt x="252984" y="2609342"/>
                  </a:lnTo>
                  <a:lnTo>
                    <a:pt x="235204" y="2616073"/>
                  </a:lnTo>
                  <a:lnTo>
                    <a:pt x="249555" y="2653919"/>
                  </a:lnTo>
                  <a:lnTo>
                    <a:pt x="263398" y="2687193"/>
                  </a:lnTo>
                  <a:lnTo>
                    <a:pt x="280924" y="2679827"/>
                  </a:lnTo>
                  <a:close/>
                </a:path>
                <a:path w="5363845" h="4434840">
                  <a:moveTo>
                    <a:pt x="335788" y="2800604"/>
                  </a:moveTo>
                  <a:lnTo>
                    <a:pt x="326136" y="2781427"/>
                  </a:lnTo>
                  <a:lnTo>
                    <a:pt x="303403" y="2732024"/>
                  </a:lnTo>
                  <a:lnTo>
                    <a:pt x="286131" y="2740025"/>
                  </a:lnTo>
                  <a:lnTo>
                    <a:pt x="308864" y="2789428"/>
                  </a:lnTo>
                  <a:lnTo>
                    <a:pt x="318770" y="2809113"/>
                  </a:lnTo>
                  <a:lnTo>
                    <a:pt x="335788" y="2800604"/>
                  </a:lnTo>
                  <a:close/>
                </a:path>
                <a:path w="5363845" h="4434840">
                  <a:moveTo>
                    <a:pt x="388747" y="722249"/>
                  </a:moveTo>
                  <a:lnTo>
                    <a:pt x="377952" y="706501"/>
                  </a:lnTo>
                  <a:lnTo>
                    <a:pt x="315087" y="749681"/>
                  </a:lnTo>
                  <a:lnTo>
                    <a:pt x="325882" y="765302"/>
                  </a:lnTo>
                  <a:lnTo>
                    <a:pt x="388747" y="722249"/>
                  </a:lnTo>
                  <a:close/>
                </a:path>
                <a:path w="5363845" h="4434840">
                  <a:moveTo>
                    <a:pt x="398526" y="2917317"/>
                  </a:moveTo>
                  <a:lnTo>
                    <a:pt x="394716" y="2911094"/>
                  </a:lnTo>
                  <a:lnTo>
                    <a:pt x="361569" y="2851150"/>
                  </a:lnTo>
                  <a:lnTo>
                    <a:pt x="344805" y="2860421"/>
                  </a:lnTo>
                  <a:lnTo>
                    <a:pt x="377952" y="2920365"/>
                  </a:lnTo>
                  <a:lnTo>
                    <a:pt x="382270" y="2927350"/>
                  </a:lnTo>
                  <a:lnTo>
                    <a:pt x="398526" y="2917317"/>
                  </a:lnTo>
                  <a:close/>
                </a:path>
                <a:path w="5363845" h="4434840">
                  <a:moveTo>
                    <a:pt x="470027" y="3029458"/>
                  </a:moveTo>
                  <a:lnTo>
                    <a:pt x="433070" y="2974086"/>
                  </a:lnTo>
                  <a:lnTo>
                    <a:pt x="428244" y="2966212"/>
                  </a:lnTo>
                  <a:lnTo>
                    <a:pt x="411988" y="2976118"/>
                  </a:lnTo>
                  <a:lnTo>
                    <a:pt x="416814" y="2983992"/>
                  </a:lnTo>
                  <a:lnTo>
                    <a:pt x="454152" y="3039999"/>
                  </a:lnTo>
                  <a:lnTo>
                    <a:pt x="470027" y="3029458"/>
                  </a:lnTo>
                  <a:close/>
                </a:path>
                <a:path w="5363845" h="4434840">
                  <a:moveTo>
                    <a:pt x="499237" y="647954"/>
                  </a:moveTo>
                  <a:lnTo>
                    <a:pt x="488823" y="632079"/>
                  </a:lnTo>
                  <a:lnTo>
                    <a:pt x="425323" y="674497"/>
                  </a:lnTo>
                  <a:lnTo>
                    <a:pt x="435991" y="690245"/>
                  </a:lnTo>
                  <a:lnTo>
                    <a:pt x="498983" y="648208"/>
                  </a:lnTo>
                  <a:lnTo>
                    <a:pt x="499237" y="647954"/>
                  </a:lnTo>
                  <a:close/>
                </a:path>
                <a:path w="5363845" h="4434840">
                  <a:moveTo>
                    <a:pt x="549783" y="3135249"/>
                  </a:moveTo>
                  <a:lnTo>
                    <a:pt x="518287" y="3095879"/>
                  </a:lnTo>
                  <a:lnTo>
                    <a:pt x="503174" y="3075432"/>
                  </a:lnTo>
                  <a:lnTo>
                    <a:pt x="487807" y="3086608"/>
                  </a:lnTo>
                  <a:lnTo>
                    <a:pt x="502793" y="3107182"/>
                  </a:lnTo>
                  <a:lnTo>
                    <a:pt x="534924" y="3147060"/>
                  </a:lnTo>
                  <a:lnTo>
                    <a:pt x="549783" y="3135249"/>
                  </a:lnTo>
                  <a:close/>
                </a:path>
                <a:path w="5363845" h="4434840">
                  <a:moveTo>
                    <a:pt x="611251" y="575818"/>
                  </a:moveTo>
                  <a:lnTo>
                    <a:pt x="601091" y="559689"/>
                  </a:lnTo>
                  <a:lnTo>
                    <a:pt x="571627" y="578231"/>
                  </a:lnTo>
                  <a:lnTo>
                    <a:pt x="536829" y="600837"/>
                  </a:lnTo>
                  <a:lnTo>
                    <a:pt x="547116" y="616839"/>
                  </a:lnTo>
                  <a:lnTo>
                    <a:pt x="582041" y="594233"/>
                  </a:lnTo>
                  <a:lnTo>
                    <a:pt x="611251" y="575818"/>
                  </a:lnTo>
                  <a:close/>
                </a:path>
                <a:path w="5363845" h="4434840">
                  <a:moveTo>
                    <a:pt x="637413" y="3234436"/>
                  </a:moveTo>
                  <a:lnTo>
                    <a:pt x="615696" y="3211957"/>
                  </a:lnTo>
                  <a:lnTo>
                    <a:pt x="586359" y="3178556"/>
                  </a:lnTo>
                  <a:lnTo>
                    <a:pt x="572008" y="3191129"/>
                  </a:lnTo>
                  <a:lnTo>
                    <a:pt x="601345" y="3224530"/>
                  </a:lnTo>
                  <a:lnTo>
                    <a:pt x="623697" y="3247644"/>
                  </a:lnTo>
                  <a:lnTo>
                    <a:pt x="637413" y="3234436"/>
                  </a:lnTo>
                  <a:close/>
                </a:path>
                <a:path w="5363845" h="4434840">
                  <a:moveTo>
                    <a:pt x="724535" y="505841"/>
                  </a:moveTo>
                  <a:lnTo>
                    <a:pt x="714629" y="489458"/>
                  </a:lnTo>
                  <a:lnTo>
                    <a:pt x="652780" y="527177"/>
                  </a:lnTo>
                  <a:lnTo>
                    <a:pt x="649351" y="529209"/>
                  </a:lnTo>
                  <a:lnTo>
                    <a:pt x="659511" y="545338"/>
                  </a:lnTo>
                  <a:lnTo>
                    <a:pt x="662940" y="543179"/>
                  </a:lnTo>
                  <a:lnTo>
                    <a:pt x="724535" y="505841"/>
                  </a:lnTo>
                  <a:close/>
                </a:path>
                <a:path w="5363845" h="4434840">
                  <a:moveTo>
                    <a:pt x="732282" y="3326892"/>
                  </a:moveTo>
                  <a:lnTo>
                    <a:pt x="726567" y="3321812"/>
                  </a:lnTo>
                  <a:lnTo>
                    <a:pt x="677164" y="3274949"/>
                  </a:lnTo>
                  <a:lnTo>
                    <a:pt x="663956" y="3288792"/>
                  </a:lnTo>
                  <a:lnTo>
                    <a:pt x="713486" y="3335655"/>
                  </a:lnTo>
                  <a:lnTo>
                    <a:pt x="719836" y="3341243"/>
                  </a:lnTo>
                  <a:lnTo>
                    <a:pt x="732282" y="3326892"/>
                  </a:lnTo>
                  <a:close/>
                </a:path>
                <a:path w="5363845" h="4434840">
                  <a:moveTo>
                    <a:pt x="834644" y="3411601"/>
                  </a:moveTo>
                  <a:lnTo>
                    <a:pt x="787273" y="3374263"/>
                  </a:lnTo>
                  <a:lnTo>
                    <a:pt x="775589" y="3364230"/>
                  </a:lnTo>
                  <a:lnTo>
                    <a:pt x="763143" y="3378581"/>
                  </a:lnTo>
                  <a:lnTo>
                    <a:pt x="774827" y="3388741"/>
                  </a:lnTo>
                  <a:lnTo>
                    <a:pt x="822833" y="3426587"/>
                  </a:lnTo>
                  <a:lnTo>
                    <a:pt x="834644" y="3411601"/>
                  </a:lnTo>
                  <a:close/>
                </a:path>
                <a:path w="5363845" h="4434840">
                  <a:moveTo>
                    <a:pt x="839343" y="438658"/>
                  </a:moveTo>
                  <a:lnTo>
                    <a:pt x="829945" y="422021"/>
                  </a:lnTo>
                  <a:lnTo>
                    <a:pt x="809625" y="433578"/>
                  </a:lnTo>
                  <a:lnTo>
                    <a:pt x="763905" y="460248"/>
                  </a:lnTo>
                  <a:lnTo>
                    <a:pt x="773430" y="476758"/>
                  </a:lnTo>
                  <a:lnTo>
                    <a:pt x="819150" y="449961"/>
                  </a:lnTo>
                  <a:lnTo>
                    <a:pt x="839343" y="438658"/>
                  </a:lnTo>
                  <a:close/>
                </a:path>
                <a:path w="5363845" h="4434840">
                  <a:moveTo>
                    <a:pt x="942340" y="3488690"/>
                  </a:moveTo>
                  <a:lnTo>
                    <a:pt x="919988" y="3473958"/>
                  </a:lnTo>
                  <a:lnTo>
                    <a:pt x="880110" y="3445383"/>
                  </a:lnTo>
                  <a:lnTo>
                    <a:pt x="869061" y="3460877"/>
                  </a:lnTo>
                  <a:lnTo>
                    <a:pt x="908812" y="3489452"/>
                  </a:lnTo>
                  <a:lnTo>
                    <a:pt x="931926" y="3504565"/>
                  </a:lnTo>
                  <a:lnTo>
                    <a:pt x="942340" y="3488690"/>
                  </a:lnTo>
                  <a:close/>
                </a:path>
                <a:path w="5363845" h="4434840">
                  <a:moveTo>
                    <a:pt x="956056" y="374523"/>
                  </a:moveTo>
                  <a:lnTo>
                    <a:pt x="947039" y="357759"/>
                  </a:lnTo>
                  <a:lnTo>
                    <a:pt x="879729" y="393954"/>
                  </a:lnTo>
                  <a:lnTo>
                    <a:pt x="889127" y="410591"/>
                  </a:lnTo>
                  <a:lnTo>
                    <a:pt x="894715" y="407416"/>
                  </a:lnTo>
                  <a:lnTo>
                    <a:pt x="956056" y="374523"/>
                  </a:lnTo>
                  <a:close/>
                </a:path>
                <a:path w="5363845" h="4434840">
                  <a:moveTo>
                    <a:pt x="1056894" y="3554984"/>
                  </a:moveTo>
                  <a:lnTo>
                    <a:pt x="1035304" y="3543808"/>
                  </a:lnTo>
                  <a:lnTo>
                    <a:pt x="994537" y="3520948"/>
                  </a:lnTo>
                  <a:lnTo>
                    <a:pt x="990727" y="3518535"/>
                  </a:lnTo>
                  <a:lnTo>
                    <a:pt x="980821" y="3534918"/>
                  </a:lnTo>
                  <a:lnTo>
                    <a:pt x="984758" y="3537204"/>
                  </a:lnTo>
                  <a:lnTo>
                    <a:pt x="1026033" y="3560445"/>
                  </a:lnTo>
                  <a:lnTo>
                    <a:pt x="1048131" y="3571875"/>
                  </a:lnTo>
                  <a:lnTo>
                    <a:pt x="1056894" y="3554984"/>
                  </a:lnTo>
                  <a:close/>
                </a:path>
                <a:path w="5363845" h="4434840">
                  <a:moveTo>
                    <a:pt x="1074547" y="314452"/>
                  </a:moveTo>
                  <a:lnTo>
                    <a:pt x="1066292" y="297307"/>
                  </a:lnTo>
                  <a:lnTo>
                    <a:pt x="1032764" y="313563"/>
                  </a:lnTo>
                  <a:lnTo>
                    <a:pt x="997966" y="331343"/>
                  </a:lnTo>
                  <a:lnTo>
                    <a:pt x="1006602" y="348361"/>
                  </a:lnTo>
                  <a:lnTo>
                    <a:pt x="1041400" y="330454"/>
                  </a:lnTo>
                  <a:lnTo>
                    <a:pt x="1074547" y="314452"/>
                  </a:lnTo>
                  <a:close/>
                </a:path>
                <a:path w="5363845" h="4434840">
                  <a:moveTo>
                    <a:pt x="1176528" y="3612388"/>
                  </a:moveTo>
                  <a:lnTo>
                    <a:pt x="1170432" y="3609721"/>
                  </a:lnTo>
                  <a:lnTo>
                    <a:pt x="1123315" y="3588131"/>
                  </a:lnTo>
                  <a:lnTo>
                    <a:pt x="1107694" y="3580511"/>
                  </a:lnTo>
                  <a:lnTo>
                    <a:pt x="1099439" y="3597656"/>
                  </a:lnTo>
                  <a:lnTo>
                    <a:pt x="1115060" y="3605276"/>
                  </a:lnTo>
                  <a:lnTo>
                    <a:pt x="1162431" y="3627120"/>
                  </a:lnTo>
                  <a:lnTo>
                    <a:pt x="1168908" y="3629914"/>
                  </a:lnTo>
                  <a:lnTo>
                    <a:pt x="1176528" y="3612388"/>
                  </a:lnTo>
                  <a:close/>
                </a:path>
                <a:path w="5363845" h="4434840">
                  <a:moveTo>
                    <a:pt x="1195197" y="258572"/>
                  </a:moveTo>
                  <a:lnTo>
                    <a:pt x="1187704" y="241046"/>
                  </a:lnTo>
                  <a:lnTo>
                    <a:pt x="1175385" y="246380"/>
                  </a:lnTo>
                  <a:lnTo>
                    <a:pt x="1118108" y="272542"/>
                  </a:lnTo>
                  <a:lnTo>
                    <a:pt x="1125982" y="289941"/>
                  </a:lnTo>
                  <a:lnTo>
                    <a:pt x="1183259" y="263652"/>
                  </a:lnTo>
                  <a:lnTo>
                    <a:pt x="1195197" y="258572"/>
                  </a:lnTo>
                  <a:close/>
                </a:path>
                <a:path w="5363845" h="4434840">
                  <a:moveTo>
                    <a:pt x="1299464" y="3662934"/>
                  </a:moveTo>
                  <a:lnTo>
                    <a:pt x="1270254" y="3651631"/>
                  </a:lnTo>
                  <a:lnTo>
                    <a:pt x="1228852" y="3634740"/>
                  </a:lnTo>
                  <a:lnTo>
                    <a:pt x="1221613" y="3652393"/>
                  </a:lnTo>
                  <a:lnTo>
                    <a:pt x="1263015" y="3669284"/>
                  </a:lnTo>
                  <a:lnTo>
                    <a:pt x="1292606" y="3680714"/>
                  </a:lnTo>
                  <a:lnTo>
                    <a:pt x="1299464" y="3662934"/>
                  </a:lnTo>
                  <a:close/>
                </a:path>
                <a:path w="5363845" h="4434840">
                  <a:moveTo>
                    <a:pt x="1318260" y="207772"/>
                  </a:moveTo>
                  <a:lnTo>
                    <a:pt x="1311148" y="190119"/>
                  </a:lnTo>
                  <a:lnTo>
                    <a:pt x="1245235" y="216408"/>
                  </a:lnTo>
                  <a:lnTo>
                    <a:pt x="1240155" y="218567"/>
                  </a:lnTo>
                  <a:lnTo>
                    <a:pt x="1247775" y="236093"/>
                  </a:lnTo>
                  <a:lnTo>
                    <a:pt x="1252728" y="233934"/>
                  </a:lnTo>
                  <a:lnTo>
                    <a:pt x="1318260" y="207772"/>
                  </a:lnTo>
                  <a:close/>
                </a:path>
                <a:path w="5363845" h="4434840">
                  <a:moveTo>
                    <a:pt x="1424432" y="3708400"/>
                  </a:moveTo>
                  <a:lnTo>
                    <a:pt x="1377188" y="3691890"/>
                  </a:lnTo>
                  <a:lnTo>
                    <a:pt x="1352804" y="3682873"/>
                  </a:lnTo>
                  <a:lnTo>
                    <a:pt x="1346327" y="3700780"/>
                  </a:lnTo>
                  <a:lnTo>
                    <a:pt x="1370584" y="3709797"/>
                  </a:lnTo>
                  <a:lnTo>
                    <a:pt x="1418209" y="3726434"/>
                  </a:lnTo>
                  <a:lnTo>
                    <a:pt x="1424432" y="3708400"/>
                  </a:lnTo>
                  <a:close/>
                </a:path>
                <a:path w="5363845" h="4434840">
                  <a:moveTo>
                    <a:pt x="1443228" y="162814"/>
                  </a:moveTo>
                  <a:lnTo>
                    <a:pt x="1437132" y="144780"/>
                  </a:lnTo>
                  <a:lnTo>
                    <a:pt x="1382903" y="163322"/>
                  </a:lnTo>
                  <a:lnTo>
                    <a:pt x="1364869" y="170053"/>
                  </a:lnTo>
                  <a:lnTo>
                    <a:pt x="1371600" y="187833"/>
                  </a:lnTo>
                  <a:lnTo>
                    <a:pt x="1389634" y="181229"/>
                  </a:lnTo>
                  <a:lnTo>
                    <a:pt x="1443228" y="162814"/>
                  </a:lnTo>
                  <a:close/>
                </a:path>
                <a:path w="5363845" h="4434840">
                  <a:moveTo>
                    <a:pt x="1551051" y="3749548"/>
                  </a:moveTo>
                  <a:lnTo>
                    <a:pt x="1490472" y="3730498"/>
                  </a:lnTo>
                  <a:lnTo>
                    <a:pt x="1478534" y="3726561"/>
                  </a:lnTo>
                  <a:lnTo>
                    <a:pt x="1472565" y="3744595"/>
                  </a:lnTo>
                  <a:lnTo>
                    <a:pt x="1484376" y="3748659"/>
                  </a:lnTo>
                  <a:lnTo>
                    <a:pt x="1545336" y="3767709"/>
                  </a:lnTo>
                  <a:lnTo>
                    <a:pt x="1551051" y="3749548"/>
                  </a:lnTo>
                  <a:close/>
                </a:path>
                <a:path w="5363845" h="4434840">
                  <a:moveTo>
                    <a:pt x="1570355" y="124079"/>
                  </a:moveTo>
                  <a:lnTo>
                    <a:pt x="1565148" y="105791"/>
                  </a:lnTo>
                  <a:lnTo>
                    <a:pt x="1518920" y="118872"/>
                  </a:lnTo>
                  <a:lnTo>
                    <a:pt x="1491742" y="127381"/>
                  </a:lnTo>
                  <a:lnTo>
                    <a:pt x="1497457" y="145542"/>
                  </a:lnTo>
                  <a:lnTo>
                    <a:pt x="1524635" y="137033"/>
                  </a:lnTo>
                  <a:lnTo>
                    <a:pt x="1570355" y="124079"/>
                  </a:lnTo>
                  <a:close/>
                </a:path>
                <a:path w="5363845" h="4434840">
                  <a:moveTo>
                    <a:pt x="1678559" y="3787648"/>
                  </a:moveTo>
                  <a:lnTo>
                    <a:pt x="1609598" y="3767836"/>
                  </a:lnTo>
                  <a:lnTo>
                    <a:pt x="1605534" y="3766566"/>
                  </a:lnTo>
                  <a:lnTo>
                    <a:pt x="1599819" y="3784727"/>
                  </a:lnTo>
                  <a:lnTo>
                    <a:pt x="1603883" y="3785997"/>
                  </a:lnTo>
                  <a:lnTo>
                    <a:pt x="1673225" y="3805936"/>
                  </a:lnTo>
                  <a:lnTo>
                    <a:pt x="1678559" y="3787648"/>
                  </a:lnTo>
                  <a:close/>
                </a:path>
                <a:path w="5363845" h="4434840">
                  <a:moveTo>
                    <a:pt x="1699133" y="91821"/>
                  </a:moveTo>
                  <a:lnTo>
                    <a:pt x="1694942" y="73279"/>
                  </a:lnTo>
                  <a:lnTo>
                    <a:pt x="1654429" y="82423"/>
                  </a:lnTo>
                  <a:lnTo>
                    <a:pt x="1620647" y="91059"/>
                  </a:lnTo>
                  <a:lnTo>
                    <a:pt x="1625219" y="109474"/>
                  </a:lnTo>
                  <a:lnTo>
                    <a:pt x="1659128" y="100965"/>
                  </a:lnTo>
                  <a:lnTo>
                    <a:pt x="1699133" y="91821"/>
                  </a:lnTo>
                  <a:close/>
                </a:path>
                <a:path w="5363845" h="4434840">
                  <a:moveTo>
                    <a:pt x="1806956" y="3823081"/>
                  </a:moveTo>
                  <a:lnTo>
                    <a:pt x="1733677" y="3803523"/>
                  </a:lnTo>
                  <a:lnTo>
                    <a:pt x="1733423" y="3803396"/>
                  </a:lnTo>
                  <a:lnTo>
                    <a:pt x="1728216" y="3821684"/>
                  </a:lnTo>
                  <a:lnTo>
                    <a:pt x="1728470" y="3821811"/>
                  </a:lnTo>
                  <a:lnTo>
                    <a:pt x="1802003" y="3841496"/>
                  </a:lnTo>
                  <a:lnTo>
                    <a:pt x="1806956" y="3823081"/>
                  </a:lnTo>
                  <a:close/>
                </a:path>
                <a:path w="5363845" h="4434840">
                  <a:moveTo>
                    <a:pt x="1829435" y="66040"/>
                  </a:moveTo>
                  <a:lnTo>
                    <a:pt x="1826260" y="47244"/>
                  </a:lnTo>
                  <a:lnTo>
                    <a:pt x="1790319" y="53467"/>
                  </a:lnTo>
                  <a:lnTo>
                    <a:pt x="1751076" y="61341"/>
                  </a:lnTo>
                  <a:lnTo>
                    <a:pt x="1754759" y="80010"/>
                  </a:lnTo>
                  <a:lnTo>
                    <a:pt x="1794129" y="72136"/>
                  </a:lnTo>
                  <a:lnTo>
                    <a:pt x="1829435" y="66040"/>
                  </a:lnTo>
                  <a:close/>
                </a:path>
                <a:path w="5363845" h="4434840">
                  <a:moveTo>
                    <a:pt x="1935861" y="3856228"/>
                  </a:moveTo>
                  <a:lnTo>
                    <a:pt x="1862201" y="3837813"/>
                  </a:lnTo>
                  <a:lnTo>
                    <a:pt x="1857248" y="3856228"/>
                  </a:lnTo>
                  <a:lnTo>
                    <a:pt x="1931289" y="3874770"/>
                  </a:lnTo>
                  <a:lnTo>
                    <a:pt x="1935861" y="3856228"/>
                  </a:lnTo>
                  <a:close/>
                </a:path>
                <a:path w="5363845" h="4434840">
                  <a:moveTo>
                    <a:pt x="1960880" y="46609"/>
                  </a:moveTo>
                  <a:lnTo>
                    <a:pt x="1958594" y="27686"/>
                  </a:lnTo>
                  <a:lnTo>
                    <a:pt x="1928241" y="31496"/>
                  </a:lnTo>
                  <a:lnTo>
                    <a:pt x="1882902" y="38100"/>
                  </a:lnTo>
                  <a:lnTo>
                    <a:pt x="1885569" y="57023"/>
                  </a:lnTo>
                  <a:lnTo>
                    <a:pt x="1930908" y="50292"/>
                  </a:lnTo>
                  <a:lnTo>
                    <a:pt x="1960880" y="46609"/>
                  </a:lnTo>
                  <a:close/>
                </a:path>
                <a:path w="5363845" h="4434840">
                  <a:moveTo>
                    <a:pt x="2065401" y="3887470"/>
                  </a:moveTo>
                  <a:lnTo>
                    <a:pt x="1994535" y="3870960"/>
                  </a:lnTo>
                  <a:lnTo>
                    <a:pt x="1991360" y="3870071"/>
                  </a:lnTo>
                  <a:lnTo>
                    <a:pt x="1986788" y="3888613"/>
                  </a:lnTo>
                  <a:lnTo>
                    <a:pt x="2061083" y="3906012"/>
                  </a:lnTo>
                  <a:lnTo>
                    <a:pt x="2065401" y="3887470"/>
                  </a:lnTo>
                  <a:close/>
                </a:path>
                <a:path w="5363845" h="4434840">
                  <a:moveTo>
                    <a:pt x="2092960" y="33020"/>
                  </a:moveTo>
                  <a:lnTo>
                    <a:pt x="2091791" y="15621"/>
                  </a:lnTo>
                  <a:lnTo>
                    <a:pt x="2091690" y="14097"/>
                  </a:lnTo>
                  <a:lnTo>
                    <a:pt x="2068957" y="15621"/>
                  </a:lnTo>
                  <a:lnTo>
                    <a:pt x="2015490" y="21082"/>
                  </a:lnTo>
                  <a:lnTo>
                    <a:pt x="2017395" y="40005"/>
                  </a:lnTo>
                  <a:lnTo>
                    <a:pt x="2070862" y="34544"/>
                  </a:lnTo>
                  <a:lnTo>
                    <a:pt x="2092960" y="33020"/>
                  </a:lnTo>
                  <a:close/>
                </a:path>
                <a:path w="5363845" h="4434840">
                  <a:moveTo>
                    <a:pt x="2195322" y="3917061"/>
                  </a:moveTo>
                  <a:lnTo>
                    <a:pt x="2121027" y="3900551"/>
                  </a:lnTo>
                  <a:lnTo>
                    <a:pt x="2116709" y="3919093"/>
                  </a:lnTo>
                  <a:lnTo>
                    <a:pt x="2191131" y="3935730"/>
                  </a:lnTo>
                  <a:lnTo>
                    <a:pt x="2195322" y="3917061"/>
                  </a:lnTo>
                  <a:close/>
                </a:path>
                <a:path w="5363845" h="4434840">
                  <a:moveTo>
                    <a:pt x="2225802" y="24130"/>
                  </a:moveTo>
                  <a:lnTo>
                    <a:pt x="2225052" y="5588"/>
                  </a:lnTo>
                  <a:lnTo>
                    <a:pt x="2225040" y="5080"/>
                  </a:lnTo>
                  <a:lnTo>
                    <a:pt x="2213737" y="5588"/>
                  </a:lnTo>
                  <a:lnTo>
                    <a:pt x="2148713" y="10160"/>
                  </a:lnTo>
                  <a:lnTo>
                    <a:pt x="2149983" y="29083"/>
                  </a:lnTo>
                  <a:lnTo>
                    <a:pt x="2215007" y="24638"/>
                  </a:lnTo>
                  <a:lnTo>
                    <a:pt x="2225802" y="24130"/>
                  </a:lnTo>
                  <a:close/>
                </a:path>
                <a:path w="5363845" h="4434840">
                  <a:moveTo>
                    <a:pt x="2325497" y="3945382"/>
                  </a:moveTo>
                  <a:lnTo>
                    <a:pt x="2267712" y="3933190"/>
                  </a:lnTo>
                  <a:lnTo>
                    <a:pt x="2251075" y="3929507"/>
                  </a:lnTo>
                  <a:lnTo>
                    <a:pt x="2247011" y="3948049"/>
                  </a:lnTo>
                  <a:lnTo>
                    <a:pt x="2263648" y="3951732"/>
                  </a:lnTo>
                  <a:lnTo>
                    <a:pt x="2321560" y="3963924"/>
                  </a:lnTo>
                  <a:lnTo>
                    <a:pt x="2325497" y="3945382"/>
                  </a:lnTo>
                  <a:close/>
                </a:path>
                <a:path w="5363845" h="4434840">
                  <a:moveTo>
                    <a:pt x="2358898" y="19685"/>
                  </a:moveTo>
                  <a:lnTo>
                    <a:pt x="2358440" y="2667"/>
                  </a:lnTo>
                  <a:lnTo>
                    <a:pt x="2358390" y="635"/>
                  </a:lnTo>
                  <a:lnTo>
                    <a:pt x="2288159" y="2413"/>
                  </a:lnTo>
                  <a:lnTo>
                    <a:pt x="2282063" y="2667"/>
                  </a:lnTo>
                  <a:lnTo>
                    <a:pt x="2282850" y="19685"/>
                  </a:lnTo>
                  <a:lnTo>
                    <a:pt x="2282952" y="21717"/>
                  </a:lnTo>
                  <a:lnTo>
                    <a:pt x="2288921" y="21463"/>
                  </a:lnTo>
                  <a:lnTo>
                    <a:pt x="2358898" y="19685"/>
                  </a:lnTo>
                  <a:close/>
                </a:path>
                <a:path w="5363845" h="4434840">
                  <a:moveTo>
                    <a:pt x="2456053" y="3972306"/>
                  </a:moveTo>
                  <a:lnTo>
                    <a:pt x="2381504" y="3957066"/>
                  </a:lnTo>
                  <a:lnTo>
                    <a:pt x="2377567" y="3975735"/>
                  </a:lnTo>
                  <a:lnTo>
                    <a:pt x="2403475" y="3981196"/>
                  </a:lnTo>
                  <a:lnTo>
                    <a:pt x="2452243" y="3990975"/>
                  </a:lnTo>
                  <a:lnTo>
                    <a:pt x="2456053" y="3972306"/>
                  </a:lnTo>
                  <a:close/>
                </a:path>
                <a:path w="5363845" h="4434840">
                  <a:moveTo>
                    <a:pt x="2491994" y="0"/>
                  </a:moveTo>
                  <a:lnTo>
                    <a:pt x="2415667" y="0"/>
                  </a:lnTo>
                  <a:lnTo>
                    <a:pt x="2415908" y="18669"/>
                  </a:lnTo>
                  <a:lnTo>
                    <a:pt x="2415921" y="19050"/>
                  </a:lnTo>
                  <a:lnTo>
                    <a:pt x="2441702" y="18669"/>
                  </a:lnTo>
                  <a:lnTo>
                    <a:pt x="2491994" y="18935"/>
                  </a:lnTo>
                  <a:lnTo>
                    <a:pt x="2491994" y="18669"/>
                  </a:lnTo>
                  <a:lnTo>
                    <a:pt x="2491994" y="0"/>
                  </a:lnTo>
                  <a:close/>
                </a:path>
                <a:path w="5363845" h="4434840">
                  <a:moveTo>
                    <a:pt x="2586736" y="3998214"/>
                  </a:moveTo>
                  <a:lnTo>
                    <a:pt x="2512060" y="3983609"/>
                  </a:lnTo>
                  <a:lnTo>
                    <a:pt x="2508250" y="4002278"/>
                  </a:lnTo>
                  <a:lnTo>
                    <a:pt x="2544318" y="4009517"/>
                  </a:lnTo>
                  <a:lnTo>
                    <a:pt x="2583180" y="4016883"/>
                  </a:lnTo>
                  <a:lnTo>
                    <a:pt x="2586736" y="3998214"/>
                  </a:lnTo>
                  <a:close/>
                </a:path>
                <a:path w="5363845" h="4434840">
                  <a:moveTo>
                    <a:pt x="2625598" y="1651"/>
                  </a:moveTo>
                  <a:lnTo>
                    <a:pt x="2549271" y="381"/>
                  </a:lnTo>
                  <a:lnTo>
                    <a:pt x="2549017" y="19431"/>
                  </a:lnTo>
                  <a:lnTo>
                    <a:pt x="2625090" y="20701"/>
                  </a:lnTo>
                  <a:lnTo>
                    <a:pt x="2625598" y="1651"/>
                  </a:lnTo>
                  <a:close/>
                </a:path>
                <a:path w="5363845" h="4434840">
                  <a:moveTo>
                    <a:pt x="2717673" y="4023106"/>
                  </a:moveTo>
                  <a:lnTo>
                    <a:pt x="2642870" y="4008882"/>
                  </a:lnTo>
                  <a:lnTo>
                    <a:pt x="2639314" y="4027551"/>
                  </a:lnTo>
                  <a:lnTo>
                    <a:pt x="2714117" y="4041775"/>
                  </a:lnTo>
                  <a:lnTo>
                    <a:pt x="2717673" y="4023106"/>
                  </a:lnTo>
                  <a:close/>
                </a:path>
                <a:path w="5363845" h="4434840">
                  <a:moveTo>
                    <a:pt x="2759329" y="8001"/>
                  </a:moveTo>
                  <a:lnTo>
                    <a:pt x="2727706" y="5334"/>
                  </a:lnTo>
                  <a:lnTo>
                    <a:pt x="2685161" y="3175"/>
                  </a:lnTo>
                  <a:lnTo>
                    <a:pt x="2682748" y="3175"/>
                  </a:lnTo>
                  <a:lnTo>
                    <a:pt x="2682240" y="22225"/>
                  </a:lnTo>
                  <a:lnTo>
                    <a:pt x="2684653" y="22225"/>
                  </a:lnTo>
                  <a:lnTo>
                    <a:pt x="2726817" y="24384"/>
                  </a:lnTo>
                  <a:lnTo>
                    <a:pt x="2757678" y="27051"/>
                  </a:lnTo>
                  <a:lnTo>
                    <a:pt x="2759329" y="8001"/>
                  </a:lnTo>
                  <a:close/>
                </a:path>
                <a:path w="5363845" h="4434840">
                  <a:moveTo>
                    <a:pt x="2848737" y="4047871"/>
                  </a:moveTo>
                  <a:lnTo>
                    <a:pt x="2830449" y="4044569"/>
                  </a:lnTo>
                  <a:lnTo>
                    <a:pt x="2773934" y="4033774"/>
                  </a:lnTo>
                  <a:lnTo>
                    <a:pt x="2770378" y="4052443"/>
                  </a:lnTo>
                  <a:lnTo>
                    <a:pt x="2826893" y="4063238"/>
                  </a:lnTo>
                  <a:lnTo>
                    <a:pt x="2845308" y="4066540"/>
                  </a:lnTo>
                  <a:lnTo>
                    <a:pt x="2848737" y="4047871"/>
                  </a:lnTo>
                  <a:close/>
                </a:path>
                <a:path w="5363845" h="4434840">
                  <a:moveTo>
                    <a:pt x="2892171" y="28067"/>
                  </a:moveTo>
                  <a:lnTo>
                    <a:pt x="2858770" y="21209"/>
                  </a:lnTo>
                  <a:lnTo>
                    <a:pt x="2816733" y="14605"/>
                  </a:lnTo>
                  <a:lnTo>
                    <a:pt x="2813812" y="33528"/>
                  </a:lnTo>
                  <a:lnTo>
                    <a:pt x="2855849" y="40005"/>
                  </a:lnTo>
                  <a:lnTo>
                    <a:pt x="2888361" y="46736"/>
                  </a:lnTo>
                  <a:lnTo>
                    <a:pt x="2892171" y="28067"/>
                  </a:lnTo>
                  <a:close/>
                </a:path>
                <a:path w="5363845" h="4434840">
                  <a:moveTo>
                    <a:pt x="2979801" y="4071620"/>
                  </a:moveTo>
                  <a:lnTo>
                    <a:pt x="2904871" y="4058031"/>
                  </a:lnTo>
                  <a:lnTo>
                    <a:pt x="2901569" y="4076827"/>
                  </a:lnTo>
                  <a:lnTo>
                    <a:pt x="2976499" y="4090416"/>
                  </a:lnTo>
                  <a:lnTo>
                    <a:pt x="2979801" y="4071620"/>
                  </a:lnTo>
                  <a:close/>
                </a:path>
                <a:path w="5363845" h="4434840">
                  <a:moveTo>
                    <a:pt x="3022473" y="58928"/>
                  </a:moveTo>
                  <a:lnTo>
                    <a:pt x="2948686" y="39497"/>
                  </a:lnTo>
                  <a:lnTo>
                    <a:pt x="2943860" y="58039"/>
                  </a:lnTo>
                  <a:lnTo>
                    <a:pt x="3017520" y="77343"/>
                  </a:lnTo>
                  <a:lnTo>
                    <a:pt x="3022473" y="58928"/>
                  </a:lnTo>
                  <a:close/>
                </a:path>
                <a:path w="5363845" h="4434840">
                  <a:moveTo>
                    <a:pt x="3111119" y="4094861"/>
                  </a:moveTo>
                  <a:lnTo>
                    <a:pt x="3109214" y="4094480"/>
                  </a:lnTo>
                  <a:lnTo>
                    <a:pt x="3036189" y="4081526"/>
                  </a:lnTo>
                  <a:lnTo>
                    <a:pt x="3032760" y="4100322"/>
                  </a:lnTo>
                  <a:lnTo>
                    <a:pt x="3105912" y="4113276"/>
                  </a:lnTo>
                  <a:lnTo>
                    <a:pt x="3107817" y="4113657"/>
                  </a:lnTo>
                  <a:lnTo>
                    <a:pt x="3111119" y="4094861"/>
                  </a:lnTo>
                  <a:close/>
                </a:path>
                <a:path w="5363845" h="4434840">
                  <a:moveTo>
                    <a:pt x="3150362" y="99314"/>
                  </a:moveTo>
                  <a:lnTo>
                    <a:pt x="3130931" y="92202"/>
                  </a:lnTo>
                  <a:lnTo>
                    <a:pt x="3077591" y="75438"/>
                  </a:lnTo>
                  <a:lnTo>
                    <a:pt x="3071876" y="93599"/>
                  </a:lnTo>
                  <a:lnTo>
                    <a:pt x="3125089" y="110363"/>
                  </a:lnTo>
                  <a:lnTo>
                    <a:pt x="3143885" y="117221"/>
                  </a:lnTo>
                  <a:lnTo>
                    <a:pt x="3150362" y="99314"/>
                  </a:lnTo>
                  <a:close/>
                </a:path>
                <a:path w="5363845" h="4434840">
                  <a:moveTo>
                    <a:pt x="3242564" y="4117848"/>
                  </a:moveTo>
                  <a:lnTo>
                    <a:pt x="3167380" y="4104767"/>
                  </a:lnTo>
                  <a:lnTo>
                    <a:pt x="3164205" y="4123436"/>
                  </a:lnTo>
                  <a:lnTo>
                    <a:pt x="3239262" y="4136644"/>
                  </a:lnTo>
                  <a:lnTo>
                    <a:pt x="3242564" y="4117848"/>
                  </a:lnTo>
                  <a:close/>
                </a:path>
                <a:path w="5363845" h="4434840">
                  <a:moveTo>
                    <a:pt x="3275203" y="147320"/>
                  </a:moveTo>
                  <a:lnTo>
                    <a:pt x="3223895" y="126238"/>
                  </a:lnTo>
                  <a:lnTo>
                    <a:pt x="3204083" y="118999"/>
                  </a:lnTo>
                  <a:lnTo>
                    <a:pt x="3197479" y="136906"/>
                  </a:lnTo>
                  <a:lnTo>
                    <a:pt x="3217291" y="144018"/>
                  </a:lnTo>
                  <a:lnTo>
                    <a:pt x="3267964" y="164846"/>
                  </a:lnTo>
                  <a:lnTo>
                    <a:pt x="3275203" y="147320"/>
                  </a:lnTo>
                  <a:close/>
                </a:path>
                <a:path w="5363845" h="4434840">
                  <a:moveTo>
                    <a:pt x="3373882" y="4140581"/>
                  </a:moveTo>
                  <a:lnTo>
                    <a:pt x="3298825" y="4127627"/>
                  </a:lnTo>
                  <a:lnTo>
                    <a:pt x="3295523" y="4146423"/>
                  </a:lnTo>
                  <a:lnTo>
                    <a:pt x="3370580" y="4159377"/>
                  </a:lnTo>
                  <a:lnTo>
                    <a:pt x="3373882" y="4140581"/>
                  </a:lnTo>
                  <a:close/>
                </a:path>
                <a:path w="5363845" h="4434840">
                  <a:moveTo>
                    <a:pt x="3397631" y="200787"/>
                  </a:moveTo>
                  <a:lnTo>
                    <a:pt x="3328162" y="169418"/>
                  </a:lnTo>
                  <a:lnTo>
                    <a:pt x="3320415" y="186817"/>
                  </a:lnTo>
                  <a:lnTo>
                    <a:pt x="3389884" y="218059"/>
                  </a:lnTo>
                  <a:lnTo>
                    <a:pt x="3397631" y="200787"/>
                  </a:lnTo>
                  <a:close/>
                </a:path>
                <a:path w="5363845" h="4434840">
                  <a:moveTo>
                    <a:pt x="3505327" y="4163314"/>
                  </a:moveTo>
                  <a:lnTo>
                    <a:pt x="3430143" y="4150360"/>
                  </a:lnTo>
                  <a:lnTo>
                    <a:pt x="3426968" y="4169029"/>
                  </a:lnTo>
                  <a:lnTo>
                    <a:pt x="3502025" y="4182110"/>
                  </a:lnTo>
                  <a:lnTo>
                    <a:pt x="3505327" y="4163314"/>
                  </a:lnTo>
                  <a:close/>
                </a:path>
                <a:path w="5363845" h="4434840">
                  <a:moveTo>
                    <a:pt x="3518027" y="259461"/>
                  </a:moveTo>
                  <a:lnTo>
                    <a:pt x="3506851" y="253619"/>
                  </a:lnTo>
                  <a:lnTo>
                    <a:pt x="3449447" y="225552"/>
                  </a:lnTo>
                  <a:lnTo>
                    <a:pt x="3441192" y="242697"/>
                  </a:lnTo>
                  <a:lnTo>
                    <a:pt x="3498596" y="270764"/>
                  </a:lnTo>
                  <a:lnTo>
                    <a:pt x="3509137" y="276352"/>
                  </a:lnTo>
                  <a:lnTo>
                    <a:pt x="3518027" y="259461"/>
                  </a:lnTo>
                  <a:close/>
                </a:path>
                <a:path w="5363845" h="4434840">
                  <a:moveTo>
                    <a:pt x="3635883" y="322326"/>
                  </a:moveTo>
                  <a:lnTo>
                    <a:pt x="3601974" y="303530"/>
                  </a:lnTo>
                  <a:lnTo>
                    <a:pt x="3568700" y="286004"/>
                  </a:lnTo>
                  <a:lnTo>
                    <a:pt x="3559810" y="302895"/>
                  </a:lnTo>
                  <a:lnTo>
                    <a:pt x="3593084" y="320294"/>
                  </a:lnTo>
                  <a:lnTo>
                    <a:pt x="3626612" y="338963"/>
                  </a:lnTo>
                  <a:lnTo>
                    <a:pt x="3635883" y="322326"/>
                  </a:lnTo>
                  <a:close/>
                </a:path>
                <a:path w="5363845" h="4434840">
                  <a:moveTo>
                    <a:pt x="3636645" y="4186047"/>
                  </a:moveTo>
                  <a:lnTo>
                    <a:pt x="3561588" y="4173093"/>
                  </a:lnTo>
                  <a:lnTo>
                    <a:pt x="3558286" y="4191762"/>
                  </a:lnTo>
                  <a:lnTo>
                    <a:pt x="3632708" y="4204728"/>
                  </a:lnTo>
                  <a:lnTo>
                    <a:pt x="3633343" y="4204855"/>
                  </a:lnTo>
                  <a:lnTo>
                    <a:pt x="3636645" y="4186047"/>
                  </a:lnTo>
                  <a:close/>
                </a:path>
                <a:path w="5363845" h="4434840">
                  <a:moveTo>
                    <a:pt x="3751834" y="388493"/>
                  </a:moveTo>
                  <a:lnTo>
                    <a:pt x="3696970" y="356362"/>
                  </a:lnTo>
                  <a:lnTo>
                    <a:pt x="3685794" y="350139"/>
                  </a:lnTo>
                  <a:lnTo>
                    <a:pt x="3676523" y="366776"/>
                  </a:lnTo>
                  <a:lnTo>
                    <a:pt x="3687699" y="372999"/>
                  </a:lnTo>
                  <a:lnTo>
                    <a:pt x="3742309" y="404876"/>
                  </a:lnTo>
                  <a:lnTo>
                    <a:pt x="3751834" y="388493"/>
                  </a:lnTo>
                  <a:close/>
                </a:path>
                <a:path w="5363845" h="4434840">
                  <a:moveTo>
                    <a:pt x="3768090" y="4209237"/>
                  </a:moveTo>
                  <a:lnTo>
                    <a:pt x="3693033" y="4195953"/>
                  </a:lnTo>
                  <a:lnTo>
                    <a:pt x="3689731" y="4214749"/>
                  </a:lnTo>
                  <a:lnTo>
                    <a:pt x="3764661" y="4227982"/>
                  </a:lnTo>
                  <a:lnTo>
                    <a:pt x="3768090" y="4209237"/>
                  </a:lnTo>
                  <a:close/>
                </a:path>
                <a:path w="5363845" h="4434840">
                  <a:moveTo>
                    <a:pt x="3866261" y="457581"/>
                  </a:moveTo>
                  <a:lnTo>
                    <a:pt x="3801237" y="417703"/>
                  </a:lnTo>
                  <a:lnTo>
                    <a:pt x="3791331" y="433959"/>
                  </a:lnTo>
                  <a:lnTo>
                    <a:pt x="3856228" y="473710"/>
                  </a:lnTo>
                  <a:lnTo>
                    <a:pt x="3866261" y="457581"/>
                  </a:lnTo>
                  <a:close/>
                </a:path>
                <a:path w="5363845" h="4434840">
                  <a:moveTo>
                    <a:pt x="3899281" y="4233062"/>
                  </a:moveTo>
                  <a:lnTo>
                    <a:pt x="3824351" y="4219410"/>
                  </a:lnTo>
                  <a:lnTo>
                    <a:pt x="3820922" y="4238155"/>
                  </a:lnTo>
                  <a:lnTo>
                    <a:pt x="3895852" y="4251795"/>
                  </a:lnTo>
                  <a:lnTo>
                    <a:pt x="3899281" y="4233062"/>
                  </a:lnTo>
                  <a:close/>
                </a:path>
                <a:path w="5363845" h="4434840">
                  <a:moveTo>
                    <a:pt x="3979037" y="528955"/>
                  </a:moveTo>
                  <a:lnTo>
                    <a:pt x="3914775" y="488061"/>
                  </a:lnTo>
                  <a:lnTo>
                    <a:pt x="3904488" y="504063"/>
                  </a:lnTo>
                  <a:lnTo>
                    <a:pt x="3968750" y="545084"/>
                  </a:lnTo>
                  <a:lnTo>
                    <a:pt x="3979037" y="528955"/>
                  </a:lnTo>
                  <a:close/>
                </a:path>
                <a:path w="5363845" h="4434840">
                  <a:moveTo>
                    <a:pt x="4030472" y="4257916"/>
                  </a:moveTo>
                  <a:lnTo>
                    <a:pt x="3955542" y="4243527"/>
                  </a:lnTo>
                  <a:lnTo>
                    <a:pt x="3951986" y="4262259"/>
                  </a:lnTo>
                  <a:lnTo>
                    <a:pt x="4026789" y="4276623"/>
                  </a:lnTo>
                  <a:lnTo>
                    <a:pt x="4030472" y="4257916"/>
                  </a:lnTo>
                  <a:close/>
                </a:path>
                <a:path w="5363845" h="4434840">
                  <a:moveTo>
                    <a:pt x="4090289" y="602996"/>
                  </a:moveTo>
                  <a:lnTo>
                    <a:pt x="4073144" y="591185"/>
                  </a:lnTo>
                  <a:lnTo>
                    <a:pt x="4026789" y="560578"/>
                  </a:lnTo>
                  <a:lnTo>
                    <a:pt x="4016248" y="576453"/>
                  </a:lnTo>
                  <a:lnTo>
                    <a:pt x="4062603" y="607187"/>
                  </a:lnTo>
                  <a:lnTo>
                    <a:pt x="4079494" y="618744"/>
                  </a:lnTo>
                  <a:lnTo>
                    <a:pt x="4090289" y="602996"/>
                  </a:lnTo>
                  <a:close/>
                </a:path>
                <a:path w="5363845" h="4434840">
                  <a:moveTo>
                    <a:pt x="4161282" y="4284510"/>
                  </a:moveTo>
                  <a:lnTo>
                    <a:pt x="4086606" y="4268990"/>
                  </a:lnTo>
                  <a:lnTo>
                    <a:pt x="4082796" y="4287659"/>
                  </a:lnTo>
                  <a:lnTo>
                    <a:pt x="4157345" y="4303128"/>
                  </a:lnTo>
                  <a:lnTo>
                    <a:pt x="4161282" y="4284510"/>
                  </a:lnTo>
                  <a:close/>
                </a:path>
                <a:path w="5363845" h="4434840">
                  <a:moveTo>
                    <a:pt x="4200271" y="678561"/>
                  </a:moveTo>
                  <a:lnTo>
                    <a:pt x="4165092" y="654050"/>
                  </a:lnTo>
                  <a:lnTo>
                    <a:pt x="4137533" y="635127"/>
                  </a:lnTo>
                  <a:lnTo>
                    <a:pt x="4126738" y="650875"/>
                  </a:lnTo>
                  <a:lnTo>
                    <a:pt x="4154424" y="669671"/>
                  </a:lnTo>
                  <a:lnTo>
                    <a:pt x="4189349" y="694182"/>
                  </a:lnTo>
                  <a:lnTo>
                    <a:pt x="4200271" y="678561"/>
                  </a:lnTo>
                  <a:close/>
                </a:path>
                <a:path w="5363845" h="4434840">
                  <a:moveTo>
                    <a:pt x="4291584" y="4313936"/>
                  </a:moveTo>
                  <a:lnTo>
                    <a:pt x="4270121" y="4308754"/>
                  </a:lnTo>
                  <a:lnTo>
                    <a:pt x="4227195" y="4298823"/>
                  </a:lnTo>
                  <a:lnTo>
                    <a:pt x="4217162" y="4296613"/>
                  </a:lnTo>
                  <a:lnTo>
                    <a:pt x="4213098" y="4315231"/>
                  </a:lnTo>
                  <a:lnTo>
                    <a:pt x="4223131" y="4317428"/>
                  </a:lnTo>
                  <a:lnTo>
                    <a:pt x="4287139" y="4332452"/>
                  </a:lnTo>
                  <a:lnTo>
                    <a:pt x="4291584" y="4313936"/>
                  </a:lnTo>
                  <a:close/>
                </a:path>
                <a:path w="5363845" h="4434840">
                  <a:moveTo>
                    <a:pt x="4309110" y="755777"/>
                  </a:moveTo>
                  <a:lnTo>
                    <a:pt x="4255897" y="717550"/>
                  </a:lnTo>
                  <a:lnTo>
                    <a:pt x="4247007" y="711454"/>
                  </a:lnTo>
                  <a:lnTo>
                    <a:pt x="4236085" y="726948"/>
                  </a:lnTo>
                  <a:lnTo>
                    <a:pt x="4244975" y="733171"/>
                  </a:lnTo>
                  <a:lnTo>
                    <a:pt x="4298061" y="771271"/>
                  </a:lnTo>
                  <a:lnTo>
                    <a:pt x="4309110" y="755777"/>
                  </a:lnTo>
                  <a:close/>
                </a:path>
                <a:path w="5363845" h="4434840">
                  <a:moveTo>
                    <a:pt x="4416933" y="834390"/>
                  </a:moveTo>
                  <a:lnTo>
                    <a:pt x="4355592" y="789305"/>
                  </a:lnTo>
                  <a:lnTo>
                    <a:pt x="4344289" y="804672"/>
                  </a:lnTo>
                  <a:lnTo>
                    <a:pt x="4405757" y="849757"/>
                  </a:lnTo>
                  <a:lnTo>
                    <a:pt x="4416933" y="834390"/>
                  </a:lnTo>
                  <a:close/>
                </a:path>
                <a:path w="5363845" h="4434840">
                  <a:moveTo>
                    <a:pt x="4420997" y="4348531"/>
                  </a:moveTo>
                  <a:lnTo>
                    <a:pt x="4419092" y="4347934"/>
                  </a:lnTo>
                  <a:lnTo>
                    <a:pt x="4385310" y="4338180"/>
                  </a:lnTo>
                  <a:lnTo>
                    <a:pt x="4349242" y="4328325"/>
                  </a:lnTo>
                  <a:lnTo>
                    <a:pt x="4347083" y="4327779"/>
                  </a:lnTo>
                  <a:lnTo>
                    <a:pt x="4342511" y="4346245"/>
                  </a:lnTo>
                  <a:lnTo>
                    <a:pt x="4380357" y="4356557"/>
                  </a:lnTo>
                  <a:lnTo>
                    <a:pt x="4413758" y="4366234"/>
                  </a:lnTo>
                  <a:lnTo>
                    <a:pt x="4415282" y="4366704"/>
                  </a:lnTo>
                  <a:lnTo>
                    <a:pt x="4420997" y="4348531"/>
                  </a:lnTo>
                  <a:close/>
                </a:path>
                <a:path w="5363845" h="4434840">
                  <a:moveTo>
                    <a:pt x="4523994" y="914146"/>
                  </a:moveTo>
                  <a:lnTo>
                    <a:pt x="4462907" y="868426"/>
                  </a:lnTo>
                  <a:lnTo>
                    <a:pt x="4451604" y="883793"/>
                  </a:lnTo>
                  <a:lnTo>
                    <a:pt x="4512564" y="929259"/>
                  </a:lnTo>
                  <a:lnTo>
                    <a:pt x="4523994" y="914146"/>
                  </a:lnTo>
                  <a:close/>
                </a:path>
                <a:path w="5363845" h="4434840">
                  <a:moveTo>
                    <a:pt x="4562932" y="4395686"/>
                  </a:moveTo>
                  <a:lnTo>
                    <a:pt x="4539234" y="4360862"/>
                  </a:lnTo>
                  <a:lnTo>
                    <a:pt x="4524400" y="4358030"/>
                  </a:lnTo>
                  <a:lnTo>
                    <a:pt x="4510113" y="4361015"/>
                  </a:lnTo>
                  <a:lnTo>
                    <a:pt x="4500270" y="4367593"/>
                  </a:lnTo>
                  <a:lnTo>
                    <a:pt x="4497895" y="4369257"/>
                  </a:lnTo>
                  <a:lnTo>
                    <a:pt x="4494809" y="4373892"/>
                  </a:lnTo>
                  <a:lnTo>
                    <a:pt x="4479036" y="4367593"/>
                  </a:lnTo>
                  <a:lnTo>
                    <a:pt x="4475480" y="4366387"/>
                  </a:lnTo>
                  <a:lnTo>
                    <a:pt x="4469384" y="4384421"/>
                  </a:lnTo>
                  <a:lnTo>
                    <a:pt x="4472940" y="4385627"/>
                  </a:lnTo>
                  <a:lnTo>
                    <a:pt x="4487684" y="4391533"/>
                  </a:lnTo>
                  <a:lnTo>
                    <a:pt x="4510405" y="4431411"/>
                  </a:lnTo>
                  <a:lnTo>
                    <a:pt x="4525302" y="4434256"/>
                  </a:lnTo>
                  <a:lnTo>
                    <a:pt x="4539615" y="4431271"/>
                  </a:lnTo>
                  <a:lnTo>
                    <a:pt x="4551731" y="4423143"/>
                  </a:lnTo>
                  <a:lnTo>
                    <a:pt x="4560062" y="4410545"/>
                  </a:lnTo>
                  <a:lnTo>
                    <a:pt x="4561129" y="4404982"/>
                  </a:lnTo>
                  <a:lnTo>
                    <a:pt x="4562932" y="4395686"/>
                  </a:lnTo>
                  <a:close/>
                </a:path>
                <a:path w="5363845" h="4434840">
                  <a:moveTo>
                    <a:pt x="4630293" y="994791"/>
                  </a:moveTo>
                  <a:lnTo>
                    <a:pt x="4602734" y="973709"/>
                  </a:lnTo>
                  <a:lnTo>
                    <a:pt x="4569587" y="948690"/>
                  </a:lnTo>
                  <a:lnTo>
                    <a:pt x="4558030" y="963803"/>
                  </a:lnTo>
                  <a:lnTo>
                    <a:pt x="4618609" y="1010031"/>
                  </a:lnTo>
                  <a:lnTo>
                    <a:pt x="4630293" y="994791"/>
                  </a:lnTo>
                  <a:close/>
                </a:path>
                <a:path w="5363845" h="4434840">
                  <a:moveTo>
                    <a:pt x="4735830" y="1076325"/>
                  </a:moveTo>
                  <a:lnTo>
                    <a:pt x="4675632" y="1029589"/>
                  </a:lnTo>
                  <a:lnTo>
                    <a:pt x="4663948" y="1044702"/>
                  </a:lnTo>
                  <a:lnTo>
                    <a:pt x="4672838" y="1051433"/>
                  </a:lnTo>
                  <a:lnTo>
                    <a:pt x="4724273" y="1091311"/>
                  </a:lnTo>
                  <a:lnTo>
                    <a:pt x="4735830" y="1076325"/>
                  </a:lnTo>
                  <a:close/>
                </a:path>
                <a:path w="5363845" h="4434840">
                  <a:moveTo>
                    <a:pt x="4841113" y="1158367"/>
                  </a:moveTo>
                  <a:lnTo>
                    <a:pt x="4781042" y="1111377"/>
                  </a:lnTo>
                  <a:lnTo>
                    <a:pt x="4769358" y="1126490"/>
                  </a:lnTo>
                  <a:lnTo>
                    <a:pt x="4828286" y="1172464"/>
                  </a:lnTo>
                  <a:lnTo>
                    <a:pt x="4829302" y="1173353"/>
                  </a:lnTo>
                  <a:lnTo>
                    <a:pt x="4841113" y="1158367"/>
                  </a:lnTo>
                  <a:close/>
                </a:path>
                <a:path w="5363845" h="4434840">
                  <a:moveTo>
                    <a:pt x="4946142" y="1240536"/>
                  </a:moveTo>
                  <a:lnTo>
                    <a:pt x="4886071" y="1193546"/>
                  </a:lnTo>
                  <a:lnTo>
                    <a:pt x="4874387" y="1208532"/>
                  </a:lnTo>
                  <a:lnTo>
                    <a:pt x="4934331" y="1255522"/>
                  </a:lnTo>
                  <a:lnTo>
                    <a:pt x="4946142" y="1240536"/>
                  </a:lnTo>
                  <a:close/>
                </a:path>
                <a:path w="5363845" h="4434840">
                  <a:moveTo>
                    <a:pt x="5051171" y="1322705"/>
                  </a:moveTo>
                  <a:lnTo>
                    <a:pt x="4991100" y="1275842"/>
                  </a:lnTo>
                  <a:lnTo>
                    <a:pt x="4979289" y="1290828"/>
                  </a:lnTo>
                  <a:lnTo>
                    <a:pt x="5039360" y="1337691"/>
                  </a:lnTo>
                  <a:lnTo>
                    <a:pt x="5051171" y="1322705"/>
                  </a:lnTo>
                  <a:close/>
                </a:path>
                <a:path w="5363845" h="4434840">
                  <a:moveTo>
                    <a:pt x="5156581" y="1404112"/>
                  </a:moveTo>
                  <a:lnTo>
                    <a:pt x="5096256" y="1357757"/>
                  </a:lnTo>
                  <a:lnTo>
                    <a:pt x="5084572" y="1372743"/>
                  </a:lnTo>
                  <a:lnTo>
                    <a:pt x="5103622" y="1387602"/>
                  </a:lnTo>
                  <a:lnTo>
                    <a:pt x="5145024" y="1419225"/>
                  </a:lnTo>
                  <a:lnTo>
                    <a:pt x="5156581" y="1404112"/>
                  </a:lnTo>
                  <a:close/>
                </a:path>
                <a:path w="5363845" h="4434840">
                  <a:moveTo>
                    <a:pt x="5263261" y="1483741"/>
                  </a:moveTo>
                  <a:lnTo>
                    <a:pt x="5231765" y="1460754"/>
                  </a:lnTo>
                  <a:lnTo>
                    <a:pt x="5202174" y="1438529"/>
                  </a:lnTo>
                  <a:lnTo>
                    <a:pt x="5190744" y="1453769"/>
                  </a:lnTo>
                  <a:lnTo>
                    <a:pt x="5220208" y="1475994"/>
                  </a:lnTo>
                  <a:lnTo>
                    <a:pt x="5252085" y="1499108"/>
                  </a:lnTo>
                  <a:lnTo>
                    <a:pt x="5263261" y="1483741"/>
                  </a:lnTo>
                  <a:close/>
                </a:path>
                <a:path w="5363845" h="4434840">
                  <a:moveTo>
                    <a:pt x="5363616" y="1533232"/>
                  </a:moveTo>
                  <a:lnTo>
                    <a:pt x="5334076" y="1502587"/>
                  </a:lnTo>
                  <a:lnTo>
                    <a:pt x="5319471" y="1502333"/>
                  </a:lnTo>
                  <a:lnTo>
                    <a:pt x="5305831" y="1507591"/>
                  </a:lnTo>
                  <a:lnTo>
                    <a:pt x="5294884" y="1518031"/>
                  </a:lnTo>
                  <a:lnTo>
                    <a:pt x="5288826" y="1531924"/>
                  </a:lnTo>
                  <a:lnTo>
                    <a:pt x="5288572" y="1546529"/>
                  </a:lnTo>
                  <a:lnTo>
                    <a:pt x="5293830" y="1560169"/>
                  </a:lnTo>
                  <a:lnTo>
                    <a:pt x="5304282" y="1571117"/>
                  </a:lnTo>
                  <a:lnTo>
                    <a:pt x="5318112" y="1577174"/>
                  </a:lnTo>
                  <a:lnTo>
                    <a:pt x="5332730" y="1577428"/>
                  </a:lnTo>
                  <a:lnTo>
                    <a:pt x="5346382" y="1572171"/>
                  </a:lnTo>
                  <a:lnTo>
                    <a:pt x="5357368" y="1561719"/>
                  </a:lnTo>
                  <a:lnTo>
                    <a:pt x="5363400" y="1547837"/>
                  </a:lnTo>
                  <a:lnTo>
                    <a:pt x="5363400" y="1547622"/>
                  </a:lnTo>
                  <a:lnTo>
                    <a:pt x="5363616" y="1533232"/>
                  </a:lnTo>
                  <a:close/>
                </a:path>
              </a:pathLst>
            </a:custGeom>
            <a:solidFill>
              <a:srgbClr val="00A99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24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800057"/>
            <a:ext cx="12192635" cy="4058285"/>
            <a:chOff x="0" y="2800057"/>
            <a:chExt cx="12192635" cy="4058285"/>
          </a:xfrm>
        </p:grpSpPr>
        <p:pic>
          <p:nvPicPr>
            <p:cNvPr id="3" name="object 3" descr="London Protocol – CO₂ transport rules &amp; marine CDR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230" y="2800057"/>
              <a:ext cx="5831919" cy="3011849"/>
            </a:xfrm>
            <a:prstGeom prst="rect">
              <a:avLst/>
            </a:prstGeom>
          </p:spPr>
        </p:pic>
        <p:pic>
          <p:nvPicPr>
            <p:cNvPr id="4" name="object 4" descr="Basel Convention, Ban Amendment, and OECD/EU Members, as of December ..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3764" y="2800057"/>
              <a:ext cx="5698236" cy="321830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75917" y="6047333"/>
              <a:ext cx="3532504" cy="366395"/>
            </a:xfrm>
            <a:custGeom>
              <a:avLst/>
              <a:gdLst/>
              <a:ahLst/>
              <a:cxnLst/>
              <a:rect l="l" t="t" r="r" b="b"/>
              <a:pathLst>
                <a:path w="3532504" h="366395">
                  <a:moveTo>
                    <a:pt x="3470910" y="0"/>
                  </a:moveTo>
                  <a:lnTo>
                    <a:pt x="61087" y="0"/>
                  </a:lnTo>
                  <a:lnTo>
                    <a:pt x="37290" y="4797"/>
                  </a:lnTo>
                  <a:lnTo>
                    <a:pt x="17875" y="17880"/>
                  </a:lnTo>
                  <a:lnTo>
                    <a:pt x="4794" y="37285"/>
                  </a:lnTo>
                  <a:lnTo>
                    <a:pt x="0" y="61048"/>
                  </a:lnTo>
                  <a:lnTo>
                    <a:pt x="0" y="305231"/>
                  </a:lnTo>
                  <a:lnTo>
                    <a:pt x="4794" y="328988"/>
                  </a:lnTo>
                  <a:lnTo>
                    <a:pt x="17875" y="348389"/>
                  </a:lnTo>
                  <a:lnTo>
                    <a:pt x="37290" y="361470"/>
                  </a:lnTo>
                  <a:lnTo>
                    <a:pt x="61087" y="366267"/>
                  </a:lnTo>
                  <a:lnTo>
                    <a:pt x="3470910" y="366267"/>
                  </a:lnTo>
                  <a:lnTo>
                    <a:pt x="3494706" y="361470"/>
                  </a:lnTo>
                  <a:lnTo>
                    <a:pt x="3514121" y="348389"/>
                  </a:lnTo>
                  <a:lnTo>
                    <a:pt x="3527202" y="328988"/>
                  </a:lnTo>
                  <a:lnTo>
                    <a:pt x="3531997" y="305231"/>
                  </a:lnTo>
                  <a:lnTo>
                    <a:pt x="3531997" y="61048"/>
                  </a:lnTo>
                  <a:lnTo>
                    <a:pt x="3527202" y="37285"/>
                  </a:lnTo>
                  <a:lnTo>
                    <a:pt x="3514121" y="17880"/>
                  </a:lnTo>
                  <a:lnTo>
                    <a:pt x="3494706" y="4797"/>
                  </a:lnTo>
                  <a:lnTo>
                    <a:pt x="3470910" y="0"/>
                  </a:lnTo>
                  <a:close/>
                </a:path>
              </a:pathLst>
            </a:custGeom>
            <a:solidFill>
              <a:srgbClr val="FF5A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International</a:t>
            </a:r>
            <a:r>
              <a:rPr dirty="0" spc="-60"/>
              <a:t> </a:t>
            </a:r>
            <a:r>
              <a:rPr dirty="0"/>
              <a:t>Conventions</a:t>
            </a:r>
            <a:r>
              <a:rPr dirty="0" spc="-75"/>
              <a:t> </a:t>
            </a:r>
            <a:r>
              <a:rPr dirty="0"/>
              <a:t>Regulating</a:t>
            </a:r>
            <a:r>
              <a:rPr dirty="0" spc="-50"/>
              <a:t> </a:t>
            </a:r>
            <a:r>
              <a:rPr dirty="0"/>
              <a:t>the</a:t>
            </a:r>
            <a:r>
              <a:rPr dirty="0" spc="-65"/>
              <a:t> </a:t>
            </a:r>
            <a:r>
              <a:rPr dirty="0"/>
              <a:t>Movement</a:t>
            </a:r>
            <a:r>
              <a:rPr dirty="0" spc="-80"/>
              <a:t> </a:t>
            </a:r>
            <a:r>
              <a:rPr dirty="0"/>
              <a:t>of</a:t>
            </a:r>
            <a:r>
              <a:rPr dirty="0" spc="-80"/>
              <a:t> </a:t>
            </a:r>
            <a:r>
              <a:rPr dirty="0" spc="-25"/>
              <a:t>CO</a:t>
            </a:r>
            <a:r>
              <a:rPr dirty="0" baseline="-21021" sz="2775" spc="-37"/>
              <a:t>2</a:t>
            </a:r>
            <a:endParaRPr baseline="-21021" sz="2775"/>
          </a:p>
        </p:txBody>
      </p:sp>
      <p:sp>
        <p:nvSpPr>
          <p:cNvPr id="7" name="object 7"/>
          <p:cNvSpPr txBox="1"/>
          <p:nvPr/>
        </p:nvSpPr>
        <p:spPr>
          <a:xfrm>
            <a:off x="198323" y="602056"/>
            <a:ext cx="11288395" cy="575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The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Internation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Framework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is</a:t>
            </a:r>
            <a:r>
              <a:rPr dirty="0" sz="18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fragmented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based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on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national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status</a:t>
            </a:r>
            <a:r>
              <a:rPr dirty="0" sz="18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and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CO</a:t>
            </a:r>
            <a:r>
              <a:rPr dirty="0" baseline="-20833" sz="1800">
                <a:solidFill>
                  <a:srgbClr val="FF5A28"/>
                </a:solidFill>
                <a:latin typeface="Source Sans 3"/>
                <a:cs typeface="Source Sans 3"/>
              </a:rPr>
              <a:t>2</a:t>
            </a:r>
            <a:r>
              <a:rPr dirty="0" baseline="-20833" sz="1800" spc="1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categorisation,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creating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barrier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to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cross-</a:t>
            </a:r>
            <a:endParaRPr sz="1800">
              <a:latin typeface="Source Sans 3"/>
              <a:cs typeface="Source Sans 3"/>
            </a:endParaRPr>
          </a:p>
          <a:p>
            <a:pPr marL="254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border</a:t>
            </a:r>
            <a:r>
              <a:rPr dirty="0" sz="18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transportation</a:t>
            </a:r>
            <a:r>
              <a:rPr dirty="0" sz="18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carbon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captured</a:t>
            </a:r>
            <a:r>
              <a:rPr dirty="0" sz="1800" spc="-4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products</a:t>
            </a:r>
            <a:endParaRPr sz="1800">
              <a:latin typeface="Source Sans 3"/>
              <a:cs typeface="Source Sans 3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93764" y="1755952"/>
            <a:ext cx="5698490" cy="251460"/>
          </a:xfrm>
          <a:prstGeom prst="rect">
            <a:avLst/>
          </a:prstGeom>
          <a:solidFill>
            <a:srgbClr val="5B738A"/>
          </a:solidFill>
        </p:spPr>
        <p:txBody>
          <a:bodyPr wrap="square" lIns="0" tIns="952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75"/>
              </a:spcBef>
            </a:pPr>
            <a:r>
              <a:rPr dirty="0" sz="1200" b="1">
                <a:solidFill>
                  <a:srgbClr val="FFFFFF"/>
                </a:solidFill>
                <a:latin typeface="Source Sans 3"/>
                <a:cs typeface="Source Sans 3"/>
              </a:rPr>
              <a:t>The</a:t>
            </a:r>
            <a:r>
              <a:rPr dirty="0" sz="1200" spc="-30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ource Sans 3"/>
                <a:cs typeface="Source Sans 3"/>
              </a:rPr>
              <a:t>Basel</a:t>
            </a:r>
            <a:r>
              <a:rPr dirty="0" sz="1200" spc="-1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ource Sans 3"/>
                <a:cs typeface="Source Sans 3"/>
              </a:rPr>
              <a:t>Convention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93764" y="2013508"/>
            <a:ext cx="5698490" cy="767080"/>
          </a:xfrm>
          <a:prstGeom prst="rect">
            <a:avLst/>
          </a:prstGeom>
          <a:solidFill>
            <a:srgbClr val="DEDAD1"/>
          </a:solidFill>
          <a:ln w="12700">
            <a:solidFill>
              <a:srgbClr val="5B738A"/>
            </a:solidFill>
          </a:ln>
        </p:spPr>
        <p:txBody>
          <a:bodyPr wrap="square" lIns="0" tIns="135255" rIns="0" bIns="0" rtlCol="0" vert="horz">
            <a:spAutoFit/>
          </a:bodyPr>
          <a:lstStyle/>
          <a:p>
            <a:pPr marL="318135" indent="-173355">
              <a:lnSpc>
                <a:spcPct val="100000"/>
              </a:lnSpc>
              <a:spcBef>
                <a:spcPts val="1065"/>
              </a:spcBef>
              <a:buFont typeface="Arial"/>
              <a:buChar char="•"/>
              <a:tabLst>
                <a:tab pos="318135" algn="l"/>
              </a:tabLst>
            </a:pPr>
            <a:r>
              <a:rPr dirty="0" sz="1200">
                <a:latin typeface="Source Sans 3"/>
                <a:cs typeface="Source Sans 3"/>
              </a:rPr>
              <a:t>Regulates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the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transboundary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movement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of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wastes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and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their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disposal</a:t>
            </a:r>
            <a:endParaRPr sz="1200">
              <a:latin typeface="Source Sans 3"/>
              <a:cs typeface="Source Sans 3"/>
            </a:endParaRPr>
          </a:p>
          <a:p>
            <a:pPr marL="318135" indent="-173355">
              <a:lnSpc>
                <a:spcPct val="100000"/>
              </a:lnSpc>
              <a:buFont typeface="Arial"/>
              <a:buChar char="•"/>
              <a:tabLst>
                <a:tab pos="318135" algn="l"/>
              </a:tabLst>
            </a:pPr>
            <a:r>
              <a:rPr dirty="0" sz="1200">
                <a:latin typeface="Source Sans 3"/>
                <a:cs typeface="Source Sans 3"/>
              </a:rPr>
              <a:t>Requires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PIC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procedures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for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transport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of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waste</a:t>
            </a:r>
            <a:endParaRPr sz="1200">
              <a:latin typeface="Source Sans 3"/>
              <a:cs typeface="Source Sans 3"/>
            </a:endParaRPr>
          </a:p>
          <a:p>
            <a:pPr marL="317500" indent="-172720">
              <a:lnSpc>
                <a:spcPct val="100000"/>
              </a:lnSpc>
              <a:buFont typeface="Arial"/>
              <a:buChar char="•"/>
              <a:tabLst>
                <a:tab pos="317500" algn="l"/>
              </a:tabLst>
            </a:pPr>
            <a:r>
              <a:rPr dirty="0" sz="1200">
                <a:latin typeface="Source Sans 3"/>
                <a:cs typeface="Source Sans 3"/>
              </a:rPr>
              <a:t>The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“Ban</a:t>
            </a:r>
            <a:r>
              <a:rPr dirty="0" sz="1200" spc="-10">
                <a:latin typeface="Source Sans 3"/>
                <a:cs typeface="Source Sans 3"/>
              </a:rPr>
              <a:t> Amendment” </a:t>
            </a:r>
            <a:r>
              <a:rPr dirty="0" sz="1200">
                <a:latin typeface="Source Sans 3"/>
                <a:cs typeface="Source Sans 3"/>
              </a:rPr>
              <a:t>forbids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the</a:t>
            </a:r>
            <a:r>
              <a:rPr dirty="0" sz="1200" spc="-1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open</a:t>
            </a:r>
            <a:r>
              <a:rPr dirty="0" sz="1200" spc="-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transport</a:t>
            </a:r>
            <a:r>
              <a:rPr dirty="0" sz="1200" spc="-4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of hazardous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wastes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7832" y="1755952"/>
            <a:ext cx="5908675" cy="251460"/>
          </a:xfrm>
          <a:prstGeom prst="rect">
            <a:avLst/>
          </a:prstGeom>
          <a:solidFill>
            <a:srgbClr val="00A99E"/>
          </a:solidFill>
        </p:spPr>
        <p:txBody>
          <a:bodyPr wrap="square" lIns="0" tIns="95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dirty="0" sz="1200" b="1">
                <a:solidFill>
                  <a:srgbClr val="FFFFFF"/>
                </a:solidFill>
                <a:latin typeface="Source Sans 3"/>
                <a:cs typeface="Source Sans 3"/>
              </a:rPr>
              <a:t>London</a:t>
            </a:r>
            <a:r>
              <a:rPr dirty="0" sz="1200" spc="-20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ource Sans 3"/>
                <a:cs typeface="Source Sans 3"/>
              </a:rPr>
              <a:t>Convention</a:t>
            </a:r>
            <a:r>
              <a:rPr dirty="0" sz="1200" spc="-1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ource Sans 3"/>
                <a:cs typeface="Source Sans 3"/>
              </a:rPr>
              <a:t>&amp;</a:t>
            </a:r>
            <a:r>
              <a:rPr dirty="0" sz="1200" spc="-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ource Sans 3"/>
                <a:cs typeface="Source Sans 3"/>
              </a:rPr>
              <a:t>London</a:t>
            </a:r>
            <a:r>
              <a:rPr dirty="0" sz="1200" spc="-1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ource Sans 3"/>
                <a:cs typeface="Source Sans 3"/>
              </a:rPr>
              <a:t>Protocol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7832" y="2013508"/>
            <a:ext cx="5908675" cy="767080"/>
          </a:xfrm>
          <a:prstGeom prst="rect">
            <a:avLst/>
          </a:prstGeom>
          <a:ln w="12700">
            <a:solidFill>
              <a:srgbClr val="00A99E"/>
            </a:solidFill>
          </a:ln>
        </p:spPr>
        <p:txBody>
          <a:bodyPr wrap="square" lIns="0" tIns="135255" rIns="0" bIns="0" rtlCol="0" vert="horz">
            <a:spAutoFit/>
          </a:bodyPr>
          <a:lstStyle/>
          <a:p>
            <a:pPr marL="316865" indent="-173355">
              <a:lnSpc>
                <a:spcPct val="100000"/>
              </a:lnSpc>
              <a:spcBef>
                <a:spcPts val="1065"/>
              </a:spcBef>
              <a:buFont typeface="Arial"/>
              <a:buChar char="•"/>
              <a:tabLst>
                <a:tab pos="316865" algn="l"/>
              </a:tabLst>
            </a:pPr>
            <a:r>
              <a:rPr dirty="0" sz="1200">
                <a:latin typeface="Source Sans 3"/>
                <a:cs typeface="Source Sans 3"/>
              </a:rPr>
              <a:t>Regulate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the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dumping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of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wastes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and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other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matter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at</a:t>
            </a:r>
            <a:r>
              <a:rPr dirty="0" sz="1200" spc="-10">
                <a:latin typeface="Source Sans 3"/>
                <a:cs typeface="Source Sans 3"/>
              </a:rPr>
              <a:t> </a:t>
            </a:r>
            <a:r>
              <a:rPr dirty="0" sz="1200" spc="-25">
                <a:latin typeface="Source Sans 3"/>
                <a:cs typeface="Source Sans 3"/>
              </a:rPr>
              <a:t>sea</a:t>
            </a:r>
            <a:endParaRPr sz="1200">
              <a:latin typeface="Source Sans 3"/>
              <a:cs typeface="Source Sans 3"/>
            </a:endParaRPr>
          </a:p>
          <a:p>
            <a:pPr marL="316865" indent="-173355">
              <a:lnSpc>
                <a:spcPct val="100000"/>
              </a:lnSpc>
              <a:buFont typeface="Arial"/>
              <a:buChar char="•"/>
              <a:tabLst>
                <a:tab pos="316865" algn="l"/>
              </a:tabLst>
            </a:pPr>
            <a:r>
              <a:rPr dirty="0" sz="1200">
                <a:latin typeface="Source Sans 3"/>
                <a:cs typeface="Source Sans 3"/>
              </a:rPr>
              <a:t>The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2006</a:t>
            </a:r>
            <a:r>
              <a:rPr dirty="0" sz="1200" spc="-1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amendment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allow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sub-</a:t>
            </a:r>
            <a:r>
              <a:rPr dirty="0" sz="1200">
                <a:latin typeface="Source Sans 3"/>
                <a:cs typeface="Source Sans 3"/>
              </a:rPr>
              <a:t>seabed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geological</a:t>
            </a:r>
            <a:r>
              <a:rPr dirty="0" sz="1200" spc="-3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storage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of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CO₂</a:t>
            </a:r>
            <a:r>
              <a:rPr dirty="0" sz="1200" spc="-2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(prohibits</a:t>
            </a:r>
            <a:r>
              <a:rPr dirty="0" sz="1200" spc="-40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exports)</a:t>
            </a:r>
            <a:endParaRPr sz="1200">
              <a:latin typeface="Source Sans 3"/>
              <a:cs typeface="Source Sans 3"/>
            </a:endParaRPr>
          </a:p>
          <a:p>
            <a:pPr marL="316230" indent="-172720">
              <a:lnSpc>
                <a:spcPct val="100000"/>
              </a:lnSpc>
              <a:buFont typeface="Arial"/>
              <a:buChar char="•"/>
              <a:tabLst>
                <a:tab pos="316230" algn="l"/>
              </a:tabLst>
            </a:pPr>
            <a:r>
              <a:rPr dirty="0" sz="1200">
                <a:latin typeface="Source Sans 3"/>
                <a:cs typeface="Source Sans 3"/>
              </a:rPr>
              <a:t>The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2009 </a:t>
            </a:r>
            <a:r>
              <a:rPr dirty="0" sz="1200" spc="-10">
                <a:latin typeface="Source Sans 3"/>
                <a:cs typeface="Source Sans 3"/>
              </a:rPr>
              <a:t>amendment</a:t>
            </a:r>
            <a:r>
              <a:rPr dirty="0" sz="1200" spc="-1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allows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export</a:t>
            </a:r>
            <a:r>
              <a:rPr dirty="0" sz="1200" spc="-3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for </a:t>
            </a:r>
            <a:r>
              <a:rPr dirty="0" sz="1200" spc="-10">
                <a:latin typeface="Source Sans 3"/>
                <a:cs typeface="Source Sans 3"/>
              </a:rPr>
              <a:t>sub-</a:t>
            </a:r>
            <a:r>
              <a:rPr dirty="0" sz="1200">
                <a:latin typeface="Source Sans 3"/>
                <a:cs typeface="Source Sans 3"/>
              </a:rPr>
              <a:t>seabed</a:t>
            </a:r>
            <a:r>
              <a:rPr dirty="0" sz="1200" spc="-10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storage</a:t>
            </a:r>
            <a:r>
              <a:rPr dirty="0" sz="1200" spc="-25">
                <a:latin typeface="Source Sans 3"/>
                <a:cs typeface="Source Sans 3"/>
              </a:rPr>
              <a:t> </a:t>
            </a:r>
            <a:r>
              <a:rPr dirty="0" sz="1200">
                <a:latin typeface="Source Sans 3"/>
                <a:cs typeface="Source Sans 3"/>
              </a:rPr>
              <a:t>(not</a:t>
            </a:r>
            <a:r>
              <a:rPr dirty="0" sz="1200" spc="5">
                <a:latin typeface="Source Sans 3"/>
                <a:cs typeface="Source Sans 3"/>
              </a:rPr>
              <a:t> </a:t>
            </a:r>
            <a:r>
              <a:rPr dirty="0" sz="1200" spc="-10">
                <a:latin typeface="Source Sans 3"/>
                <a:cs typeface="Source Sans 3"/>
              </a:rPr>
              <a:t>enforced)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21713" y="6118656"/>
            <a:ext cx="32385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FFFFFF"/>
                </a:solidFill>
                <a:latin typeface="Source Sans 3"/>
                <a:cs typeface="Source Sans 3"/>
              </a:rPr>
              <a:t>A</a:t>
            </a:r>
            <a:r>
              <a:rPr dirty="0" sz="1200" spc="1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ource Sans 3"/>
                <a:cs typeface="Source Sans 3"/>
              </a:rPr>
              <a:t>2019</a:t>
            </a:r>
            <a:r>
              <a:rPr dirty="0" sz="1200" spc="2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ource Sans 3"/>
                <a:cs typeface="Source Sans 3"/>
              </a:rPr>
              <a:t>resolution </a:t>
            </a:r>
            <a:r>
              <a:rPr dirty="0" sz="1200" b="1">
                <a:solidFill>
                  <a:srgbClr val="FFFFFF"/>
                </a:solidFill>
                <a:latin typeface="Source Sans 3"/>
                <a:cs typeface="Source Sans 3"/>
              </a:rPr>
              <a:t>allows</a:t>
            </a:r>
            <a:r>
              <a:rPr dirty="0" sz="1200" spc="-10" b="1">
                <a:solidFill>
                  <a:srgbClr val="FFFFFF"/>
                </a:solidFill>
                <a:latin typeface="Source Sans 3"/>
                <a:cs typeface="Source Sans 3"/>
              </a:rPr>
              <a:t> provisional</a:t>
            </a:r>
            <a:r>
              <a:rPr dirty="0" sz="1200" spc="-2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ource Sans 3"/>
                <a:cs typeface="Source Sans 3"/>
              </a:rPr>
              <a:t>application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576819" y="6047333"/>
            <a:ext cx="3532504" cy="366395"/>
          </a:xfrm>
          <a:custGeom>
            <a:avLst/>
            <a:gdLst/>
            <a:ahLst/>
            <a:cxnLst/>
            <a:rect l="l" t="t" r="r" b="b"/>
            <a:pathLst>
              <a:path w="3532504" h="366395">
                <a:moveTo>
                  <a:pt x="3471037" y="0"/>
                </a:moveTo>
                <a:lnTo>
                  <a:pt x="61087" y="0"/>
                </a:lnTo>
                <a:lnTo>
                  <a:pt x="37290" y="4797"/>
                </a:lnTo>
                <a:lnTo>
                  <a:pt x="17875" y="17880"/>
                </a:lnTo>
                <a:lnTo>
                  <a:pt x="4794" y="37285"/>
                </a:lnTo>
                <a:lnTo>
                  <a:pt x="0" y="61048"/>
                </a:lnTo>
                <a:lnTo>
                  <a:pt x="0" y="305231"/>
                </a:lnTo>
                <a:lnTo>
                  <a:pt x="4794" y="328988"/>
                </a:lnTo>
                <a:lnTo>
                  <a:pt x="17875" y="348389"/>
                </a:lnTo>
                <a:lnTo>
                  <a:pt x="37290" y="361470"/>
                </a:lnTo>
                <a:lnTo>
                  <a:pt x="61087" y="366267"/>
                </a:lnTo>
                <a:lnTo>
                  <a:pt x="3471037" y="366267"/>
                </a:lnTo>
                <a:lnTo>
                  <a:pt x="3494780" y="361470"/>
                </a:lnTo>
                <a:lnTo>
                  <a:pt x="3514201" y="348389"/>
                </a:lnTo>
                <a:lnTo>
                  <a:pt x="3527311" y="328988"/>
                </a:lnTo>
                <a:lnTo>
                  <a:pt x="3532124" y="305231"/>
                </a:lnTo>
                <a:lnTo>
                  <a:pt x="3532124" y="61048"/>
                </a:lnTo>
                <a:lnTo>
                  <a:pt x="3527311" y="37285"/>
                </a:lnTo>
                <a:lnTo>
                  <a:pt x="3514201" y="17880"/>
                </a:lnTo>
                <a:lnTo>
                  <a:pt x="3494780" y="4797"/>
                </a:lnTo>
                <a:lnTo>
                  <a:pt x="3471037" y="0"/>
                </a:lnTo>
                <a:close/>
              </a:path>
            </a:pathLst>
          </a:custGeom>
          <a:solidFill>
            <a:srgbClr val="FF5A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684261" y="6118656"/>
            <a:ext cx="3318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FFFFFF"/>
                </a:solidFill>
                <a:latin typeface="Source Sans 3"/>
                <a:cs typeface="Source Sans 3"/>
              </a:rPr>
              <a:t>The</a:t>
            </a:r>
            <a:r>
              <a:rPr dirty="0" sz="1200" spc="-20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ource Sans 3"/>
                <a:cs typeface="Source Sans 3"/>
              </a:rPr>
              <a:t>categorization</a:t>
            </a:r>
            <a:r>
              <a:rPr dirty="0" sz="1200" spc="-30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ource Sans 3"/>
                <a:cs typeface="Source Sans 3"/>
              </a:rPr>
              <a:t>of</a:t>
            </a:r>
            <a:r>
              <a:rPr dirty="0" sz="1200" spc="-1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ource Sans 3"/>
                <a:cs typeface="Source Sans 3"/>
              </a:rPr>
              <a:t>Capture</a:t>
            </a:r>
            <a:r>
              <a:rPr dirty="0" sz="1200" spc="10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ource Sans 3"/>
                <a:cs typeface="Source Sans 3"/>
              </a:rPr>
              <a:t>CO</a:t>
            </a:r>
            <a:r>
              <a:rPr dirty="0" baseline="-20833" sz="1200" b="1">
                <a:solidFill>
                  <a:srgbClr val="FFFFFF"/>
                </a:solidFill>
                <a:latin typeface="Source Sans 3"/>
                <a:cs typeface="Source Sans 3"/>
              </a:rPr>
              <a:t>2</a:t>
            </a:r>
            <a:r>
              <a:rPr dirty="0" baseline="-20833" sz="1200" spc="135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b="1">
                <a:solidFill>
                  <a:srgbClr val="FFFFFF"/>
                </a:solidFill>
                <a:latin typeface="Source Sans 3"/>
                <a:cs typeface="Source Sans 3"/>
              </a:rPr>
              <a:t>becomes</a:t>
            </a:r>
            <a:r>
              <a:rPr dirty="0" sz="1200" spc="-20" b="1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dirty="0" sz="1200" spc="-10" b="1">
                <a:solidFill>
                  <a:srgbClr val="FFFFFF"/>
                </a:solidFill>
                <a:latin typeface="Source Sans 3"/>
                <a:cs typeface="Source Sans 3"/>
              </a:rPr>
              <a:t>vital</a:t>
            </a:r>
            <a:endParaRPr sz="1200">
              <a:latin typeface="Source Sans 3"/>
              <a:cs typeface="Source Sans 3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25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25341" y="1355636"/>
            <a:ext cx="4341495" cy="4110990"/>
            <a:chOff x="3625341" y="1355636"/>
            <a:chExt cx="4341495" cy="41109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44136" y="1823465"/>
              <a:ext cx="3822572" cy="31854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83886" y="2286000"/>
              <a:ext cx="1371600" cy="2286000"/>
            </a:xfrm>
            <a:custGeom>
              <a:avLst/>
              <a:gdLst/>
              <a:ahLst/>
              <a:cxnLst/>
              <a:rect l="l" t="t" r="r" b="b"/>
              <a:pathLst>
                <a:path w="1371600" h="2286000">
                  <a:moveTo>
                    <a:pt x="1371600" y="0"/>
                  </a:moveTo>
                  <a:lnTo>
                    <a:pt x="0" y="1143000"/>
                  </a:lnTo>
                  <a:lnTo>
                    <a:pt x="1371600" y="2286000"/>
                  </a:lnTo>
                  <a:lnTo>
                    <a:pt x="1371600" y="0"/>
                  </a:lnTo>
                  <a:close/>
                </a:path>
              </a:pathLst>
            </a:custGeom>
            <a:solidFill>
              <a:srgbClr val="FF5A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055486" y="2286000"/>
              <a:ext cx="1371600" cy="2286000"/>
            </a:xfrm>
            <a:custGeom>
              <a:avLst/>
              <a:gdLst/>
              <a:ahLst/>
              <a:cxnLst/>
              <a:rect l="l" t="t" r="r" b="b"/>
              <a:pathLst>
                <a:path w="1371600" h="2286000">
                  <a:moveTo>
                    <a:pt x="0" y="0"/>
                  </a:moveTo>
                  <a:lnTo>
                    <a:pt x="0" y="2286000"/>
                  </a:lnTo>
                  <a:lnTo>
                    <a:pt x="1371600" y="1143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AA9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360149" y="3181565"/>
              <a:ext cx="572770" cy="497205"/>
            </a:xfrm>
            <a:custGeom>
              <a:avLst/>
              <a:gdLst/>
              <a:ahLst/>
              <a:cxnLst/>
              <a:rect l="l" t="t" r="r" b="b"/>
              <a:pathLst>
                <a:path w="572770" h="497204">
                  <a:moveTo>
                    <a:pt x="90347" y="421678"/>
                  </a:moveTo>
                  <a:lnTo>
                    <a:pt x="30111" y="421678"/>
                  </a:lnTo>
                  <a:lnTo>
                    <a:pt x="30111" y="496989"/>
                  </a:lnTo>
                  <a:lnTo>
                    <a:pt x="90347" y="496989"/>
                  </a:lnTo>
                  <a:lnTo>
                    <a:pt x="90347" y="421678"/>
                  </a:lnTo>
                  <a:close/>
                </a:path>
                <a:path w="572770" h="497204">
                  <a:moveTo>
                    <a:pt x="90347" y="210845"/>
                  </a:moveTo>
                  <a:lnTo>
                    <a:pt x="30111" y="210845"/>
                  </a:lnTo>
                  <a:lnTo>
                    <a:pt x="30111" y="286143"/>
                  </a:lnTo>
                  <a:lnTo>
                    <a:pt x="90347" y="286143"/>
                  </a:lnTo>
                  <a:lnTo>
                    <a:pt x="90347" y="210845"/>
                  </a:lnTo>
                  <a:close/>
                </a:path>
                <a:path w="572770" h="497204">
                  <a:moveTo>
                    <a:pt x="180708" y="316268"/>
                  </a:moveTo>
                  <a:lnTo>
                    <a:pt x="30111" y="316268"/>
                  </a:lnTo>
                  <a:lnTo>
                    <a:pt x="30111" y="391566"/>
                  </a:lnTo>
                  <a:lnTo>
                    <a:pt x="180708" y="391566"/>
                  </a:lnTo>
                  <a:lnTo>
                    <a:pt x="180708" y="316268"/>
                  </a:lnTo>
                  <a:close/>
                </a:path>
                <a:path w="572770" h="497204">
                  <a:moveTo>
                    <a:pt x="180708" y="105422"/>
                  </a:moveTo>
                  <a:lnTo>
                    <a:pt x="30111" y="105422"/>
                  </a:lnTo>
                  <a:lnTo>
                    <a:pt x="30111" y="180721"/>
                  </a:lnTo>
                  <a:lnTo>
                    <a:pt x="180708" y="180721"/>
                  </a:lnTo>
                  <a:lnTo>
                    <a:pt x="180708" y="105422"/>
                  </a:lnTo>
                  <a:close/>
                </a:path>
                <a:path w="572770" h="497204">
                  <a:moveTo>
                    <a:pt x="271068" y="421678"/>
                  </a:moveTo>
                  <a:lnTo>
                    <a:pt x="120472" y="421678"/>
                  </a:lnTo>
                  <a:lnTo>
                    <a:pt x="120472" y="496989"/>
                  </a:lnTo>
                  <a:lnTo>
                    <a:pt x="271068" y="496989"/>
                  </a:lnTo>
                  <a:lnTo>
                    <a:pt x="271068" y="421678"/>
                  </a:lnTo>
                  <a:close/>
                </a:path>
                <a:path w="572770" h="497204">
                  <a:moveTo>
                    <a:pt x="271068" y="210845"/>
                  </a:moveTo>
                  <a:lnTo>
                    <a:pt x="120472" y="210845"/>
                  </a:lnTo>
                  <a:lnTo>
                    <a:pt x="120472" y="286143"/>
                  </a:lnTo>
                  <a:lnTo>
                    <a:pt x="271068" y="286143"/>
                  </a:lnTo>
                  <a:lnTo>
                    <a:pt x="271068" y="210845"/>
                  </a:lnTo>
                  <a:close/>
                </a:path>
                <a:path w="572770" h="497204">
                  <a:moveTo>
                    <a:pt x="361429" y="316268"/>
                  </a:moveTo>
                  <a:lnTo>
                    <a:pt x="210832" y="316268"/>
                  </a:lnTo>
                  <a:lnTo>
                    <a:pt x="210832" y="391566"/>
                  </a:lnTo>
                  <a:lnTo>
                    <a:pt x="361429" y="391566"/>
                  </a:lnTo>
                  <a:lnTo>
                    <a:pt x="361429" y="316268"/>
                  </a:lnTo>
                  <a:close/>
                </a:path>
                <a:path w="572770" h="497204">
                  <a:moveTo>
                    <a:pt x="361429" y="105422"/>
                  </a:moveTo>
                  <a:lnTo>
                    <a:pt x="210832" y="105422"/>
                  </a:lnTo>
                  <a:lnTo>
                    <a:pt x="210832" y="180721"/>
                  </a:lnTo>
                  <a:lnTo>
                    <a:pt x="361429" y="180721"/>
                  </a:lnTo>
                  <a:lnTo>
                    <a:pt x="361429" y="105422"/>
                  </a:lnTo>
                  <a:close/>
                </a:path>
                <a:path w="572770" h="497204">
                  <a:moveTo>
                    <a:pt x="451789" y="421678"/>
                  </a:moveTo>
                  <a:lnTo>
                    <a:pt x="301193" y="421678"/>
                  </a:lnTo>
                  <a:lnTo>
                    <a:pt x="301193" y="496989"/>
                  </a:lnTo>
                  <a:lnTo>
                    <a:pt x="451789" y="496989"/>
                  </a:lnTo>
                  <a:lnTo>
                    <a:pt x="451789" y="421678"/>
                  </a:lnTo>
                  <a:close/>
                </a:path>
                <a:path w="572770" h="497204">
                  <a:moveTo>
                    <a:pt x="451789" y="210845"/>
                  </a:moveTo>
                  <a:lnTo>
                    <a:pt x="301193" y="210845"/>
                  </a:lnTo>
                  <a:lnTo>
                    <a:pt x="301193" y="286143"/>
                  </a:lnTo>
                  <a:lnTo>
                    <a:pt x="451789" y="286143"/>
                  </a:lnTo>
                  <a:lnTo>
                    <a:pt x="451789" y="210845"/>
                  </a:lnTo>
                  <a:close/>
                </a:path>
                <a:path w="572770" h="497204">
                  <a:moveTo>
                    <a:pt x="542150" y="421678"/>
                  </a:moveTo>
                  <a:lnTo>
                    <a:pt x="481901" y="421678"/>
                  </a:lnTo>
                  <a:lnTo>
                    <a:pt x="481901" y="496989"/>
                  </a:lnTo>
                  <a:lnTo>
                    <a:pt x="542150" y="496989"/>
                  </a:lnTo>
                  <a:lnTo>
                    <a:pt x="542150" y="421678"/>
                  </a:lnTo>
                  <a:close/>
                </a:path>
                <a:path w="572770" h="497204">
                  <a:moveTo>
                    <a:pt x="542150" y="316268"/>
                  </a:moveTo>
                  <a:lnTo>
                    <a:pt x="391553" y="316268"/>
                  </a:lnTo>
                  <a:lnTo>
                    <a:pt x="391553" y="391566"/>
                  </a:lnTo>
                  <a:lnTo>
                    <a:pt x="542150" y="391566"/>
                  </a:lnTo>
                  <a:lnTo>
                    <a:pt x="542150" y="316268"/>
                  </a:lnTo>
                  <a:close/>
                </a:path>
                <a:path w="572770" h="497204">
                  <a:moveTo>
                    <a:pt x="542150" y="210845"/>
                  </a:moveTo>
                  <a:lnTo>
                    <a:pt x="481901" y="210845"/>
                  </a:lnTo>
                  <a:lnTo>
                    <a:pt x="481901" y="286143"/>
                  </a:lnTo>
                  <a:lnTo>
                    <a:pt x="542150" y="286143"/>
                  </a:lnTo>
                  <a:lnTo>
                    <a:pt x="542150" y="210845"/>
                  </a:lnTo>
                  <a:close/>
                </a:path>
                <a:path w="572770" h="497204">
                  <a:moveTo>
                    <a:pt x="542150" y="105422"/>
                  </a:moveTo>
                  <a:lnTo>
                    <a:pt x="391553" y="105422"/>
                  </a:lnTo>
                  <a:lnTo>
                    <a:pt x="391553" y="180721"/>
                  </a:lnTo>
                  <a:lnTo>
                    <a:pt x="542150" y="180721"/>
                  </a:lnTo>
                  <a:lnTo>
                    <a:pt x="542150" y="105422"/>
                  </a:lnTo>
                  <a:close/>
                </a:path>
                <a:path w="572770" h="497204">
                  <a:moveTo>
                    <a:pt x="572262" y="0"/>
                  </a:moveTo>
                  <a:lnTo>
                    <a:pt x="0" y="0"/>
                  </a:lnTo>
                  <a:lnTo>
                    <a:pt x="0" y="75298"/>
                  </a:lnTo>
                  <a:lnTo>
                    <a:pt x="572262" y="75298"/>
                  </a:lnTo>
                  <a:lnTo>
                    <a:pt x="57226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379081" y="3618949"/>
              <a:ext cx="173355" cy="43815"/>
            </a:xfrm>
            <a:custGeom>
              <a:avLst/>
              <a:gdLst/>
              <a:ahLst/>
              <a:cxnLst/>
              <a:rect l="l" t="t" r="r" b="b"/>
              <a:pathLst>
                <a:path w="173354" h="43814">
                  <a:moveTo>
                    <a:pt x="151288" y="0"/>
                  </a:moveTo>
                  <a:lnTo>
                    <a:pt x="21711" y="0"/>
                  </a:lnTo>
                  <a:lnTo>
                    <a:pt x="0" y="21711"/>
                  </a:lnTo>
                  <a:lnTo>
                    <a:pt x="1706" y="30160"/>
                  </a:lnTo>
                  <a:lnTo>
                    <a:pt x="6361" y="37062"/>
                  </a:lnTo>
                  <a:lnTo>
                    <a:pt x="13262" y="41716"/>
                  </a:lnTo>
                  <a:lnTo>
                    <a:pt x="21711" y="43423"/>
                  </a:lnTo>
                  <a:lnTo>
                    <a:pt x="151288" y="43423"/>
                  </a:lnTo>
                  <a:lnTo>
                    <a:pt x="159736" y="41716"/>
                  </a:lnTo>
                  <a:lnTo>
                    <a:pt x="166638" y="37062"/>
                  </a:lnTo>
                  <a:lnTo>
                    <a:pt x="171292" y="30160"/>
                  </a:lnTo>
                  <a:lnTo>
                    <a:pt x="172999" y="21711"/>
                  </a:lnTo>
                  <a:lnTo>
                    <a:pt x="171292" y="13263"/>
                  </a:lnTo>
                  <a:lnTo>
                    <a:pt x="166638" y="6361"/>
                  </a:lnTo>
                  <a:lnTo>
                    <a:pt x="159736" y="1707"/>
                  </a:lnTo>
                  <a:lnTo>
                    <a:pt x="1512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379081" y="3618949"/>
              <a:ext cx="173355" cy="43815"/>
            </a:xfrm>
            <a:custGeom>
              <a:avLst/>
              <a:gdLst/>
              <a:ahLst/>
              <a:cxnLst/>
              <a:rect l="l" t="t" r="r" b="b"/>
              <a:pathLst>
                <a:path w="173354" h="43814">
                  <a:moveTo>
                    <a:pt x="151288" y="0"/>
                  </a:moveTo>
                  <a:lnTo>
                    <a:pt x="21711" y="0"/>
                  </a:lnTo>
                  <a:lnTo>
                    <a:pt x="0" y="21711"/>
                  </a:lnTo>
                  <a:lnTo>
                    <a:pt x="1706" y="30160"/>
                  </a:lnTo>
                  <a:lnTo>
                    <a:pt x="6361" y="37062"/>
                  </a:lnTo>
                  <a:lnTo>
                    <a:pt x="13262" y="41716"/>
                  </a:lnTo>
                  <a:lnTo>
                    <a:pt x="21711" y="43423"/>
                  </a:lnTo>
                  <a:lnTo>
                    <a:pt x="151288" y="43423"/>
                  </a:lnTo>
                  <a:lnTo>
                    <a:pt x="159736" y="41716"/>
                  </a:lnTo>
                  <a:lnTo>
                    <a:pt x="166638" y="37062"/>
                  </a:lnTo>
                  <a:lnTo>
                    <a:pt x="171292" y="30160"/>
                  </a:lnTo>
                  <a:lnTo>
                    <a:pt x="172999" y="21711"/>
                  </a:lnTo>
                  <a:lnTo>
                    <a:pt x="171292" y="13263"/>
                  </a:lnTo>
                  <a:lnTo>
                    <a:pt x="166638" y="6361"/>
                  </a:lnTo>
                  <a:lnTo>
                    <a:pt x="159736" y="1707"/>
                  </a:lnTo>
                  <a:lnTo>
                    <a:pt x="151288" y="0"/>
                  </a:lnTo>
                  <a:close/>
                </a:path>
              </a:pathLst>
            </a:custGeom>
            <a:ln w="878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418575" y="3692449"/>
              <a:ext cx="94615" cy="43815"/>
            </a:xfrm>
            <a:custGeom>
              <a:avLst/>
              <a:gdLst/>
              <a:ahLst/>
              <a:cxnLst/>
              <a:rect l="l" t="t" r="r" b="b"/>
              <a:pathLst>
                <a:path w="94615" h="43814">
                  <a:moveTo>
                    <a:pt x="93998" y="0"/>
                  </a:moveTo>
                  <a:lnTo>
                    <a:pt x="0" y="0"/>
                  </a:lnTo>
                  <a:lnTo>
                    <a:pt x="4678" y="17145"/>
                  </a:lnTo>
                  <a:lnTo>
                    <a:pt x="14981" y="30944"/>
                  </a:lnTo>
                  <a:lnTo>
                    <a:pt x="29543" y="40142"/>
                  </a:lnTo>
                  <a:lnTo>
                    <a:pt x="46999" y="43486"/>
                  </a:lnTo>
                  <a:lnTo>
                    <a:pt x="64446" y="40142"/>
                  </a:lnTo>
                  <a:lnTo>
                    <a:pt x="78993" y="30944"/>
                  </a:lnTo>
                  <a:lnTo>
                    <a:pt x="89293" y="17145"/>
                  </a:lnTo>
                  <a:lnTo>
                    <a:pt x="93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418575" y="3692449"/>
              <a:ext cx="94615" cy="43815"/>
            </a:xfrm>
            <a:custGeom>
              <a:avLst/>
              <a:gdLst/>
              <a:ahLst/>
              <a:cxnLst/>
              <a:rect l="l" t="t" r="r" b="b"/>
              <a:pathLst>
                <a:path w="94615" h="43814">
                  <a:moveTo>
                    <a:pt x="46999" y="43486"/>
                  </a:moveTo>
                  <a:lnTo>
                    <a:pt x="64446" y="40142"/>
                  </a:lnTo>
                  <a:lnTo>
                    <a:pt x="78993" y="30944"/>
                  </a:lnTo>
                  <a:lnTo>
                    <a:pt x="89293" y="17145"/>
                  </a:lnTo>
                  <a:lnTo>
                    <a:pt x="93998" y="0"/>
                  </a:lnTo>
                  <a:lnTo>
                    <a:pt x="0" y="0"/>
                  </a:lnTo>
                  <a:lnTo>
                    <a:pt x="4678" y="17145"/>
                  </a:lnTo>
                  <a:lnTo>
                    <a:pt x="14981" y="30944"/>
                  </a:lnTo>
                  <a:lnTo>
                    <a:pt x="29543" y="40142"/>
                  </a:lnTo>
                  <a:lnTo>
                    <a:pt x="46999" y="43486"/>
                  </a:lnTo>
                  <a:close/>
                </a:path>
              </a:pathLst>
            </a:custGeom>
            <a:ln w="878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277496" y="3198252"/>
              <a:ext cx="376555" cy="391160"/>
            </a:xfrm>
            <a:custGeom>
              <a:avLst/>
              <a:gdLst/>
              <a:ahLst/>
              <a:cxnLst/>
              <a:rect l="l" t="t" r="r" b="b"/>
              <a:pathLst>
                <a:path w="376554" h="391160">
                  <a:moveTo>
                    <a:pt x="188059" y="0"/>
                  </a:moveTo>
                  <a:lnTo>
                    <a:pt x="138592" y="6874"/>
                  </a:lnTo>
                  <a:lnTo>
                    <a:pt x="94067" y="25667"/>
                  </a:lnTo>
                  <a:lnTo>
                    <a:pt x="56215" y="54671"/>
                  </a:lnTo>
                  <a:lnTo>
                    <a:pt x="26765" y="92179"/>
                  </a:lnTo>
                  <a:lnTo>
                    <a:pt x="7450" y="136480"/>
                  </a:lnTo>
                  <a:lnTo>
                    <a:pt x="0" y="185868"/>
                  </a:lnTo>
                  <a:lnTo>
                    <a:pt x="0" y="192395"/>
                  </a:lnTo>
                  <a:lnTo>
                    <a:pt x="7800" y="241670"/>
                  </a:lnTo>
                  <a:lnTo>
                    <a:pt x="27060" y="285690"/>
                  </a:lnTo>
                  <a:lnTo>
                    <a:pt x="45807" y="310994"/>
                  </a:lnTo>
                  <a:lnTo>
                    <a:pt x="58822" y="327837"/>
                  </a:lnTo>
                  <a:lnTo>
                    <a:pt x="71291" y="347751"/>
                  </a:lnTo>
                  <a:lnTo>
                    <a:pt x="82030" y="367170"/>
                  </a:lnTo>
                  <a:lnTo>
                    <a:pt x="89857" y="382531"/>
                  </a:lnTo>
                  <a:lnTo>
                    <a:pt x="92304" y="387488"/>
                  </a:lnTo>
                  <a:lnTo>
                    <a:pt x="97261" y="390563"/>
                  </a:lnTo>
                  <a:lnTo>
                    <a:pt x="278857" y="390563"/>
                  </a:lnTo>
                  <a:lnTo>
                    <a:pt x="283877" y="387488"/>
                  </a:lnTo>
                  <a:lnTo>
                    <a:pt x="286324" y="382531"/>
                  </a:lnTo>
                  <a:lnTo>
                    <a:pt x="294115" y="367171"/>
                  </a:lnTo>
                  <a:lnTo>
                    <a:pt x="304835" y="347751"/>
                  </a:lnTo>
                  <a:lnTo>
                    <a:pt x="305218" y="347139"/>
                  </a:lnTo>
                  <a:lnTo>
                    <a:pt x="120478" y="347139"/>
                  </a:lnTo>
                  <a:lnTo>
                    <a:pt x="101238" y="313379"/>
                  </a:lnTo>
                  <a:lnTo>
                    <a:pt x="78185" y="282066"/>
                  </a:lnTo>
                  <a:lnTo>
                    <a:pt x="70780" y="272955"/>
                  </a:lnTo>
                  <a:lnTo>
                    <a:pt x="64216" y="263256"/>
                  </a:lnTo>
                  <a:lnTo>
                    <a:pt x="46505" y="217385"/>
                  </a:lnTo>
                  <a:lnTo>
                    <a:pt x="43481" y="192395"/>
                  </a:lnTo>
                  <a:lnTo>
                    <a:pt x="43489" y="185869"/>
                  </a:lnTo>
                  <a:lnTo>
                    <a:pt x="51434" y="141096"/>
                  </a:lnTo>
                  <a:lnTo>
                    <a:pt x="72205" y="101969"/>
                  </a:lnTo>
                  <a:lnTo>
                    <a:pt x="103434" y="71133"/>
                  </a:lnTo>
                  <a:lnTo>
                    <a:pt x="142818" y="50861"/>
                  </a:lnTo>
                  <a:lnTo>
                    <a:pt x="188059" y="43423"/>
                  </a:lnTo>
                  <a:lnTo>
                    <a:pt x="305223" y="43423"/>
                  </a:lnTo>
                  <a:lnTo>
                    <a:pt x="282050" y="25667"/>
                  </a:lnTo>
                  <a:lnTo>
                    <a:pt x="237525" y="6874"/>
                  </a:lnTo>
                  <a:lnTo>
                    <a:pt x="188059" y="0"/>
                  </a:lnTo>
                  <a:close/>
                </a:path>
                <a:path w="376554" h="391160">
                  <a:moveTo>
                    <a:pt x="305223" y="43423"/>
                  </a:moveTo>
                  <a:lnTo>
                    <a:pt x="188059" y="43423"/>
                  </a:lnTo>
                  <a:lnTo>
                    <a:pt x="233299" y="50861"/>
                  </a:lnTo>
                  <a:lnTo>
                    <a:pt x="272684" y="71133"/>
                  </a:lnTo>
                  <a:lnTo>
                    <a:pt x="303912" y="101969"/>
                  </a:lnTo>
                  <a:lnTo>
                    <a:pt x="324683" y="141096"/>
                  </a:lnTo>
                  <a:lnTo>
                    <a:pt x="332629" y="185869"/>
                  </a:lnTo>
                  <a:lnTo>
                    <a:pt x="332698" y="192395"/>
                  </a:lnTo>
                  <a:lnTo>
                    <a:pt x="331713" y="204584"/>
                  </a:lnTo>
                  <a:lnTo>
                    <a:pt x="322342" y="242282"/>
                  </a:lnTo>
                  <a:lnTo>
                    <a:pt x="297933" y="282066"/>
                  </a:lnTo>
                  <a:lnTo>
                    <a:pt x="285950" y="297387"/>
                  </a:lnTo>
                  <a:lnTo>
                    <a:pt x="274872" y="313379"/>
                  </a:lnTo>
                  <a:lnTo>
                    <a:pt x="264736" y="329983"/>
                  </a:lnTo>
                  <a:lnTo>
                    <a:pt x="255577" y="347139"/>
                  </a:lnTo>
                  <a:lnTo>
                    <a:pt x="305218" y="347139"/>
                  </a:lnTo>
                  <a:lnTo>
                    <a:pt x="317297" y="327837"/>
                  </a:lnTo>
                  <a:lnTo>
                    <a:pt x="330311" y="310995"/>
                  </a:lnTo>
                  <a:lnTo>
                    <a:pt x="356660" y="271903"/>
                  </a:lnTo>
                  <a:lnTo>
                    <a:pt x="372290" y="225496"/>
                  </a:lnTo>
                  <a:lnTo>
                    <a:pt x="376118" y="192395"/>
                  </a:lnTo>
                  <a:lnTo>
                    <a:pt x="376118" y="185869"/>
                  </a:lnTo>
                  <a:lnTo>
                    <a:pt x="368667" y="136481"/>
                  </a:lnTo>
                  <a:lnTo>
                    <a:pt x="349352" y="92179"/>
                  </a:lnTo>
                  <a:lnTo>
                    <a:pt x="319902" y="54672"/>
                  </a:lnTo>
                  <a:lnTo>
                    <a:pt x="305223" y="434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277496" y="3198252"/>
              <a:ext cx="376555" cy="391160"/>
            </a:xfrm>
            <a:custGeom>
              <a:avLst/>
              <a:gdLst/>
              <a:ahLst/>
              <a:cxnLst/>
              <a:rect l="l" t="t" r="r" b="b"/>
              <a:pathLst>
                <a:path w="376554" h="391160">
                  <a:moveTo>
                    <a:pt x="376118" y="192395"/>
                  </a:moveTo>
                  <a:lnTo>
                    <a:pt x="368667" y="136481"/>
                  </a:lnTo>
                  <a:lnTo>
                    <a:pt x="349352" y="92179"/>
                  </a:lnTo>
                  <a:lnTo>
                    <a:pt x="319903" y="54672"/>
                  </a:lnTo>
                  <a:lnTo>
                    <a:pt x="282050" y="25667"/>
                  </a:lnTo>
                  <a:lnTo>
                    <a:pt x="237525" y="6874"/>
                  </a:lnTo>
                  <a:lnTo>
                    <a:pt x="188059" y="0"/>
                  </a:lnTo>
                  <a:lnTo>
                    <a:pt x="138592" y="6874"/>
                  </a:lnTo>
                  <a:lnTo>
                    <a:pt x="94067" y="25667"/>
                  </a:lnTo>
                  <a:lnTo>
                    <a:pt x="56215" y="54671"/>
                  </a:lnTo>
                  <a:lnTo>
                    <a:pt x="26765" y="92179"/>
                  </a:lnTo>
                  <a:lnTo>
                    <a:pt x="7450" y="136480"/>
                  </a:lnTo>
                  <a:lnTo>
                    <a:pt x="0" y="185868"/>
                  </a:lnTo>
                  <a:lnTo>
                    <a:pt x="0" y="192395"/>
                  </a:lnTo>
                  <a:lnTo>
                    <a:pt x="7800" y="241670"/>
                  </a:lnTo>
                  <a:lnTo>
                    <a:pt x="27060" y="285690"/>
                  </a:lnTo>
                  <a:lnTo>
                    <a:pt x="45807" y="310994"/>
                  </a:lnTo>
                  <a:lnTo>
                    <a:pt x="58822" y="327837"/>
                  </a:lnTo>
                  <a:lnTo>
                    <a:pt x="71291" y="347751"/>
                  </a:lnTo>
                  <a:lnTo>
                    <a:pt x="82030" y="367170"/>
                  </a:lnTo>
                  <a:lnTo>
                    <a:pt x="89857" y="382531"/>
                  </a:lnTo>
                  <a:lnTo>
                    <a:pt x="92304" y="387488"/>
                  </a:lnTo>
                  <a:lnTo>
                    <a:pt x="97261" y="390563"/>
                  </a:lnTo>
                  <a:lnTo>
                    <a:pt x="102783" y="390563"/>
                  </a:lnTo>
                  <a:lnTo>
                    <a:pt x="273335" y="390563"/>
                  </a:lnTo>
                  <a:lnTo>
                    <a:pt x="278857" y="390563"/>
                  </a:lnTo>
                  <a:lnTo>
                    <a:pt x="283877" y="387488"/>
                  </a:lnTo>
                  <a:lnTo>
                    <a:pt x="286324" y="382531"/>
                  </a:lnTo>
                  <a:lnTo>
                    <a:pt x="294115" y="367171"/>
                  </a:lnTo>
                  <a:lnTo>
                    <a:pt x="304835" y="347751"/>
                  </a:lnTo>
                  <a:lnTo>
                    <a:pt x="317297" y="327837"/>
                  </a:lnTo>
                  <a:lnTo>
                    <a:pt x="330311" y="310995"/>
                  </a:lnTo>
                  <a:lnTo>
                    <a:pt x="340255" y="298748"/>
                  </a:lnTo>
                  <a:lnTo>
                    <a:pt x="349058" y="285690"/>
                  </a:lnTo>
                  <a:lnTo>
                    <a:pt x="368318" y="241670"/>
                  </a:lnTo>
                  <a:lnTo>
                    <a:pt x="374898" y="209040"/>
                  </a:lnTo>
                  <a:lnTo>
                    <a:pt x="376118" y="192395"/>
                  </a:lnTo>
                  <a:close/>
                </a:path>
                <a:path w="376554" h="391160">
                  <a:moveTo>
                    <a:pt x="332758" y="191642"/>
                  </a:moveTo>
                  <a:lnTo>
                    <a:pt x="326493" y="229975"/>
                  </a:lnTo>
                  <a:lnTo>
                    <a:pt x="305338" y="272956"/>
                  </a:lnTo>
                  <a:lnTo>
                    <a:pt x="297933" y="282066"/>
                  </a:lnTo>
                  <a:lnTo>
                    <a:pt x="285950" y="297387"/>
                  </a:lnTo>
                  <a:lnTo>
                    <a:pt x="274872" y="313379"/>
                  </a:lnTo>
                  <a:lnTo>
                    <a:pt x="264736" y="329983"/>
                  </a:lnTo>
                  <a:lnTo>
                    <a:pt x="255577" y="347139"/>
                  </a:lnTo>
                  <a:lnTo>
                    <a:pt x="120478" y="347139"/>
                  </a:lnTo>
                  <a:lnTo>
                    <a:pt x="101238" y="313379"/>
                  </a:lnTo>
                  <a:lnTo>
                    <a:pt x="78185" y="282066"/>
                  </a:lnTo>
                  <a:lnTo>
                    <a:pt x="70780" y="272955"/>
                  </a:lnTo>
                  <a:lnTo>
                    <a:pt x="64216" y="263256"/>
                  </a:lnTo>
                  <a:lnTo>
                    <a:pt x="46505" y="217385"/>
                  </a:lnTo>
                  <a:lnTo>
                    <a:pt x="43422" y="186245"/>
                  </a:lnTo>
                  <a:lnTo>
                    <a:pt x="51434" y="141096"/>
                  </a:lnTo>
                  <a:lnTo>
                    <a:pt x="72205" y="101969"/>
                  </a:lnTo>
                  <a:lnTo>
                    <a:pt x="103434" y="71133"/>
                  </a:lnTo>
                  <a:lnTo>
                    <a:pt x="142818" y="50861"/>
                  </a:lnTo>
                  <a:lnTo>
                    <a:pt x="188059" y="43423"/>
                  </a:lnTo>
                  <a:lnTo>
                    <a:pt x="233299" y="50861"/>
                  </a:lnTo>
                  <a:lnTo>
                    <a:pt x="272684" y="71133"/>
                  </a:lnTo>
                  <a:lnTo>
                    <a:pt x="303912" y="101969"/>
                  </a:lnTo>
                  <a:lnTo>
                    <a:pt x="324683" y="141096"/>
                  </a:lnTo>
                  <a:lnTo>
                    <a:pt x="332696" y="186245"/>
                  </a:lnTo>
                  <a:lnTo>
                    <a:pt x="332758" y="191642"/>
                  </a:lnTo>
                  <a:close/>
                </a:path>
              </a:pathLst>
            </a:custGeom>
            <a:ln w="878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451988" y="3085871"/>
              <a:ext cx="30480" cy="83185"/>
            </a:xfrm>
            <a:custGeom>
              <a:avLst/>
              <a:gdLst/>
              <a:ahLst/>
              <a:cxnLst/>
              <a:rect l="l" t="t" r="r" b="b"/>
              <a:pathLst>
                <a:path w="30479" h="83185">
                  <a:moveTo>
                    <a:pt x="23405" y="0"/>
                  </a:moveTo>
                  <a:lnTo>
                    <a:pt x="6714" y="0"/>
                  </a:lnTo>
                  <a:lnTo>
                    <a:pt x="0" y="6714"/>
                  </a:lnTo>
                  <a:lnTo>
                    <a:pt x="0" y="76117"/>
                  </a:lnTo>
                  <a:lnTo>
                    <a:pt x="6714" y="82831"/>
                  </a:lnTo>
                  <a:lnTo>
                    <a:pt x="15059" y="82831"/>
                  </a:lnTo>
                  <a:lnTo>
                    <a:pt x="23405" y="82831"/>
                  </a:lnTo>
                  <a:lnTo>
                    <a:pt x="30119" y="76117"/>
                  </a:lnTo>
                  <a:lnTo>
                    <a:pt x="30119" y="6714"/>
                  </a:lnTo>
                  <a:lnTo>
                    <a:pt x="234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451988" y="3085871"/>
              <a:ext cx="30480" cy="83185"/>
            </a:xfrm>
            <a:custGeom>
              <a:avLst/>
              <a:gdLst/>
              <a:ahLst/>
              <a:cxnLst/>
              <a:rect l="l" t="t" r="r" b="b"/>
              <a:pathLst>
                <a:path w="30479" h="83185">
                  <a:moveTo>
                    <a:pt x="15059" y="82831"/>
                  </a:moveTo>
                  <a:lnTo>
                    <a:pt x="23405" y="82831"/>
                  </a:lnTo>
                  <a:lnTo>
                    <a:pt x="30119" y="76117"/>
                  </a:lnTo>
                  <a:lnTo>
                    <a:pt x="30119" y="67771"/>
                  </a:lnTo>
                  <a:lnTo>
                    <a:pt x="30119" y="15060"/>
                  </a:lnTo>
                  <a:lnTo>
                    <a:pt x="30119" y="6714"/>
                  </a:lnTo>
                  <a:lnTo>
                    <a:pt x="23405" y="0"/>
                  </a:lnTo>
                  <a:lnTo>
                    <a:pt x="15059" y="0"/>
                  </a:lnTo>
                  <a:lnTo>
                    <a:pt x="6714" y="0"/>
                  </a:lnTo>
                  <a:lnTo>
                    <a:pt x="0" y="6714"/>
                  </a:lnTo>
                  <a:lnTo>
                    <a:pt x="0" y="15060"/>
                  </a:lnTo>
                  <a:lnTo>
                    <a:pt x="0" y="67771"/>
                  </a:lnTo>
                  <a:lnTo>
                    <a:pt x="0" y="76117"/>
                  </a:lnTo>
                  <a:lnTo>
                    <a:pt x="6714" y="82831"/>
                  </a:lnTo>
                  <a:lnTo>
                    <a:pt x="15059" y="82831"/>
                  </a:lnTo>
                  <a:close/>
                </a:path>
              </a:pathLst>
            </a:custGeom>
            <a:ln w="87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1007" y="3166193"/>
              <a:ext cx="79126" cy="7931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14440" y="3169475"/>
              <a:ext cx="78875" cy="7712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165382" y="3368251"/>
              <a:ext cx="83185" cy="30480"/>
            </a:xfrm>
            <a:custGeom>
              <a:avLst/>
              <a:gdLst/>
              <a:ahLst/>
              <a:cxnLst/>
              <a:rect l="l" t="t" r="r" b="b"/>
              <a:pathLst>
                <a:path w="83185" h="30479">
                  <a:moveTo>
                    <a:pt x="76114" y="0"/>
                  </a:moveTo>
                  <a:lnTo>
                    <a:pt x="67769" y="0"/>
                  </a:lnTo>
                  <a:lnTo>
                    <a:pt x="6776" y="0"/>
                  </a:lnTo>
                  <a:lnTo>
                    <a:pt x="0" y="6777"/>
                  </a:lnTo>
                  <a:lnTo>
                    <a:pt x="0" y="23406"/>
                  </a:lnTo>
                  <a:lnTo>
                    <a:pt x="6776" y="30120"/>
                  </a:lnTo>
                  <a:lnTo>
                    <a:pt x="76114" y="30120"/>
                  </a:lnTo>
                  <a:lnTo>
                    <a:pt x="82828" y="23406"/>
                  </a:lnTo>
                  <a:lnTo>
                    <a:pt x="82828" y="6777"/>
                  </a:lnTo>
                  <a:lnTo>
                    <a:pt x="761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165382" y="3368251"/>
              <a:ext cx="83185" cy="30480"/>
            </a:xfrm>
            <a:custGeom>
              <a:avLst/>
              <a:gdLst/>
              <a:ahLst/>
              <a:cxnLst/>
              <a:rect l="l" t="t" r="r" b="b"/>
              <a:pathLst>
                <a:path w="83185" h="30479">
                  <a:moveTo>
                    <a:pt x="67769" y="0"/>
                  </a:moveTo>
                  <a:lnTo>
                    <a:pt x="15059" y="0"/>
                  </a:lnTo>
                  <a:lnTo>
                    <a:pt x="6776" y="0"/>
                  </a:lnTo>
                  <a:lnTo>
                    <a:pt x="0" y="6777"/>
                  </a:lnTo>
                  <a:lnTo>
                    <a:pt x="0" y="15060"/>
                  </a:lnTo>
                  <a:lnTo>
                    <a:pt x="0" y="23406"/>
                  </a:lnTo>
                  <a:lnTo>
                    <a:pt x="6776" y="30120"/>
                  </a:lnTo>
                  <a:lnTo>
                    <a:pt x="15059" y="30120"/>
                  </a:lnTo>
                  <a:lnTo>
                    <a:pt x="67769" y="30120"/>
                  </a:lnTo>
                  <a:lnTo>
                    <a:pt x="76114" y="30120"/>
                  </a:lnTo>
                  <a:lnTo>
                    <a:pt x="82828" y="23406"/>
                  </a:lnTo>
                  <a:lnTo>
                    <a:pt x="82828" y="15060"/>
                  </a:lnTo>
                  <a:lnTo>
                    <a:pt x="82828" y="6777"/>
                  </a:lnTo>
                  <a:lnTo>
                    <a:pt x="76114" y="0"/>
                  </a:lnTo>
                  <a:lnTo>
                    <a:pt x="67769" y="0"/>
                  </a:lnTo>
                  <a:close/>
                </a:path>
              </a:pathLst>
            </a:custGeom>
            <a:ln w="878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40129" y="3520630"/>
              <a:ext cx="80005" cy="8000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13850" y="3517468"/>
              <a:ext cx="79440" cy="7956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683063" y="3367743"/>
              <a:ext cx="83185" cy="30480"/>
            </a:xfrm>
            <a:custGeom>
              <a:avLst/>
              <a:gdLst/>
              <a:ahLst/>
              <a:cxnLst/>
              <a:rect l="l" t="t" r="r" b="b"/>
              <a:pathLst>
                <a:path w="83184" h="30479">
                  <a:moveTo>
                    <a:pt x="76114" y="0"/>
                  </a:moveTo>
                  <a:lnTo>
                    <a:pt x="67769" y="0"/>
                  </a:lnTo>
                  <a:lnTo>
                    <a:pt x="6776" y="0"/>
                  </a:lnTo>
                  <a:lnTo>
                    <a:pt x="0" y="6714"/>
                  </a:lnTo>
                  <a:lnTo>
                    <a:pt x="0" y="23343"/>
                  </a:lnTo>
                  <a:lnTo>
                    <a:pt x="6776" y="30120"/>
                  </a:lnTo>
                  <a:lnTo>
                    <a:pt x="76114" y="30120"/>
                  </a:lnTo>
                  <a:lnTo>
                    <a:pt x="82828" y="23343"/>
                  </a:lnTo>
                  <a:lnTo>
                    <a:pt x="82828" y="6714"/>
                  </a:lnTo>
                  <a:lnTo>
                    <a:pt x="761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683063" y="3367743"/>
              <a:ext cx="83185" cy="30480"/>
            </a:xfrm>
            <a:custGeom>
              <a:avLst/>
              <a:gdLst/>
              <a:ahLst/>
              <a:cxnLst/>
              <a:rect l="l" t="t" r="r" b="b"/>
              <a:pathLst>
                <a:path w="83184" h="30479">
                  <a:moveTo>
                    <a:pt x="67769" y="0"/>
                  </a:moveTo>
                  <a:lnTo>
                    <a:pt x="15059" y="0"/>
                  </a:lnTo>
                  <a:lnTo>
                    <a:pt x="6776" y="0"/>
                  </a:lnTo>
                  <a:lnTo>
                    <a:pt x="0" y="6714"/>
                  </a:lnTo>
                  <a:lnTo>
                    <a:pt x="0" y="15060"/>
                  </a:lnTo>
                  <a:lnTo>
                    <a:pt x="0" y="23343"/>
                  </a:lnTo>
                  <a:lnTo>
                    <a:pt x="6776" y="30120"/>
                  </a:lnTo>
                  <a:lnTo>
                    <a:pt x="15059" y="30120"/>
                  </a:lnTo>
                  <a:lnTo>
                    <a:pt x="67769" y="30120"/>
                  </a:lnTo>
                  <a:lnTo>
                    <a:pt x="76114" y="30120"/>
                  </a:lnTo>
                  <a:lnTo>
                    <a:pt x="82828" y="23343"/>
                  </a:lnTo>
                  <a:lnTo>
                    <a:pt x="82828" y="15060"/>
                  </a:lnTo>
                  <a:lnTo>
                    <a:pt x="82828" y="6714"/>
                  </a:lnTo>
                  <a:lnTo>
                    <a:pt x="76114" y="0"/>
                  </a:lnTo>
                  <a:lnTo>
                    <a:pt x="67769" y="0"/>
                  </a:lnTo>
                  <a:close/>
                </a:path>
              </a:pathLst>
            </a:custGeom>
            <a:ln w="878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9436" y="1355636"/>
              <a:ext cx="1122832" cy="93569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48148" y="1446199"/>
              <a:ext cx="905510" cy="75458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5341" y="2200694"/>
              <a:ext cx="1122832" cy="93569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33926" y="2291257"/>
              <a:ext cx="905510" cy="75458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31437" y="3667671"/>
              <a:ext cx="1122832" cy="93569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40022" y="3758234"/>
              <a:ext cx="905510" cy="75458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9436" y="4530636"/>
              <a:ext cx="1122832" cy="93569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48148" y="4621199"/>
              <a:ext cx="905510" cy="754583"/>
            </a:xfrm>
            <a:prstGeom prst="rect">
              <a:avLst/>
            </a:prstGeom>
          </p:spPr>
        </p:pic>
      </p:grpSp>
      <p:sp>
        <p:nvSpPr>
          <p:cNvPr id="31" name="object 31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The</a:t>
            </a:r>
            <a:r>
              <a:rPr dirty="0" spc="-40"/>
              <a:t> </a:t>
            </a:r>
            <a:r>
              <a:rPr dirty="0"/>
              <a:t>Role</a:t>
            </a:r>
            <a:r>
              <a:rPr dirty="0" spc="-50"/>
              <a:t> </a:t>
            </a:r>
            <a:r>
              <a:rPr dirty="0"/>
              <a:t>of</a:t>
            </a:r>
            <a:r>
              <a:rPr dirty="0" spc="-40"/>
              <a:t> </a:t>
            </a:r>
            <a:r>
              <a:rPr dirty="0"/>
              <a:t>Classification</a:t>
            </a:r>
            <a:r>
              <a:rPr dirty="0" spc="-25"/>
              <a:t> </a:t>
            </a:r>
            <a:r>
              <a:rPr dirty="0"/>
              <a:t>Societies</a:t>
            </a:r>
            <a:r>
              <a:rPr dirty="0" spc="-25"/>
              <a:t> </a:t>
            </a:r>
            <a:r>
              <a:rPr dirty="0"/>
              <a:t>in</a:t>
            </a:r>
            <a:r>
              <a:rPr dirty="0" spc="-35"/>
              <a:t> </a:t>
            </a:r>
            <a:r>
              <a:rPr dirty="0"/>
              <a:t>the</a:t>
            </a:r>
            <a:r>
              <a:rPr dirty="0" spc="-30"/>
              <a:t> </a:t>
            </a:r>
            <a:r>
              <a:rPr dirty="0"/>
              <a:t>Adoption</a:t>
            </a:r>
            <a:r>
              <a:rPr dirty="0" spc="-45"/>
              <a:t> </a:t>
            </a:r>
            <a:r>
              <a:rPr dirty="0"/>
              <a:t>of</a:t>
            </a:r>
            <a:r>
              <a:rPr dirty="0" spc="-45"/>
              <a:t> </a:t>
            </a:r>
            <a:r>
              <a:rPr dirty="0" spc="-20"/>
              <a:t>OCCS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211023" y="602056"/>
            <a:ext cx="11679555" cy="575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Class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societies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are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enabling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early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OCCS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deployment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through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risk-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based</a:t>
            </a:r>
            <a:r>
              <a:rPr dirty="0" sz="1800" spc="-3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approvals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and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AiPs,</a:t>
            </a:r>
            <a:r>
              <a:rPr dirty="0" sz="18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while</a:t>
            </a:r>
            <a:r>
              <a:rPr dirty="0" sz="1800" spc="-4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full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prescriptive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rules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25">
                <a:solidFill>
                  <a:srgbClr val="FF5A28"/>
                </a:solidFill>
                <a:latin typeface="Source Sans 3"/>
                <a:cs typeface="Source Sans 3"/>
              </a:rPr>
              <a:t>are</a:t>
            </a:r>
            <a:endParaRPr sz="18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still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emerging</a:t>
            </a:r>
            <a:endParaRPr sz="1800">
              <a:latin typeface="Source Sans 3"/>
              <a:cs typeface="Source Sans 3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44116" y="1663954"/>
            <a:ext cx="251841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Source Sans 3"/>
                <a:cs typeface="Source Sans 3"/>
              </a:rPr>
              <a:t>No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harmonized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global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OCCS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20">
                <a:latin typeface="Source Sans 3"/>
                <a:cs typeface="Source Sans 3"/>
              </a:rPr>
              <a:t>code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47368" y="2523489"/>
            <a:ext cx="220345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Source Sans 3"/>
                <a:cs typeface="Source Sans 3"/>
              </a:rPr>
              <a:t>Lack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unified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design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criteria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62355" y="4016502"/>
            <a:ext cx="238633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ource Sans 3"/>
                <a:cs typeface="Source Sans 3"/>
              </a:rPr>
              <a:t>Incomplete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alignment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with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 spc="-20">
                <a:latin typeface="Source Sans 3"/>
                <a:cs typeface="Source Sans 3"/>
              </a:rPr>
              <a:t>port </a:t>
            </a:r>
            <a:r>
              <a:rPr dirty="0" sz="1400">
                <a:latin typeface="Source Sans 3"/>
                <a:cs typeface="Source Sans 3"/>
              </a:rPr>
              <a:t>reception</a:t>
            </a:r>
            <a:r>
              <a:rPr dirty="0" sz="1400" spc="-5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rules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81504" y="4878704"/>
            <a:ext cx="199898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Source Sans 3"/>
                <a:cs typeface="Source Sans 3"/>
              </a:rPr>
              <a:t>Limited</a:t>
            </a:r>
            <a:r>
              <a:rPr dirty="0" sz="1400" spc="1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prescriptive</a:t>
            </a:r>
            <a:r>
              <a:rPr dirty="0" sz="140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safety requirements</a:t>
            </a:r>
            <a:endParaRPr sz="1400">
              <a:latin typeface="Source Sans 3"/>
              <a:cs typeface="Source Sans 3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993984" y="1338745"/>
            <a:ext cx="4479290" cy="4144010"/>
            <a:chOff x="3993984" y="1338745"/>
            <a:chExt cx="4479290" cy="4144010"/>
          </a:xfrm>
        </p:grpSpPr>
        <p:pic>
          <p:nvPicPr>
            <p:cNvPr id="38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81166" y="1338745"/>
              <a:ext cx="1122832" cy="93569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87211" y="1427099"/>
              <a:ext cx="910742" cy="75895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50125" y="2200694"/>
              <a:ext cx="1122832" cy="93569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56170" y="2289048"/>
              <a:ext cx="910742" cy="75895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50125" y="3685578"/>
              <a:ext cx="1122832" cy="93569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56170" y="3773931"/>
              <a:ext cx="910742" cy="75895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8994" y="4547019"/>
              <a:ext cx="1122832" cy="93569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35039" y="4635372"/>
              <a:ext cx="910742" cy="758951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846828" y="3764660"/>
              <a:ext cx="2418715" cy="596265"/>
            </a:xfrm>
            <a:custGeom>
              <a:avLst/>
              <a:gdLst/>
              <a:ahLst/>
              <a:cxnLst/>
              <a:rect l="l" t="t" r="r" b="b"/>
              <a:pathLst>
                <a:path w="2418715" h="596264">
                  <a:moveTo>
                    <a:pt x="144145" y="66040"/>
                  </a:moveTo>
                  <a:lnTo>
                    <a:pt x="143764" y="62230"/>
                  </a:lnTo>
                  <a:lnTo>
                    <a:pt x="140462" y="52070"/>
                  </a:lnTo>
                  <a:lnTo>
                    <a:pt x="137668" y="46990"/>
                  </a:lnTo>
                  <a:lnTo>
                    <a:pt x="133858" y="43180"/>
                  </a:lnTo>
                  <a:lnTo>
                    <a:pt x="130048" y="38100"/>
                  </a:lnTo>
                  <a:lnTo>
                    <a:pt x="128930" y="36830"/>
                  </a:lnTo>
                  <a:lnTo>
                    <a:pt x="125603" y="33020"/>
                  </a:lnTo>
                  <a:lnTo>
                    <a:pt x="120269" y="29210"/>
                  </a:lnTo>
                  <a:lnTo>
                    <a:pt x="115316" y="24993"/>
                  </a:lnTo>
                  <a:lnTo>
                    <a:pt x="115316" y="62230"/>
                  </a:lnTo>
                  <a:lnTo>
                    <a:pt x="114173" y="66040"/>
                  </a:lnTo>
                  <a:lnTo>
                    <a:pt x="110871" y="69850"/>
                  </a:lnTo>
                  <a:lnTo>
                    <a:pt x="107696" y="73660"/>
                  </a:lnTo>
                  <a:lnTo>
                    <a:pt x="104013" y="74930"/>
                  </a:lnTo>
                  <a:lnTo>
                    <a:pt x="95250" y="74930"/>
                  </a:lnTo>
                  <a:lnTo>
                    <a:pt x="90424" y="73660"/>
                  </a:lnTo>
                  <a:lnTo>
                    <a:pt x="85598" y="69278"/>
                  </a:lnTo>
                  <a:lnTo>
                    <a:pt x="85598" y="106680"/>
                  </a:lnTo>
                  <a:lnTo>
                    <a:pt x="84455" y="110490"/>
                  </a:lnTo>
                  <a:lnTo>
                    <a:pt x="80645" y="115570"/>
                  </a:lnTo>
                  <a:lnTo>
                    <a:pt x="74396" y="120650"/>
                  </a:lnTo>
                  <a:lnTo>
                    <a:pt x="67284" y="121920"/>
                  </a:lnTo>
                  <a:lnTo>
                    <a:pt x="59296" y="119380"/>
                  </a:lnTo>
                  <a:lnTo>
                    <a:pt x="50419" y="113030"/>
                  </a:lnTo>
                  <a:lnTo>
                    <a:pt x="37719" y="101600"/>
                  </a:lnTo>
                  <a:lnTo>
                    <a:pt x="59817" y="76200"/>
                  </a:lnTo>
                  <a:lnTo>
                    <a:pt x="72644" y="87630"/>
                  </a:lnTo>
                  <a:lnTo>
                    <a:pt x="78867" y="92710"/>
                  </a:lnTo>
                  <a:lnTo>
                    <a:pt x="82677" y="97790"/>
                  </a:lnTo>
                  <a:lnTo>
                    <a:pt x="84201" y="101600"/>
                  </a:lnTo>
                  <a:lnTo>
                    <a:pt x="85598" y="106680"/>
                  </a:lnTo>
                  <a:lnTo>
                    <a:pt x="85598" y="69278"/>
                  </a:lnTo>
                  <a:lnTo>
                    <a:pt x="84836" y="68580"/>
                  </a:lnTo>
                  <a:lnTo>
                    <a:pt x="74168" y="59690"/>
                  </a:lnTo>
                  <a:lnTo>
                    <a:pt x="93599" y="36830"/>
                  </a:lnTo>
                  <a:lnTo>
                    <a:pt x="109728" y="50800"/>
                  </a:lnTo>
                  <a:lnTo>
                    <a:pt x="112903" y="54610"/>
                  </a:lnTo>
                  <a:lnTo>
                    <a:pt x="114046" y="58420"/>
                  </a:lnTo>
                  <a:lnTo>
                    <a:pt x="115316" y="62230"/>
                  </a:lnTo>
                  <a:lnTo>
                    <a:pt x="115316" y="24993"/>
                  </a:lnTo>
                  <a:lnTo>
                    <a:pt x="85979" y="0"/>
                  </a:lnTo>
                  <a:lnTo>
                    <a:pt x="0" y="100330"/>
                  </a:lnTo>
                  <a:lnTo>
                    <a:pt x="37211" y="132080"/>
                  </a:lnTo>
                  <a:lnTo>
                    <a:pt x="42672" y="137160"/>
                  </a:lnTo>
                  <a:lnTo>
                    <a:pt x="48260" y="140970"/>
                  </a:lnTo>
                  <a:lnTo>
                    <a:pt x="59690" y="146050"/>
                  </a:lnTo>
                  <a:lnTo>
                    <a:pt x="65405" y="147320"/>
                  </a:lnTo>
                  <a:lnTo>
                    <a:pt x="76581" y="148590"/>
                  </a:lnTo>
                  <a:lnTo>
                    <a:pt x="82042" y="148590"/>
                  </a:lnTo>
                  <a:lnTo>
                    <a:pt x="87122" y="146050"/>
                  </a:lnTo>
                  <a:lnTo>
                    <a:pt x="92329" y="144780"/>
                  </a:lnTo>
                  <a:lnTo>
                    <a:pt x="97155" y="140970"/>
                  </a:lnTo>
                  <a:lnTo>
                    <a:pt x="101473" y="135890"/>
                  </a:lnTo>
                  <a:lnTo>
                    <a:pt x="104394" y="132080"/>
                  </a:lnTo>
                  <a:lnTo>
                    <a:pt x="106553" y="129540"/>
                  </a:lnTo>
                  <a:lnTo>
                    <a:pt x="107823" y="125730"/>
                  </a:lnTo>
                  <a:lnTo>
                    <a:pt x="109220" y="121920"/>
                  </a:lnTo>
                  <a:lnTo>
                    <a:pt x="109855" y="119380"/>
                  </a:lnTo>
                  <a:lnTo>
                    <a:pt x="109855" y="111760"/>
                  </a:lnTo>
                  <a:lnTo>
                    <a:pt x="109347" y="109220"/>
                  </a:lnTo>
                  <a:lnTo>
                    <a:pt x="108331" y="105410"/>
                  </a:lnTo>
                  <a:lnTo>
                    <a:pt x="107315" y="102870"/>
                  </a:lnTo>
                  <a:lnTo>
                    <a:pt x="105664" y="99060"/>
                  </a:lnTo>
                  <a:lnTo>
                    <a:pt x="103632" y="96520"/>
                  </a:lnTo>
                  <a:lnTo>
                    <a:pt x="104267" y="96520"/>
                  </a:lnTo>
                  <a:lnTo>
                    <a:pt x="106934" y="97790"/>
                  </a:lnTo>
                  <a:lnTo>
                    <a:pt x="115443" y="97790"/>
                  </a:lnTo>
                  <a:lnTo>
                    <a:pt x="118364" y="96520"/>
                  </a:lnTo>
                  <a:lnTo>
                    <a:pt x="123952" y="95250"/>
                  </a:lnTo>
                  <a:lnTo>
                    <a:pt x="126619" y="93980"/>
                  </a:lnTo>
                  <a:lnTo>
                    <a:pt x="129159" y="91440"/>
                  </a:lnTo>
                  <a:lnTo>
                    <a:pt x="131699" y="90170"/>
                  </a:lnTo>
                  <a:lnTo>
                    <a:pt x="133985" y="87630"/>
                  </a:lnTo>
                  <a:lnTo>
                    <a:pt x="135890" y="86360"/>
                  </a:lnTo>
                  <a:lnTo>
                    <a:pt x="140081" y="81280"/>
                  </a:lnTo>
                  <a:lnTo>
                    <a:pt x="142494" y="76200"/>
                  </a:lnTo>
                  <a:lnTo>
                    <a:pt x="142709" y="74930"/>
                  </a:lnTo>
                  <a:lnTo>
                    <a:pt x="143383" y="71120"/>
                  </a:lnTo>
                  <a:lnTo>
                    <a:pt x="144145" y="66040"/>
                  </a:lnTo>
                  <a:close/>
                </a:path>
                <a:path w="2418715" h="596264">
                  <a:moveTo>
                    <a:pt x="204851" y="154940"/>
                  </a:moveTo>
                  <a:lnTo>
                    <a:pt x="183388" y="121920"/>
                  </a:lnTo>
                  <a:lnTo>
                    <a:pt x="148209" y="109220"/>
                  </a:lnTo>
                  <a:lnTo>
                    <a:pt x="143637" y="130810"/>
                  </a:lnTo>
                  <a:lnTo>
                    <a:pt x="149098" y="132080"/>
                  </a:lnTo>
                  <a:lnTo>
                    <a:pt x="154051" y="133350"/>
                  </a:lnTo>
                  <a:lnTo>
                    <a:pt x="176149" y="152400"/>
                  </a:lnTo>
                  <a:lnTo>
                    <a:pt x="176212" y="153670"/>
                  </a:lnTo>
                  <a:lnTo>
                    <a:pt x="176276" y="154940"/>
                  </a:lnTo>
                  <a:lnTo>
                    <a:pt x="174879" y="158750"/>
                  </a:lnTo>
                  <a:lnTo>
                    <a:pt x="172212" y="162560"/>
                  </a:lnTo>
                  <a:lnTo>
                    <a:pt x="160655" y="155079"/>
                  </a:lnTo>
                  <a:lnTo>
                    <a:pt x="160655" y="176530"/>
                  </a:lnTo>
                  <a:lnTo>
                    <a:pt x="149098" y="189230"/>
                  </a:lnTo>
                  <a:lnTo>
                    <a:pt x="136398" y="189230"/>
                  </a:lnTo>
                  <a:lnTo>
                    <a:pt x="125730" y="175260"/>
                  </a:lnTo>
                  <a:lnTo>
                    <a:pt x="126492" y="172720"/>
                  </a:lnTo>
                  <a:lnTo>
                    <a:pt x="131064" y="167640"/>
                  </a:lnTo>
                  <a:lnTo>
                    <a:pt x="134874" y="166370"/>
                  </a:lnTo>
                  <a:lnTo>
                    <a:pt x="139827" y="166370"/>
                  </a:lnTo>
                  <a:lnTo>
                    <a:pt x="144653" y="167640"/>
                  </a:lnTo>
                  <a:lnTo>
                    <a:pt x="151638" y="170180"/>
                  </a:lnTo>
                  <a:lnTo>
                    <a:pt x="160655" y="176530"/>
                  </a:lnTo>
                  <a:lnTo>
                    <a:pt x="160655" y="155079"/>
                  </a:lnTo>
                  <a:lnTo>
                    <a:pt x="160451" y="154940"/>
                  </a:lnTo>
                  <a:lnTo>
                    <a:pt x="149758" y="149860"/>
                  </a:lnTo>
                  <a:lnTo>
                    <a:pt x="140169" y="146050"/>
                  </a:lnTo>
                  <a:lnTo>
                    <a:pt x="131699" y="143510"/>
                  </a:lnTo>
                  <a:lnTo>
                    <a:pt x="124053" y="143510"/>
                  </a:lnTo>
                  <a:lnTo>
                    <a:pt x="117119" y="144780"/>
                  </a:lnTo>
                  <a:lnTo>
                    <a:pt x="110909" y="148590"/>
                  </a:lnTo>
                  <a:lnTo>
                    <a:pt x="105410" y="153670"/>
                  </a:lnTo>
                  <a:lnTo>
                    <a:pt x="102616" y="157480"/>
                  </a:lnTo>
                  <a:lnTo>
                    <a:pt x="100584" y="160020"/>
                  </a:lnTo>
                  <a:lnTo>
                    <a:pt x="99187" y="163830"/>
                  </a:lnTo>
                  <a:lnTo>
                    <a:pt x="97917" y="167640"/>
                  </a:lnTo>
                  <a:lnTo>
                    <a:pt x="97574" y="170180"/>
                  </a:lnTo>
                  <a:lnTo>
                    <a:pt x="97663" y="179070"/>
                  </a:lnTo>
                  <a:lnTo>
                    <a:pt x="98679" y="182880"/>
                  </a:lnTo>
                  <a:lnTo>
                    <a:pt x="102235" y="190500"/>
                  </a:lnTo>
                  <a:lnTo>
                    <a:pt x="104902" y="193040"/>
                  </a:lnTo>
                  <a:lnTo>
                    <a:pt x="108458" y="195580"/>
                  </a:lnTo>
                  <a:lnTo>
                    <a:pt x="112649" y="199390"/>
                  </a:lnTo>
                  <a:lnTo>
                    <a:pt x="117475" y="201930"/>
                  </a:lnTo>
                  <a:lnTo>
                    <a:pt x="127635" y="204470"/>
                  </a:lnTo>
                  <a:lnTo>
                    <a:pt x="133096" y="205740"/>
                  </a:lnTo>
                  <a:lnTo>
                    <a:pt x="139446" y="205740"/>
                  </a:lnTo>
                  <a:lnTo>
                    <a:pt x="134239" y="214630"/>
                  </a:lnTo>
                  <a:lnTo>
                    <a:pt x="152781" y="231140"/>
                  </a:lnTo>
                  <a:lnTo>
                    <a:pt x="188099" y="189230"/>
                  </a:lnTo>
                  <a:lnTo>
                    <a:pt x="190246" y="186690"/>
                  </a:lnTo>
                  <a:lnTo>
                    <a:pt x="196811" y="179070"/>
                  </a:lnTo>
                  <a:lnTo>
                    <a:pt x="201447" y="170180"/>
                  </a:lnTo>
                  <a:lnTo>
                    <a:pt x="202793" y="166370"/>
                  </a:lnTo>
                  <a:lnTo>
                    <a:pt x="204139" y="162560"/>
                  </a:lnTo>
                  <a:lnTo>
                    <a:pt x="204851" y="154940"/>
                  </a:lnTo>
                  <a:close/>
                </a:path>
                <a:path w="2418715" h="596264">
                  <a:moveTo>
                    <a:pt x="288798" y="214630"/>
                  </a:moveTo>
                  <a:lnTo>
                    <a:pt x="288163" y="213360"/>
                  </a:lnTo>
                  <a:lnTo>
                    <a:pt x="287274" y="212090"/>
                  </a:lnTo>
                  <a:lnTo>
                    <a:pt x="284861" y="208280"/>
                  </a:lnTo>
                  <a:lnTo>
                    <a:pt x="283210" y="207010"/>
                  </a:lnTo>
                  <a:lnTo>
                    <a:pt x="281051" y="205740"/>
                  </a:lnTo>
                  <a:lnTo>
                    <a:pt x="277114" y="201930"/>
                  </a:lnTo>
                  <a:lnTo>
                    <a:pt x="272161" y="199390"/>
                  </a:lnTo>
                  <a:lnTo>
                    <a:pt x="260223" y="198120"/>
                  </a:lnTo>
                  <a:lnTo>
                    <a:pt x="253619" y="199390"/>
                  </a:lnTo>
                  <a:lnTo>
                    <a:pt x="246253" y="201930"/>
                  </a:lnTo>
                  <a:lnTo>
                    <a:pt x="245745" y="201930"/>
                  </a:lnTo>
                  <a:lnTo>
                    <a:pt x="255651" y="186690"/>
                  </a:lnTo>
                  <a:lnTo>
                    <a:pt x="237109" y="171450"/>
                  </a:lnTo>
                  <a:lnTo>
                    <a:pt x="171704" y="247650"/>
                  </a:lnTo>
                  <a:lnTo>
                    <a:pt x="194310" y="266700"/>
                  </a:lnTo>
                  <a:lnTo>
                    <a:pt x="232410" y="222250"/>
                  </a:lnTo>
                  <a:lnTo>
                    <a:pt x="238887" y="218440"/>
                  </a:lnTo>
                  <a:lnTo>
                    <a:pt x="244602" y="217170"/>
                  </a:lnTo>
                  <a:lnTo>
                    <a:pt x="254381" y="218440"/>
                  </a:lnTo>
                  <a:lnTo>
                    <a:pt x="258318" y="219710"/>
                  </a:lnTo>
                  <a:lnTo>
                    <a:pt x="261112" y="222250"/>
                  </a:lnTo>
                  <a:lnTo>
                    <a:pt x="262763" y="223520"/>
                  </a:lnTo>
                  <a:lnTo>
                    <a:pt x="264160" y="226060"/>
                  </a:lnTo>
                  <a:lnTo>
                    <a:pt x="265176" y="227330"/>
                  </a:lnTo>
                  <a:lnTo>
                    <a:pt x="266192" y="227330"/>
                  </a:lnTo>
                  <a:lnTo>
                    <a:pt x="267335" y="229870"/>
                  </a:lnTo>
                  <a:lnTo>
                    <a:pt x="268351" y="231140"/>
                  </a:lnTo>
                  <a:lnTo>
                    <a:pt x="285648" y="217170"/>
                  </a:lnTo>
                  <a:lnTo>
                    <a:pt x="288798" y="214630"/>
                  </a:lnTo>
                  <a:close/>
                </a:path>
                <a:path w="2418715" h="596264">
                  <a:moveTo>
                    <a:pt x="350139" y="266700"/>
                  </a:moveTo>
                  <a:lnTo>
                    <a:pt x="349504" y="265430"/>
                  </a:lnTo>
                  <a:lnTo>
                    <a:pt x="348488" y="264160"/>
                  </a:lnTo>
                  <a:lnTo>
                    <a:pt x="346202" y="261620"/>
                  </a:lnTo>
                  <a:lnTo>
                    <a:pt x="344551" y="260350"/>
                  </a:lnTo>
                  <a:lnTo>
                    <a:pt x="342392" y="257810"/>
                  </a:lnTo>
                  <a:lnTo>
                    <a:pt x="338455" y="254000"/>
                  </a:lnTo>
                  <a:lnTo>
                    <a:pt x="333502" y="252730"/>
                  </a:lnTo>
                  <a:lnTo>
                    <a:pt x="321564" y="250190"/>
                  </a:lnTo>
                  <a:lnTo>
                    <a:pt x="314960" y="251460"/>
                  </a:lnTo>
                  <a:lnTo>
                    <a:pt x="307594" y="254000"/>
                  </a:lnTo>
                  <a:lnTo>
                    <a:pt x="307086" y="254000"/>
                  </a:lnTo>
                  <a:lnTo>
                    <a:pt x="316992" y="238760"/>
                  </a:lnTo>
                  <a:lnTo>
                    <a:pt x="298450" y="223520"/>
                  </a:lnTo>
                  <a:lnTo>
                    <a:pt x="233045" y="299720"/>
                  </a:lnTo>
                  <a:lnTo>
                    <a:pt x="255651" y="318770"/>
                  </a:lnTo>
                  <a:lnTo>
                    <a:pt x="293751" y="274320"/>
                  </a:lnTo>
                  <a:lnTo>
                    <a:pt x="300228" y="271780"/>
                  </a:lnTo>
                  <a:lnTo>
                    <a:pt x="305943" y="270510"/>
                  </a:lnTo>
                  <a:lnTo>
                    <a:pt x="315722" y="271780"/>
                  </a:lnTo>
                  <a:lnTo>
                    <a:pt x="319532" y="273050"/>
                  </a:lnTo>
                  <a:lnTo>
                    <a:pt x="322453" y="275590"/>
                  </a:lnTo>
                  <a:lnTo>
                    <a:pt x="324104" y="276860"/>
                  </a:lnTo>
                  <a:lnTo>
                    <a:pt x="325501" y="278130"/>
                  </a:lnTo>
                  <a:lnTo>
                    <a:pt x="327533" y="280670"/>
                  </a:lnTo>
                  <a:lnTo>
                    <a:pt x="328676" y="281940"/>
                  </a:lnTo>
                  <a:lnTo>
                    <a:pt x="329692" y="283210"/>
                  </a:lnTo>
                  <a:lnTo>
                    <a:pt x="345414" y="270510"/>
                  </a:lnTo>
                  <a:lnTo>
                    <a:pt x="350139" y="266700"/>
                  </a:lnTo>
                  <a:close/>
                </a:path>
                <a:path w="2418715" h="596264">
                  <a:moveTo>
                    <a:pt x="382397" y="295910"/>
                  </a:moveTo>
                  <a:lnTo>
                    <a:pt x="359791" y="275590"/>
                  </a:lnTo>
                  <a:lnTo>
                    <a:pt x="294386" y="351790"/>
                  </a:lnTo>
                  <a:lnTo>
                    <a:pt x="316992" y="372110"/>
                  </a:lnTo>
                  <a:lnTo>
                    <a:pt x="382397" y="295910"/>
                  </a:lnTo>
                  <a:close/>
                </a:path>
                <a:path w="2418715" h="596264">
                  <a:moveTo>
                    <a:pt x="408178" y="266700"/>
                  </a:moveTo>
                  <a:lnTo>
                    <a:pt x="407543" y="261620"/>
                  </a:lnTo>
                  <a:lnTo>
                    <a:pt x="407035" y="257810"/>
                  </a:lnTo>
                  <a:lnTo>
                    <a:pt x="404749" y="254000"/>
                  </a:lnTo>
                  <a:lnTo>
                    <a:pt x="400812" y="251460"/>
                  </a:lnTo>
                  <a:lnTo>
                    <a:pt x="397129" y="247650"/>
                  </a:lnTo>
                  <a:lnTo>
                    <a:pt x="393065" y="246380"/>
                  </a:lnTo>
                  <a:lnTo>
                    <a:pt x="384429" y="246380"/>
                  </a:lnTo>
                  <a:lnTo>
                    <a:pt x="380746" y="247650"/>
                  </a:lnTo>
                  <a:lnTo>
                    <a:pt x="377825" y="251460"/>
                  </a:lnTo>
                  <a:lnTo>
                    <a:pt x="374777" y="255270"/>
                  </a:lnTo>
                  <a:lnTo>
                    <a:pt x="373507" y="259080"/>
                  </a:lnTo>
                  <a:lnTo>
                    <a:pt x="374142" y="262890"/>
                  </a:lnTo>
                  <a:lnTo>
                    <a:pt x="374650" y="267970"/>
                  </a:lnTo>
                  <a:lnTo>
                    <a:pt x="376936" y="271780"/>
                  </a:lnTo>
                  <a:lnTo>
                    <a:pt x="380746" y="274320"/>
                  </a:lnTo>
                  <a:lnTo>
                    <a:pt x="384556" y="278130"/>
                  </a:lnTo>
                  <a:lnTo>
                    <a:pt x="388747" y="279400"/>
                  </a:lnTo>
                  <a:lnTo>
                    <a:pt x="397256" y="279400"/>
                  </a:lnTo>
                  <a:lnTo>
                    <a:pt x="400939" y="276860"/>
                  </a:lnTo>
                  <a:lnTo>
                    <a:pt x="406908" y="270510"/>
                  </a:lnTo>
                  <a:lnTo>
                    <a:pt x="408178" y="266700"/>
                  </a:lnTo>
                  <a:close/>
                </a:path>
                <a:path w="2418715" h="596264">
                  <a:moveTo>
                    <a:pt x="451358" y="363220"/>
                  </a:moveTo>
                  <a:lnTo>
                    <a:pt x="450088" y="358140"/>
                  </a:lnTo>
                  <a:lnTo>
                    <a:pt x="447675" y="353060"/>
                  </a:lnTo>
                  <a:lnTo>
                    <a:pt x="446405" y="350520"/>
                  </a:lnTo>
                  <a:lnTo>
                    <a:pt x="445135" y="347980"/>
                  </a:lnTo>
                  <a:lnTo>
                    <a:pt x="441198" y="342900"/>
                  </a:lnTo>
                  <a:lnTo>
                    <a:pt x="431165" y="334010"/>
                  </a:lnTo>
                  <a:lnTo>
                    <a:pt x="428244" y="332587"/>
                  </a:lnTo>
                  <a:lnTo>
                    <a:pt x="428244" y="363220"/>
                  </a:lnTo>
                  <a:lnTo>
                    <a:pt x="427951" y="367030"/>
                  </a:lnTo>
                  <a:lnTo>
                    <a:pt x="427609" y="372110"/>
                  </a:lnTo>
                  <a:lnTo>
                    <a:pt x="425577" y="377190"/>
                  </a:lnTo>
                  <a:lnTo>
                    <a:pt x="421894" y="381000"/>
                  </a:lnTo>
                  <a:lnTo>
                    <a:pt x="411734" y="372110"/>
                  </a:lnTo>
                  <a:lnTo>
                    <a:pt x="394335" y="356870"/>
                  </a:lnTo>
                  <a:lnTo>
                    <a:pt x="399288" y="353060"/>
                  </a:lnTo>
                  <a:lnTo>
                    <a:pt x="404241" y="350520"/>
                  </a:lnTo>
                  <a:lnTo>
                    <a:pt x="413766" y="350520"/>
                  </a:lnTo>
                  <a:lnTo>
                    <a:pt x="417830" y="353060"/>
                  </a:lnTo>
                  <a:lnTo>
                    <a:pt x="421513" y="355600"/>
                  </a:lnTo>
                  <a:lnTo>
                    <a:pt x="426085" y="359410"/>
                  </a:lnTo>
                  <a:lnTo>
                    <a:pt x="428244" y="363220"/>
                  </a:lnTo>
                  <a:lnTo>
                    <a:pt x="428244" y="332587"/>
                  </a:lnTo>
                  <a:lnTo>
                    <a:pt x="425958" y="331470"/>
                  </a:lnTo>
                  <a:lnTo>
                    <a:pt x="419989" y="328930"/>
                  </a:lnTo>
                  <a:lnTo>
                    <a:pt x="408051" y="326390"/>
                  </a:lnTo>
                  <a:lnTo>
                    <a:pt x="401701" y="327660"/>
                  </a:lnTo>
                  <a:lnTo>
                    <a:pt x="395478" y="327660"/>
                  </a:lnTo>
                  <a:lnTo>
                    <a:pt x="382905" y="332740"/>
                  </a:lnTo>
                  <a:lnTo>
                    <a:pt x="376555" y="336550"/>
                  </a:lnTo>
                  <a:lnTo>
                    <a:pt x="370713" y="340360"/>
                  </a:lnTo>
                  <a:lnTo>
                    <a:pt x="365506" y="346710"/>
                  </a:lnTo>
                  <a:lnTo>
                    <a:pt x="360045" y="353060"/>
                  </a:lnTo>
                  <a:lnTo>
                    <a:pt x="356108" y="359410"/>
                  </a:lnTo>
                  <a:lnTo>
                    <a:pt x="353949" y="367030"/>
                  </a:lnTo>
                  <a:lnTo>
                    <a:pt x="351663" y="373380"/>
                  </a:lnTo>
                  <a:lnTo>
                    <a:pt x="350951" y="378460"/>
                  </a:lnTo>
                  <a:lnTo>
                    <a:pt x="350875" y="381000"/>
                  </a:lnTo>
                  <a:lnTo>
                    <a:pt x="351688" y="391160"/>
                  </a:lnTo>
                  <a:lnTo>
                    <a:pt x="351790" y="392430"/>
                  </a:lnTo>
                  <a:lnTo>
                    <a:pt x="374396" y="424180"/>
                  </a:lnTo>
                  <a:lnTo>
                    <a:pt x="398145" y="434340"/>
                  </a:lnTo>
                  <a:lnTo>
                    <a:pt x="404241" y="434340"/>
                  </a:lnTo>
                  <a:lnTo>
                    <a:pt x="408432" y="414020"/>
                  </a:lnTo>
                  <a:lnTo>
                    <a:pt x="400050" y="412750"/>
                  </a:lnTo>
                  <a:lnTo>
                    <a:pt x="393065" y="410210"/>
                  </a:lnTo>
                  <a:lnTo>
                    <a:pt x="387731" y="405130"/>
                  </a:lnTo>
                  <a:lnTo>
                    <a:pt x="382524" y="401320"/>
                  </a:lnTo>
                  <a:lnTo>
                    <a:pt x="379349" y="396240"/>
                  </a:lnTo>
                  <a:lnTo>
                    <a:pt x="378079" y="391160"/>
                  </a:lnTo>
                  <a:lnTo>
                    <a:pt x="376682" y="384810"/>
                  </a:lnTo>
                  <a:lnTo>
                    <a:pt x="377952" y="378460"/>
                  </a:lnTo>
                  <a:lnTo>
                    <a:pt x="381635" y="372110"/>
                  </a:lnTo>
                  <a:lnTo>
                    <a:pt x="427355" y="411480"/>
                  </a:lnTo>
                  <a:lnTo>
                    <a:pt x="428371" y="411480"/>
                  </a:lnTo>
                  <a:lnTo>
                    <a:pt x="429768" y="410210"/>
                  </a:lnTo>
                  <a:lnTo>
                    <a:pt x="433324" y="406400"/>
                  </a:lnTo>
                  <a:lnTo>
                    <a:pt x="435102" y="403860"/>
                  </a:lnTo>
                  <a:lnTo>
                    <a:pt x="436880" y="402590"/>
                  </a:lnTo>
                  <a:lnTo>
                    <a:pt x="441325" y="397510"/>
                  </a:lnTo>
                  <a:lnTo>
                    <a:pt x="444881" y="391160"/>
                  </a:lnTo>
                  <a:lnTo>
                    <a:pt x="447294" y="386080"/>
                  </a:lnTo>
                  <a:lnTo>
                    <a:pt x="449834" y="381000"/>
                  </a:lnTo>
                  <a:lnTo>
                    <a:pt x="451104" y="374650"/>
                  </a:lnTo>
                  <a:lnTo>
                    <a:pt x="451231" y="369570"/>
                  </a:lnTo>
                  <a:lnTo>
                    <a:pt x="451358" y="363220"/>
                  </a:lnTo>
                  <a:close/>
                </a:path>
                <a:path w="2418715" h="596264">
                  <a:moveTo>
                    <a:pt x="534162" y="425450"/>
                  </a:moveTo>
                  <a:lnTo>
                    <a:pt x="533527" y="422910"/>
                  </a:lnTo>
                  <a:lnTo>
                    <a:pt x="532511" y="421640"/>
                  </a:lnTo>
                  <a:lnTo>
                    <a:pt x="530225" y="419100"/>
                  </a:lnTo>
                  <a:lnTo>
                    <a:pt x="528574" y="417830"/>
                  </a:lnTo>
                  <a:lnTo>
                    <a:pt x="526415" y="415290"/>
                  </a:lnTo>
                  <a:lnTo>
                    <a:pt x="522478" y="412750"/>
                  </a:lnTo>
                  <a:lnTo>
                    <a:pt x="517525" y="410210"/>
                  </a:lnTo>
                  <a:lnTo>
                    <a:pt x="505587" y="408940"/>
                  </a:lnTo>
                  <a:lnTo>
                    <a:pt x="498856" y="408940"/>
                  </a:lnTo>
                  <a:lnTo>
                    <a:pt x="491617" y="412750"/>
                  </a:lnTo>
                  <a:lnTo>
                    <a:pt x="490982" y="411480"/>
                  </a:lnTo>
                  <a:lnTo>
                    <a:pt x="501015" y="397510"/>
                  </a:lnTo>
                  <a:lnTo>
                    <a:pt x="482473" y="381000"/>
                  </a:lnTo>
                  <a:lnTo>
                    <a:pt x="417068" y="457200"/>
                  </a:lnTo>
                  <a:lnTo>
                    <a:pt x="439674" y="477520"/>
                  </a:lnTo>
                  <a:lnTo>
                    <a:pt x="477647" y="433070"/>
                  </a:lnTo>
                  <a:lnTo>
                    <a:pt x="484251" y="429260"/>
                  </a:lnTo>
                  <a:lnTo>
                    <a:pt x="489966" y="427990"/>
                  </a:lnTo>
                  <a:lnTo>
                    <a:pt x="499745" y="429260"/>
                  </a:lnTo>
                  <a:lnTo>
                    <a:pt x="503555" y="430530"/>
                  </a:lnTo>
                  <a:lnTo>
                    <a:pt x="506476" y="433070"/>
                  </a:lnTo>
                  <a:lnTo>
                    <a:pt x="508127" y="434340"/>
                  </a:lnTo>
                  <a:lnTo>
                    <a:pt x="510540" y="436880"/>
                  </a:lnTo>
                  <a:lnTo>
                    <a:pt x="512699" y="439420"/>
                  </a:lnTo>
                  <a:lnTo>
                    <a:pt x="513715" y="440690"/>
                  </a:lnTo>
                  <a:lnTo>
                    <a:pt x="530745" y="427990"/>
                  </a:lnTo>
                  <a:lnTo>
                    <a:pt x="534162" y="425450"/>
                  </a:lnTo>
                  <a:close/>
                </a:path>
                <a:path w="2418715" h="596264">
                  <a:moveTo>
                    <a:pt x="590423" y="487680"/>
                  </a:moveTo>
                  <a:lnTo>
                    <a:pt x="589153" y="481330"/>
                  </a:lnTo>
                  <a:lnTo>
                    <a:pt x="587248" y="476250"/>
                  </a:lnTo>
                  <a:lnTo>
                    <a:pt x="584581" y="471170"/>
                  </a:lnTo>
                  <a:lnTo>
                    <a:pt x="582447" y="466090"/>
                  </a:lnTo>
                  <a:lnTo>
                    <a:pt x="549148" y="443230"/>
                  </a:lnTo>
                  <a:lnTo>
                    <a:pt x="536321" y="443230"/>
                  </a:lnTo>
                  <a:lnTo>
                    <a:pt x="528447" y="447040"/>
                  </a:lnTo>
                  <a:lnTo>
                    <a:pt x="525018" y="449580"/>
                  </a:lnTo>
                  <a:lnTo>
                    <a:pt x="522097" y="453390"/>
                  </a:lnTo>
                  <a:lnTo>
                    <a:pt x="519303" y="455930"/>
                  </a:lnTo>
                  <a:lnTo>
                    <a:pt x="517525" y="459740"/>
                  </a:lnTo>
                  <a:lnTo>
                    <a:pt x="516763" y="463550"/>
                  </a:lnTo>
                  <a:lnTo>
                    <a:pt x="515874" y="466090"/>
                  </a:lnTo>
                  <a:lnTo>
                    <a:pt x="515620" y="469900"/>
                  </a:lnTo>
                  <a:lnTo>
                    <a:pt x="516128" y="473710"/>
                  </a:lnTo>
                  <a:lnTo>
                    <a:pt x="516382" y="476250"/>
                  </a:lnTo>
                  <a:lnTo>
                    <a:pt x="516509" y="477520"/>
                  </a:lnTo>
                  <a:lnTo>
                    <a:pt x="517398" y="480060"/>
                  </a:lnTo>
                  <a:lnTo>
                    <a:pt x="519938" y="486410"/>
                  </a:lnTo>
                  <a:lnTo>
                    <a:pt x="521335" y="490220"/>
                  </a:lnTo>
                  <a:lnTo>
                    <a:pt x="522986" y="492760"/>
                  </a:lnTo>
                  <a:lnTo>
                    <a:pt x="525399" y="497840"/>
                  </a:lnTo>
                  <a:lnTo>
                    <a:pt x="526796" y="500380"/>
                  </a:lnTo>
                  <a:lnTo>
                    <a:pt x="528066" y="502920"/>
                  </a:lnTo>
                  <a:lnTo>
                    <a:pt x="529082" y="504190"/>
                  </a:lnTo>
                  <a:lnTo>
                    <a:pt x="530987" y="510540"/>
                  </a:lnTo>
                  <a:lnTo>
                    <a:pt x="531114" y="514350"/>
                  </a:lnTo>
                  <a:lnTo>
                    <a:pt x="530606" y="515620"/>
                  </a:lnTo>
                  <a:lnTo>
                    <a:pt x="529590" y="516890"/>
                  </a:lnTo>
                  <a:lnTo>
                    <a:pt x="527812" y="519430"/>
                  </a:lnTo>
                  <a:lnTo>
                    <a:pt x="520573" y="519430"/>
                  </a:lnTo>
                  <a:lnTo>
                    <a:pt x="517652" y="518160"/>
                  </a:lnTo>
                  <a:lnTo>
                    <a:pt x="514350" y="514350"/>
                  </a:lnTo>
                  <a:lnTo>
                    <a:pt x="511048" y="511810"/>
                  </a:lnTo>
                  <a:lnTo>
                    <a:pt x="508381" y="509270"/>
                  </a:lnTo>
                  <a:lnTo>
                    <a:pt x="504317" y="500380"/>
                  </a:lnTo>
                  <a:lnTo>
                    <a:pt x="502666" y="495300"/>
                  </a:lnTo>
                  <a:lnTo>
                    <a:pt x="501396" y="490220"/>
                  </a:lnTo>
                  <a:lnTo>
                    <a:pt x="479171" y="495300"/>
                  </a:lnTo>
                  <a:lnTo>
                    <a:pt x="480314" y="501650"/>
                  </a:lnTo>
                  <a:lnTo>
                    <a:pt x="482727" y="508000"/>
                  </a:lnTo>
                  <a:lnTo>
                    <a:pt x="486283" y="514350"/>
                  </a:lnTo>
                  <a:lnTo>
                    <a:pt x="489966" y="521970"/>
                  </a:lnTo>
                  <a:lnTo>
                    <a:pt x="494284" y="527050"/>
                  </a:lnTo>
                  <a:lnTo>
                    <a:pt x="499364" y="530860"/>
                  </a:lnTo>
                  <a:lnTo>
                    <a:pt x="504444" y="535940"/>
                  </a:lnTo>
                  <a:lnTo>
                    <a:pt x="509524" y="538480"/>
                  </a:lnTo>
                  <a:lnTo>
                    <a:pt x="514477" y="541020"/>
                  </a:lnTo>
                  <a:lnTo>
                    <a:pt x="519557" y="542290"/>
                  </a:lnTo>
                  <a:lnTo>
                    <a:pt x="524256" y="543560"/>
                  </a:lnTo>
                  <a:lnTo>
                    <a:pt x="537591" y="543560"/>
                  </a:lnTo>
                  <a:lnTo>
                    <a:pt x="541528" y="541020"/>
                  </a:lnTo>
                  <a:lnTo>
                    <a:pt x="545338" y="539750"/>
                  </a:lnTo>
                  <a:lnTo>
                    <a:pt x="548767" y="537210"/>
                  </a:lnTo>
                  <a:lnTo>
                    <a:pt x="551815" y="533400"/>
                  </a:lnTo>
                  <a:lnTo>
                    <a:pt x="554736" y="529590"/>
                  </a:lnTo>
                  <a:lnTo>
                    <a:pt x="556768" y="527050"/>
                  </a:lnTo>
                  <a:lnTo>
                    <a:pt x="558546" y="519430"/>
                  </a:lnTo>
                  <a:lnTo>
                    <a:pt x="558622" y="518160"/>
                  </a:lnTo>
                  <a:lnTo>
                    <a:pt x="558711" y="516890"/>
                  </a:lnTo>
                  <a:lnTo>
                    <a:pt x="554101" y="499110"/>
                  </a:lnTo>
                  <a:lnTo>
                    <a:pt x="552450" y="495300"/>
                  </a:lnTo>
                  <a:lnTo>
                    <a:pt x="550799" y="492760"/>
                  </a:lnTo>
                  <a:lnTo>
                    <a:pt x="548259" y="487680"/>
                  </a:lnTo>
                  <a:lnTo>
                    <a:pt x="546989" y="486410"/>
                  </a:lnTo>
                  <a:lnTo>
                    <a:pt x="545719" y="483870"/>
                  </a:lnTo>
                  <a:lnTo>
                    <a:pt x="544830" y="481330"/>
                  </a:lnTo>
                  <a:lnTo>
                    <a:pt x="543941" y="480060"/>
                  </a:lnTo>
                  <a:lnTo>
                    <a:pt x="542798" y="476250"/>
                  </a:lnTo>
                  <a:lnTo>
                    <a:pt x="542734" y="473710"/>
                  </a:lnTo>
                  <a:lnTo>
                    <a:pt x="542671" y="472440"/>
                  </a:lnTo>
                  <a:lnTo>
                    <a:pt x="543179" y="471170"/>
                  </a:lnTo>
                  <a:lnTo>
                    <a:pt x="544195" y="469900"/>
                  </a:lnTo>
                  <a:lnTo>
                    <a:pt x="547624" y="466090"/>
                  </a:lnTo>
                  <a:lnTo>
                    <a:pt x="552196" y="467360"/>
                  </a:lnTo>
                  <a:lnTo>
                    <a:pt x="557911" y="472440"/>
                  </a:lnTo>
                  <a:lnTo>
                    <a:pt x="560705" y="473710"/>
                  </a:lnTo>
                  <a:lnTo>
                    <a:pt x="562864" y="476250"/>
                  </a:lnTo>
                  <a:lnTo>
                    <a:pt x="566166" y="483870"/>
                  </a:lnTo>
                  <a:lnTo>
                    <a:pt x="567563" y="487680"/>
                  </a:lnTo>
                  <a:lnTo>
                    <a:pt x="568579" y="491490"/>
                  </a:lnTo>
                  <a:lnTo>
                    <a:pt x="590423" y="487680"/>
                  </a:lnTo>
                  <a:close/>
                </a:path>
                <a:path w="2418715" h="596264">
                  <a:moveTo>
                    <a:pt x="1846199" y="541197"/>
                  </a:moveTo>
                  <a:lnTo>
                    <a:pt x="1846072" y="538657"/>
                  </a:lnTo>
                  <a:lnTo>
                    <a:pt x="1846008" y="537387"/>
                  </a:lnTo>
                  <a:lnTo>
                    <a:pt x="1845945" y="536117"/>
                  </a:lnTo>
                  <a:lnTo>
                    <a:pt x="1845183" y="533577"/>
                  </a:lnTo>
                  <a:lnTo>
                    <a:pt x="1844421" y="531037"/>
                  </a:lnTo>
                  <a:lnTo>
                    <a:pt x="1843024" y="524687"/>
                  </a:lnTo>
                  <a:lnTo>
                    <a:pt x="1840484" y="520877"/>
                  </a:lnTo>
                  <a:lnTo>
                    <a:pt x="1836928" y="515797"/>
                  </a:lnTo>
                  <a:lnTo>
                    <a:pt x="1830959" y="509447"/>
                  </a:lnTo>
                  <a:lnTo>
                    <a:pt x="1824355" y="504367"/>
                  </a:lnTo>
                  <a:lnTo>
                    <a:pt x="1810004" y="501827"/>
                  </a:lnTo>
                  <a:lnTo>
                    <a:pt x="1802130" y="503097"/>
                  </a:lnTo>
                  <a:lnTo>
                    <a:pt x="1793875" y="505637"/>
                  </a:lnTo>
                  <a:lnTo>
                    <a:pt x="1776349" y="510717"/>
                  </a:lnTo>
                  <a:lnTo>
                    <a:pt x="1773428" y="511987"/>
                  </a:lnTo>
                  <a:lnTo>
                    <a:pt x="1770761" y="513257"/>
                  </a:lnTo>
                  <a:lnTo>
                    <a:pt x="1765681" y="514527"/>
                  </a:lnTo>
                  <a:lnTo>
                    <a:pt x="1763395" y="514527"/>
                  </a:lnTo>
                  <a:lnTo>
                    <a:pt x="1759077" y="515797"/>
                  </a:lnTo>
                  <a:lnTo>
                    <a:pt x="1757172" y="515797"/>
                  </a:lnTo>
                  <a:lnTo>
                    <a:pt x="1755521" y="514527"/>
                  </a:lnTo>
                  <a:lnTo>
                    <a:pt x="1753743" y="514527"/>
                  </a:lnTo>
                  <a:lnTo>
                    <a:pt x="1750949" y="511987"/>
                  </a:lnTo>
                  <a:lnTo>
                    <a:pt x="1748536" y="509447"/>
                  </a:lnTo>
                  <a:lnTo>
                    <a:pt x="1747901" y="505637"/>
                  </a:lnTo>
                  <a:lnTo>
                    <a:pt x="1748790" y="501827"/>
                  </a:lnTo>
                  <a:lnTo>
                    <a:pt x="1778508" y="482777"/>
                  </a:lnTo>
                  <a:lnTo>
                    <a:pt x="1783969" y="482777"/>
                  </a:lnTo>
                  <a:lnTo>
                    <a:pt x="1783867" y="476427"/>
                  </a:lnTo>
                  <a:lnTo>
                    <a:pt x="1783740" y="468807"/>
                  </a:lnTo>
                  <a:lnTo>
                    <a:pt x="1783626" y="461187"/>
                  </a:lnTo>
                  <a:lnTo>
                    <a:pt x="1783588" y="458647"/>
                  </a:lnTo>
                  <a:lnTo>
                    <a:pt x="1775587" y="457377"/>
                  </a:lnTo>
                  <a:lnTo>
                    <a:pt x="1767840" y="458647"/>
                  </a:lnTo>
                  <a:lnTo>
                    <a:pt x="1752473" y="463727"/>
                  </a:lnTo>
                  <a:lnTo>
                    <a:pt x="1745615" y="467537"/>
                  </a:lnTo>
                  <a:lnTo>
                    <a:pt x="1739773" y="472617"/>
                  </a:lnTo>
                  <a:lnTo>
                    <a:pt x="1734439" y="476427"/>
                  </a:lnTo>
                  <a:lnTo>
                    <a:pt x="1730248" y="481507"/>
                  </a:lnTo>
                  <a:lnTo>
                    <a:pt x="1727200" y="486587"/>
                  </a:lnTo>
                  <a:lnTo>
                    <a:pt x="1724025" y="491667"/>
                  </a:lnTo>
                  <a:lnTo>
                    <a:pt x="1721993" y="496747"/>
                  </a:lnTo>
                  <a:lnTo>
                    <a:pt x="1720405" y="506907"/>
                  </a:lnTo>
                  <a:lnTo>
                    <a:pt x="1720342" y="513257"/>
                  </a:lnTo>
                  <a:lnTo>
                    <a:pt x="1721739" y="518337"/>
                  </a:lnTo>
                  <a:lnTo>
                    <a:pt x="1723009" y="523417"/>
                  </a:lnTo>
                  <a:lnTo>
                    <a:pt x="1725422" y="528497"/>
                  </a:lnTo>
                  <a:lnTo>
                    <a:pt x="1728851" y="532307"/>
                  </a:lnTo>
                  <a:lnTo>
                    <a:pt x="1731899" y="536117"/>
                  </a:lnTo>
                  <a:lnTo>
                    <a:pt x="1753743" y="546277"/>
                  </a:lnTo>
                  <a:lnTo>
                    <a:pt x="1757553" y="546277"/>
                  </a:lnTo>
                  <a:lnTo>
                    <a:pt x="1765300" y="545007"/>
                  </a:lnTo>
                  <a:lnTo>
                    <a:pt x="1768856" y="545007"/>
                  </a:lnTo>
                  <a:lnTo>
                    <a:pt x="1772285" y="543737"/>
                  </a:lnTo>
                  <a:lnTo>
                    <a:pt x="1790192" y="537387"/>
                  </a:lnTo>
                  <a:lnTo>
                    <a:pt x="1795907" y="536117"/>
                  </a:lnTo>
                  <a:lnTo>
                    <a:pt x="1798447" y="534847"/>
                  </a:lnTo>
                  <a:lnTo>
                    <a:pt x="1800860" y="534847"/>
                  </a:lnTo>
                  <a:lnTo>
                    <a:pt x="1803146" y="533577"/>
                  </a:lnTo>
                  <a:lnTo>
                    <a:pt x="1808988" y="533577"/>
                  </a:lnTo>
                  <a:lnTo>
                    <a:pt x="1810639" y="534847"/>
                  </a:lnTo>
                  <a:lnTo>
                    <a:pt x="1812290" y="534847"/>
                  </a:lnTo>
                  <a:lnTo>
                    <a:pt x="1813687" y="536117"/>
                  </a:lnTo>
                  <a:lnTo>
                    <a:pt x="1814957" y="537387"/>
                  </a:lnTo>
                  <a:lnTo>
                    <a:pt x="1817497" y="541197"/>
                  </a:lnTo>
                  <a:lnTo>
                    <a:pt x="1818386" y="543737"/>
                  </a:lnTo>
                  <a:lnTo>
                    <a:pt x="1816608" y="551357"/>
                  </a:lnTo>
                  <a:lnTo>
                    <a:pt x="1781429" y="570407"/>
                  </a:lnTo>
                  <a:lnTo>
                    <a:pt x="1775079" y="569137"/>
                  </a:lnTo>
                  <a:lnTo>
                    <a:pt x="1775206" y="595807"/>
                  </a:lnTo>
                  <a:lnTo>
                    <a:pt x="1788833" y="595807"/>
                  </a:lnTo>
                  <a:lnTo>
                    <a:pt x="1795475" y="594537"/>
                  </a:lnTo>
                  <a:lnTo>
                    <a:pt x="1830959" y="574217"/>
                  </a:lnTo>
                  <a:lnTo>
                    <a:pt x="1834388" y="570407"/>
                  </a:lnTo>
                  <a:lnTo>
                    <a:pt x="1835531" y="569137"/>
                  </a:lnTo>
                  <a:lnTo>
                    <a:pt x="1838960" y="564057"/>
                  </a:lnTo>
                  <a:lnTo>
                    <a:pt x="1842262" y="557707"/>
                  </a:lnTo>
                  <a:lnTo>
                    <a:pt x="1844421" y="552627"/>
                  </a:lnTo>
                  <a:lnTo>
                    <a:pt x="1846199" y="541197"/>
                  </a:lnTo>
                  <a:close/>
                </a:path>
                <a:path w="2418715" h="596264">
                  <a:moveTo>
                    <a:pt x="1929638" y="468807"/>
                  </a:moveTo>
                  <a:lnTo>
                    <a:pt x="1918741" y="439597"/>
                  </a:lnTo>
                  <a:lnTo>
                    <a:pt x="1910207" y="429437"/>
                  </a:lnTo>
                  <a:lnTo>
                    <a:pt x="1904365" y="424357"/>
                  </a:lnTo>
                  <a:lnTo>
                    <a:pt x="1902841" y="423430"/>
                  </a:lnTo>
                  <a:lnTo>
                    <a:pt x="1902841" y="480237"/>
                  </a:lnTo>
                  <a:lnTo>
                    <a:pt x="1901063" y="485317"/>
                  </a:lnTo>
                  <a:lnTo>
                    <a:pt x="1896364" y="489127"/>
                  </a:lnTo>
                  <a:lnTo>
                    <a:pt x="1891538" y="492937"/>
                  </a:lnTo>
                  <a:lnTo>
                    <a:pt x="1886331" y="494207"/>
                  </a:lnTo>
                  <a:lnTo>
                    <a:pt x="1875155" y="489127"/>
                  </a:lnTo>
                  <a:lnTo>
                    <a:pt x="1853057" y="453567"/>
                  </a:lnTo>
                  <a:lnTo>
                    <a:pt x="1854962" y="448487"/>
                  </a:lnTo>
                  <a:lnTo>
                    <a:pt x="1859788" y="444677"/>
                  </a:lnTo>
                  <a:lnTo>
                    <a:pt x="1864360" y="440867"/>
                  </a:lnTo>
                  <a:lnTo>
                    <a:pt x="1869567" y="439597"/>
                  </a:lnTo>
                  <a:lnTo>
                    <a:pt x="1875282" y="442137"/>
                  </a:lnTo>
                  <a:lnTo>
                    <a:pt x="1880870" y="443407"/>
                  </a:lnTo>
                  <a:lnTo>
                    <a:pt x="1886585" y="448487"/>
                  </a:lnTo>
                  <a:lnTo>
                    <a:pt x="1892173" y="454837"/>
                  </a:lnTo>
                  <a:lnTo>
                    <a:pt x="1897888" y="461187"/>
                  </a:lnTo>
                  <a:lnTo>
                    <a:pt x="1901063" y="467537"/>
                  </a:lnTo>
                  <a:lnTo>
                    <a:pt x="1902841" y="480237"/>
                  </a:lnTo>
                  <a:lnTo>
                    <a:pt x="1902841" y="423430"/>
                  </a:lnTo>
                  <a:lnTo>
                    <a:pt x="1898142" y="420547"/>
                  </a:lnTo>
                  <a:lnTo>
                    <a:pt x="1885569" y="415467"/>
                  </a:lnTo>
                  <a:lnTo>
                    <a:pt x="1879219" y="415467"/>
                  </a:lnTo>
                  <a:lnTo>
                    <a:pt x="1872869" y="414197"/>
                  </a:lnTo>
                  <a:lnTo>
                    <a:pt x="1835404" y="435787"/>
                  </a:lnTo>
                  <a:lnTo>
                    <a:pt x="1826768" y="459917"/>
                  </a:lnTo>
                  <a:lnTo>
                    <a:pt x="1826641" y="461187"/>
                  </a:lnTo>
                  <a:lnTo>
                    <a:pt x="1826514" y="462457"/>
                  </a:lnTo>
                  <a:lnTo>
                    <a:pt x="1826387" y="463727"/>
                  </a:lnTo>
                  <a:lnTo>
                    <a:pt x="1826260" y="464997"/>
                  </a:lnTo>
                  <a:lnTo>
                    <a:pt x="1827022" y="471347"/>
                  </a:lnTo>
                  <a:lnTo>
                    <a:pt x="1851533" y="509447"/>
                  </a:lnTo>
                  <a:lnTo>
                    <a:pt x="1870456" y="518337"/>
                  </a:lnTo>
                  <a:lnTo>
                    <a:pt x="1876806" y="518337"/>
                  </a:lnTo>
                  <a:lnTo>
                    <a:pt x="1883029" y="519607"/>
                  </a:lnTo>
                  <a:lnTo>
                    <a:pt x="1920621" y="498017"/>
                  </a:lnTo>
                  <a:lnTo>
                    <a:pt x="1922907" y="494207"/>
                  </a:lnTo>
                  <a:lnTo>
                    <a:pt x="1923669" y="492937"/>
                  </a:lnTo>
                  <a:lnTo>
                    <a:pt x="1926590" y="486587"/>
                  </a:lnTo>
                  <a:lnTo>
                    <a:pt x="1928368" y="481507"/>
                  </a:lnTo>
                  <a:lnTo>
                    <a:pt x="1929638" y="468807"/>
                  </a:lnTo>
                  <a:close/>
                </a:path>
                <a:path w="2418715" h="596264">
                  <a:moveTo>
                    <a:pt x="1996186" y="433247"/>
                  </a:moveTo>
                  <a:lnTo>
                    <a:pt x="1983892" y="423087"/>
                  </a:lnTo>
                  <a:lnTo>
                    <a:pt x="1979295" y="419277"/>
                  </a:lnTo>
                  <a:lnTo>
                    <a:pt x="1978787" y="419277"/>
                  </a:lnTo>
                  <a:lnTo>
                    <a:pt x="1978406" y="420547"/>
                  </a:lnTo>
                  <a:lnTo>
                    <a:pt x="1977644" y="420547"/>
                  </a:lnTo>
                  <a:lnTo>
                    <a:pt x="1976755" y="421817"/>
                  </a:lnTo>
                  <a:lnTo>
                    <a:pt x="1975739" y="421817"/>
                  </a:lnTo>
                  <a:lnTo>
                    <a:pt x="1974469" y="423087"/>
                  </a:lnTo>
                  <a:lnTo>
                    <a:pt x="1972818" y="423087"/>
                  </a:lnTo>
                  <a:lnTo>
                    <a:pt x="1971167" y="421817"/>
                  </a:lnTo>
                  <a:lnTo>
                    <a:pt x="1969389" y="420547"/>
                  </a:lnTo>
                  <a:lnTo>
                    <a:pt x="1967357" y="418007"/>
                  </a:lnTo>
                  <a:lnTo>
                    <a:pt x="1895602" y="332917"/>
                  </a:lnTo>
                  <a:lnTo>
                    <a:pt x="1872615" y="351967"/>
                  </a:lnTo>
                  <a:lnTo>
                    <a:pt x="1947037" y="440867"/>
                  </a:lnTo>
                  <a:lnTo>
                    <a:pt x="1953641" y="445947"/>
                  </a:lnTo>
                  <a:lnTo>
                    <a:pt x="1960499" y="451027"/>
                  </a:lnTo>
                  <a:lnTo>
                    <a:pt x="1967357" y="452297"/>
                  </a:lnTo>
                  <a:lnTo>
                    <a:pt x="1971040" y="452297"/>
                  </a:lnTo>
                  <a:lnTo>
                    <a:pt x="1974723" y="451027"/>
                  </a:lnTo>
                  <a:lnTo>
                    <a:pt x="1978533" y="451027"/>
                  </a:lnTo>
                  <a:lnTo>
                    <a:pt x="1982343" y="448487"/>
                  </a:lnTo>
                  <a:lnTo>
                    <a:pt x="1986280" y="444677"/>
                  </a:lnTo>
                  <a:lnTo>
                    <a:pt x="1988820" y="443407"/>
                  </a:lnTo>
                  <a:lnTo>
                    <a:pt x="1990979" y="440867"/>
                  </a:lnTo>
                  <a:lnTo>
                    <a:pt x="1992630" y="438327"/>
                  </a:lnTo>
                  <a:lnTo>
                    <a:pt x="1994154" y="437057"/>
                  </a:lnTo>
                  <a:lnTo>
                    <a:pt x="1995424" y="434517"/>
                  </a:lnTo>
                  <a:lnTo>
                    <a:pt x="1996186" y="433247"/>
                  </a:lnTo>
                  <a:close/>
                </a:path>
                <a:path w="2418715" h="596264">
                  <a:moveTo>
                    <a:pt x="2076450" y="367207"/>
                  </a:moveTo>
                  <a:lnTo>
                    <a:pt x="2012061" y="289737"/>
                  </a:lnTo>
                  <a:lnTo>
                    <a:pt x="1989201" y="308787"/>
                  </a:lnTo>
                  <a:lnTo>
                    <a:pt x="2031746" y="359587"/>
                  </a:lnTo>
                  <a:lnTo>
                    <a:pt x="2032000" y="364667"/>
                  </a:lnTo>
                  <a:lnTo>
                    <a:pt x="2031822" y="367207"/>
                  </a:lnTo>
                  <a:lnTo>
                    <a:pt x="2031746" y="368477"/>
                  </a:lnTo>
                  <a:lnTo>
                    <a:pt x="2030857" y="371017"/>
                  </a:lnTo>
                  <a:lnTo>
                    <a:pt x="2018665" y="383717"/>
                  </a:lnTo>
                  <a:lnTo>
                    <a:pt x="2012061" y="381177"/>
                  </a:lnTo>
                  <a:lnTo>
                    <a:pt x="2007997" y="378637"/>
                  </a:lnTo>
                  <a:lnTo>
                    <a:pt x="2003425" y="373557"/>
                  </a:lnTo>
                  <a:lnTo>
                    <a:pt x="1965833" y="327837"/>
                  </a:lnTo>
                  <a:lnTo>
                    <a:pt x="1942973" y="346887"/>
                  </a:lnTo>
                  <a:lnTo>
                    <a:pt x="1982978" y="395147"/>
                  </a:lnTo>
                  <a:lnTo>
                    <a:pt x="2014029" y="414197"/>
                  </a:lnTo>
                  <a:lnTo>
                    <a:pt x="2020316" y="412927"/>
                  </a:lnTo>
                  <a:lnTo>
                    <a:pt x="2043684" y="391337"/>
                  </a:lnTo>
                  <a:lnTo>
                    <a:pt x="2045716" y="386257"/>
                  </a:lnTo>
                  <a:lnTo>
                    <a:pt x="2046071" y="383717"/>
                  </a:lnTo>
                  <a:lnTo>
                    <a:pt x="2046605" y="379907"/>
                  </a:lnTo>
                  <a:lnTo>
                    <a:pt x="2046605" y="373557"/>
                  </a:lnTo>
                  <a:lnTo>
                    <a:pt x="2047113" y="372287"/>
                  </a:lnTo>
                  <a:lnTo>
                    <a:pt x="2057781" y="382447"/>
                  </a:lnTo>
                  <a:lnTo>
                    <a:pt x="2070227" y="372287"/>
                  </a:lnTo>
                  <a:lnTo>
                    <a:pt x="2076450" y="367207"/>
                  </a:lnTo>
                  <a:close/>
                </a:path>
                <a:path w="2418715" h="596264">
                  <a:moveTo>
                    <a:pt x="2101596" y="185597"/>
                  </a:moveTo>
                  <a:lnTo>
                    <a:pt x="2100453" y="181787"/>
                  </a:lnTo>
                  <a:lnTo>
                    <a:pt x="2097532" y="177977"/>
                  </a:lnTo>
                  <a:lnTo>
                    <a:pt x="2094484" y="175437"/>
                  </a:lnTo>
                  <a:lnTo>
                    <a:pt x="2090928" y="172897"/>
                  </a:lnTo>
                  <a:lnTo>
                    <a:pt x="2082419" y="172897"/>
                  </a:lnTo>
                  <a:lnTo>
                    <a:pt x="2078355" y="174167"/>
                  </a:lnTo>
                  <a:lnTo>
                    <a:pt x="2074418" y="177977"/>
                  </a:lnTo>
                  <a:lnTo>
                    <a:pt x="2070481" y="180517"/>
                  </a:lnTo>
                  <a:lnTo>
                    <a:pt x="2068322" y="184327"/>
                  </a:lnTo>
                  <a:lnTo>
                    <a:pt x="2067560" y="189407"/>
                  </a:lnTo>
                  <a:lnTo>
                    <a:pt x="2066925" y="193217"/>
                  </a:lnTo>
                  <a:lnTo>
                    <a:pt x="2068068" y="197027"/>
                  </a:lnTo>
                  <a:lnTo>
                    <a:pt x="2073910" y="204647"/>
                  </a:lnTo>
                  <a:lnTo>
                    <a:pt x="2077593" y="205917"/>
                  </a:lnTo>
                  <a:lnTo>
                    <a:pt x="2086356" y="205917"/>
                  </a:lnTo>
                  <a:lnTo>
                    <a:pt x="2101088" y="190677"/>
                  </a:lnTo>
                  <a:lnTo>
                    <a:pt x="2101596" y="185597"/>
                  </a:lnTo>
                  <a:close/>
                </a:path>
                <a:path w="2418715" h="596264">
                  <a:moveTo>
                    <a:pt x="2143125" y="308787"/>
                  </a:moveTo>
                  <a:lnTo>
                    <a:pt x="2141385" y="307517"/>
                  </a:lnTo>
                  <a:lnTo>
                    <a:pt x="2125726" y="296087"/>
                  </a:lnTo>
                  <a:lnTo>
                    <a:pt x="2124964" y="297357"/>
                  </a:lnTo>
                  <a:lnTo>
                    <a:pt x="2113407" y="307517"/>
                  </a:lnTo>
                  <a:lnTo>
                    <a:pt x="2106676" y="306247"/>
                  </a:lnTo>
                  <a:lnTo>
                    <a:pt x="2103120" y="303707"/>
                  </a:lnTo>
                  <a:lnTo>
                    <a:pt x="2099437" y="299897"/>
                  </a:lnTo>
                  <a:lnTo>
                    <a:pt x="2089124" y="287197"/>
                  </a:lnTo>
                  <a:lnTo>
                    <a:pt x="2073656" y="268147"/>
                  </a:lnTo>
                  <a:lnTo>
                    <a:pt x="2092071" y="252907"/>
                  </a:lnTo>
                  <a:lnTo>
                    <a:pt x="2089937" y="250367"/>
                  </a:lnTo>
                  <a:lnTo>
                    <a:pt x="2077212" y="235127"/>
                  </a:lnTo>
                  <a:lnTo>
                    <a:pt x="2058670" y="250367"/>
                  </a:lnTo>
                  <a:lnTo>
                    <a:pt x="2041525" y="230047"/>
                  </a:lnTo>
                  <a:lnTo>
                    <a:pt x="2022602" y="245287"/>
                  </a:lnTo>
                  <a:lnTo>
                    <a:pt x="2037080" y="268147"/>
                  </a:lnTo>
                  <a:lnTo>
                    <a:pt x="2026031" y="279577"/>
                  </a:lnTo>
                  <a:lnTo>
                    <a:pt x="2040128" y="296087"/>
                  </a:lnTo>
                  <a:lnTo>
                    <a:pt x="2050669" y="287197"/>
                  </a:lnTo>
                  <a:lnTo>
                    <a:pt x="2076831" y="318947"/>
                  </a:lnTo>
                  <a:lnTo>
                    <a:pt x="2080514" y="322757"/>
                  </a:lnTo>
                  <a:lnTo>
                    <a:pt x="2084451" y="326567"/>
                  </a:lnTo>
                  <a:lnTo>
                    <a:pt x="2088515" y="330377"/>
                  </a:lnTo>
                  <a:lnTo>
                    <a:pt x="2092579" y="332917"/>
                  </a:lnTo>
                  <a:lnTo>
                    <a:pt x="2105279" y="336727"/>
                  </a:lnTo>
                  <a:lnTo>
                    <a:pt x="2118868" y="332917"/>
                  </a:lnTo>
                  <a:lnTo>
                    <a:pt x="2123567" y="330377"/>
                  </a:lnTo>
                  <a:lnTo>
                    <a:pt x="2128393" y="326567"/>
                  </a:lnTo>
                  <a:lnTo>
                    <a:pt x="2132076" y="322757"/>
                  </a:lnTo>
                  <a:lnTo>
                    <a:pt x="2135124" y="320217"/>
                  </a:lnTo>
                  <a:lnTo>
                    <a:pt x="2139696" y="313867"/>
                  </a:lnTo>
                  <a:lnTo>
                    <a:pt x="2141601" y="311327"/>
                  </a:lnTo>
                  <a:lnTo>
                    <a:pt x="2143125" y="308787"/>
                  </a:lnTo>
                  <a:close/>
                </a:path>
                <a:path w="2418715" h="596264">
                  <a:moveTo>
                    <a:pt x="2179701" y="280847"/>
                  </a:moveTo>
                  <a:lnTo>
                    <a:pt x="2115185" y="203377"/>
                  </a:lnTo>
                  <a:lnTo>
                    <a:pt x="2092325" y="222427"/>
                  </a:lnTo>
                  <a:lnTo>
                    <a:pt x="2156714" y="299897"/>
                  </a:lnTo>
                  <a:lnTo>
                    <a:pt x="2179701" y="280847"/>
                  </a:lnTo>
                  <a:close/>
                </a:path>
                <a:path w="2418715" h="596264">
                  <a:moveTo>
                    <a:pt x="2252599" y="199567"/>
                  </a:moveTo>
                  <a:lnTo>
                    <a:pt x="2251964" y="193217"/>
                  </a:lnTo>
                  <a:lnTo>
                    <a:pt x="2251837" y="191947"/>
                  </a:lnTo>
                  <a:lnTo>
                    <a:pt x="2249805" y="185597"/>
                  </a:lnTo>
                  <a:lnTo>
                    <a:pt x="2247646" y="179247"/>
                  </a:lnTo>
                  <a:lnTo>
                    <a:pt x="2243836" y="172897"/>
                  </a:lnTo>
                  <a:lnTo>
                    <a:pt x="2241702" y="170357"/>
                  </a:lnTo>
                  <a:lnTo>
                    <a:pt x="2238502" y="166547"/>
                  </a:lnTo>
                  <a:lnTo>
                    <a:pt x="2233168" y="158927"/>
                  </a:lnTo>
                  <a:lnTo>
                    <a:pt x="2227326" y="155117"/>
                  </a:lnTo>
                  <a:lnTo>
                    <a:pt x="2225929" y="154266"/>
                  </a:lnTo>
                  <a:lnTo>
                    <a:pt x="2225929" y="210997"/>
                  </a:lnTo>
                  <a:lnTo>
                    <a:pt x="2224024" y="214807"/>
                  </a:lnTo>
                  <a:lnTo>
                    <a:pt x="2219325" y="218617"/>
                  </a:lnTo>
                  <a:lnTo>
                    <a:pt x="2214499" y="223697"/>
                  </a:lnTo>
                  <a:lnTo>
                    <a:pt x="2209292" y="223697"/>
                  </a:lnTo>
                  <a:lnTo>
                    <a:pt x="2203704" y="222427"/>
                  </a:lnTo>
                  <a:lnTo>
                    <a:pt x="2198116" y="219887"/>
                  </a:lnTo>
                  <a:lnTo>
                    <a:pt x="2192528" y="216077"/>
                  </a:lnTo>
                  <a:lnTo>
                    <a:pt x="2186813" y="208457"/>
                  </a:lnTo>
                  <a:lnTo>
                    <a:pt x="2181225" y="202107"/>
                  </a:lnTo>
                  <a:lnTo>
                    <a:pt x="2177923" y="195757"/>
                  </a:lnTo>
                  <a:lnTo>
                    <a:pt x="2177034" y="190677"/>
                  </a:lnTo>
                  <a:lnTo>
                    <a:pt x="2176018" y="184327"/>
                  </a:lnTo>
                  <a:lnTo>
                    <a:pt x="2177923" y="179247"/>
                  </a:lnTo>
                  <a:lnTo>
                    <a:pt x="2182749" y="175437"/>
                  </a:lnTo>
                  <a:lnTo>
                    <a:pt x="2187321" y="171627"/>
                  </a:lnTo>
                  <a:lnTo>
                    <a:pt x="2192528" y="170357"/>
                  </a:lnTo>
                  <a:lnTo>
                    <a:pt x="2198243" y="172897"/>
                  </a:lnTo>
                  <a:lnTo>
                    <a:pt x="2203958" y="174167"/>
                  </a:lnTo>
                  <a:lnTo>
                    <a:pt x="2209546" y="179247"/>
                  </a:lnTo>
                  <a:lnTo>
                    <a:pt x="2215134" y="185597"/>
                  </a:lnTo>
                  <a:lnTo>
                    <a:pt x="2220849" y="191947"/>
                  </a:lnTo>
                  <a:lnTo>
                    <a:pt x="2224024" y="198297"/>
                  </a:lnTo>
                  <a:lnTo>
                    <a:pt x="2224913" y="204647"/>
                  </a:lnTo>
                  <a:lnTo>
                    <a:pt x="2225929" y="210997"/>
                  </a:lnTo>
                  <a:lnTo>
                    <a:pt x="2225929" y="154266"/>
                  </a:lnTo>
                  <a:lnTo>
                    <a:pt x="2221103" y="151307"/>
                  </a:lnTo>
                  <a:lnTo>
                    <a:pt x="2214753" y="147497"/>
                  </a:lnTo>
                  <a:lnTo>
                    <a:pt x="2208530" y="146227"/>
                  </a:lnTo>
                  <a:lnTo>
                    <a:pt x="2195830" y="144957"/>
                  </a:lnTo>
                  <a:lnTo>
                    <a:pt x="2183638" y="147497"/>
                  </a:lnTo>
                  <a:lnTo>
                    <a:pt x="2152269" y="176707"/>
                  </a:lnTo>
                  <a:lnTo>
                    <a:pt x="2149221" y="195757"/>
                  </a:lnTo>
                  <a:lnTo>
                    <a:pt x="2149983" y="202107"/>
                  </a:lnTo>
                  <a:lnTo>
                    <a:pt x="2174494" y="240207"/>
                  </a:lnTo>
                  <a:lnTo>
                    <a:pt x="2180844" y="242747"/>
                  </a:lnTo>
                  <a:lnTo>
                    <a:pt x="2187067" y="246557"/>
                  </a:lnTo>
                  <a:lnTo>
                    <a:pt x="2193417" y="249097"/>
                  </a:lnTo>
                  <a:lnTo>
                    <a:pt x="2212213" y="249097"/>
                  </a:lnTo>
                  <a:lnTo>
                    <a:pt x="2218309" y="246557"/>
                  </a:lnTo>
                  <a:lnTo>
                    <a:pt x="2224405" y="245287"/>
                  </a:lnTo>
                  <a:lnTo>
                    <a:pt x="2251456" y="212267"/>
                  </a:lnTo>
                  <a:lnTo>
                    <a:pt x="2251964" y="205917"/>
                  </a:lnTo>
                  <a:lnTo>
                    <a:pt x="2252599" y="199567"/>
                  </a:lnTo>
                  <a:close/>
                </a:path>
                <a:path w="2418715" h="596264">
                  <a:moveTo>
                    <a:pt x="2356231" y="133527"/>
                  </a:moveTo>
                  <a:lnTo>
                    <a:pt x="2325700" y="96697"/>
                  </a:lnTo>
                  <a:lnTo>
                    <a:pt x="2316226" y="85267"/>
                  </a:lnTo>
                  <a:lnTo>
                    <a:pt x="2310104" y="78917"/>
                  </a:lnTo>
                  <a:lnTo>
                    <a:pt x="2303932" y="73837"/>
                  </a:lnTo>
                  <a:lnTo>
                    <a:pt x="2297722" y="70027"/>
                  </a:lnTo>
                  <a:lnTo>
                    <a:pt x="2291461" y="67487"/>
                  </a:lnTo>
                  <a:lnTo>
                    <a:pt x="2285174" y="66217"/>
                  </a:lnTo>
                  <a:lnTo>
                    <a:pt x="2278888" y="67487"/>
                  </a:lnTo>
                  <a:lnTo>
                    <a:pt x="2251964" y="100507"/>
                  </a:lnTo>
                  <a:lnTo>
                    <a:pt x="2251456" y="105587"/>
                  </a:lnTo>
                  <a:lnTo>
                    <a:pt x="2251329" y="106857"/>
                  </a:lnTo>
                  <a:lnTo>
                    <a:pt x="2250694" y="106857"/>
                  </a:lnTo>
                  <a:lnTo>
                    <a:pt x="2240915" y="97967"/>
                  </a:lnTo>
                  <a:lnTo>
                    <a:pt x="2222246" y="114477"/>
                  </a:lnTo>
                  <a:lnTo>
                    <a:pt x="2286635" y="190677"/>
                  </a:lnTo>
                  <a:lnTo>
                    <a:pt x="2309495" y="171627"/>
                  </a:lnTo>
                  <a:lnTo>
                    <a:pt x="2266061" y="119557"/>
                  </a:lnTo>
                  <a:lnTo>
                    <a:pt x="2266569" y="115747"/>
                  </a:lnTo>
                  <a:lnTo>
                    <a:pt x="2267331" y="111937"/>
                  </a:lnTo>
                  <a:lnTo>
                    <a:pt x="2268347" y="109397"/>
                  </a:lnTo>
                  <a:lnTo>
                    <a:pt x="2268931" y="106857"/>
                  </a:lnTo>
                  <a:lnTo>
                    <a:pt x="2280666" y="96697"/>
                  </a:lnTo>
                  <a:lnTo>
                    <a:pt x="2283968" y="97967"/>
                  </a:lnTo>
                  <a:lnTo>
                    <a:pt x="2287143" y="97967"/>
                  </a:lnTo>
                  <a:lnTo>
                    <a:pt x="2291207" y="101777"/>
                  </a:lnTo>
                  <a:lnTo>
                    <a:pt x="2295779" y="106857"/>
                  </a:lnTo>
                  <a:lnTo>
                    <a:pt x="2333371" y="152577"/>
                  </a:lnTo>
                  <a:lnTo>
                    <a:pt x="2356231" y="133527"/>
                  </a:lnTo>
                  <a:close/>
                </a:path>
                <a:path w="2418715" h="596264">
                  <a:moveTo>
                    <a:pt x="2418334" y="68757"/>
                  </a:moveTo>
                  <a:lnTo>
                    <a:pt x="2418232" y="64947"/>
                  </a:lnTo>
                  <a:lnTo>
                    <a:pt x="2418207" y="63677"/>
                  </a:lnTo>
                  <a:lnTo>
                    <a:pt x="2417064" y="59867"/>
                  </a:lnTo>
                  <a:lnTo>
                    <a:pt x="2415794" y="56057"/>
                  </a:lnTo>
                  <a:lnTo>
                    <a:pt x="2413762" y="52247"/>
                  </a:lnTo>
                  <a:lnTo>
                    <a:pt x="2409863" y="47167"/>
                  </a:lnTo>
                  <a:lnTo>
                    <a:pt x="2407920" y="44627"/>
                  </a:lnTo>
                  <a:lnTo>
                    <a:pt x="2404745" y="42087"/>
                  </a:lnTo>
                  <a:lnTo>
                    <a:pt x="2401443" y="40817"/>
                  </a:lnTo>
                  <a:lnTo>
                    <a:pt x="2394585" y="38277"/>
                  </a:lnTo>
                  <a:lnTo>
                    <a:pt x="2387600" y="38277"/>
                  </a:lnTo>
                  <a:lnTo>
                    <a:pt x="2384171" y="39547"/>
                  </a:lnTo>
                  <a:lnTo>
                    <a:pt x="2380742" y="39547"/>
                  </a:lnTo>
                  <a:lnTo>
                    <a:pt x="2373884" y="42087"/>
                  </a:lnTo>
                  <a:lnTo>
                    <a:pt x="2370709" y="43357"/>
                  </a:lnTo>
                  <a:lnTo>
                    <a:pt x="2368042" y="43357"/>
                  </a:lnTo>
                  <a:lnTo>
                    <a:pt x="2363216" y="45897"/>
                  </a:lnTo>
                  <a:lnTo>
                    <a:pt x="2360803" y="45897"/>
                  </a:lnTo>
                  <a:lnTo>
                    <a:pt x="2358644" y="47167"/>
                  </a:lnTo>
                  <a:lnTo>
                    <a:pt x="2348357" y="47167"/>
                  </a:lnTo>
                  <a:lnTo>
                    <a:pt x="2344039" y="42087"/>
                  </a:lnTo>
                  <a:lnTo>
                    <a:pt x="2345182" y="37007"/>
                  </a:lnTo>
                  <a:lnTo>
                    <a:pt x="2351024" y="31927"/>
                  </a:lnTo>
                  <a:lnTo>
                    <a:pt x="2353691" y="29387"/>
                  </a:lnTo>
                  <a:lnTo>
                    <a:pt x="2356866" y="28117"/>
                  </a:lnTo>
                  <a:lnTo>
                    <a:pt x="2364232" y="25577"/>
                  </a:lnTo>
                  <a:lnTo>
                    <a:pt x="2372868" y="25577"/>
                  </a:lnTo>
                  <a:lnTo>
                    <a:pt x="2371852" y="5257"/>
                  </a:lnTo>
                  <a:lnTo>
                    <a:pt x="2371725" y="2717"/>
                  </a:lnTo>
                  <a:lnTo>
                    <a:pt x="2366264" y="2717"/>
                  </a:lnTo>
                  <a:lnTo>
                    <a:pt x="2360549" y="3987"/>
                  </a:lnTo>
                  <a:lnTo>
                    <a:pt x="2354326" y="5257"/>
                  </a:lnTo>
                  <a:lnTo>
                    <a:pt x="2342134" y="10337"/>
                  </a:lnTo>
                  <a:lnTo>
                    <a:pt x="2336292" y="15417"/>
                  </a:lnTo>
                  <a:lnTo>
                    <a:pt x="2331847" y="19227"/>
                  </a:lnTo>
                  <a:lnTo>
                    <a:pt x="2328291" y="23037"/>
                  </a:lnTo>
                  <a:lnTo>
                    <a:pt x="2325624" y="28117"/>
                  </a:lnTo>
                  <a:lnTo>
                    <a:pt x="2322957" y="31927"/>
                  </a:lnTo>
                  <a:lnTo>
                    <a:pt x="2321179" y="35737"/>
                  </a:lnTo>
                  <a:lnTo>
                    <a:pt x="2320417" y="40817"/>
                  </a:lnTo>
                  <a:lnTo>
                    <a:pt x="2319528" y="44627"/>
                  </a:lnTo>
                  <a:lnTo>
                    <a:pt x="2342388" y="73837"/>
                  </a:lnTo>
                  <a:lnTo>
                    <a:pt x="2352802" y="73837"/>
                  </a:lnTo>
                  <a:lnTo>
                    <a:pt x="2359660" y="72567"/>
                  </a:lnTo>
                  <a:lnTo>
                    <a:pt x="2362962" y="71297"/>
                  </a:lnTo>
                  <a:lnTo>
                    <a:pt x="2366137" y="70027"/>
                  </a:lnTo>
                  <a:lnTo>
                    <a:pt x="2368804" y="70027"/>
                  </a:lnTo>
                  <a:lnTo>
                    <a:pt x="2371344" y="68757"/>
                  </a:lnTo>
                  <a:lnTo>
                    <a:pt x="2376170" y="67487"/>
                  </a:lnTo>
                  <a:lnTo>
                    <a:pt x="2378583" y="66217"/>
                  </a:lnTo>
                  <a:lnTo>
                    <a:pt x="2382901" y="64947"/>
                  </a:lnTo>
                  <a:lnTo>
                    <a:pt x="2384933" y="64947"/>
                  </a:lnTo>
                  <a:lnTo>
                    <a:pt x="2388235" y="66217"/>
                  </a:lnTo>
                  <a:lnTo>
                    <a:pt x="2389632" y="66217"/>
                  </a:lnTo>
                  <a:lnTo>
                    <a:pt x="2390648" y="67487"/>
                  </a:lnTo>
                  <a:lnTo>
                    <a:pt x="2392426" y="70027"/>
                  </a:lnTo>
                  <a:lnTo>
                    <a:pt x="2393061" y="72567"/>
                  </a:lnTo>
                  <a:lnTo>
                    <a:pt x="2391791" y="76377"/>
                  </a:lnTo>
                  <a:lnTo>
                    <a:pt x="2389759" y="80187"/>
                  </a:lnTo>
                  <a:lnTo>
                    <a:pt x="2386330" y="82727"/>
                  </a:lnTo>
                  <a:lnTo>
                    <a:pt x="2383028" y="85267"/>
                  </a:lnTo>
                  <a:lnTo>
                    <a:pt x="2379218" y="87807"/>
                  </a:lnTo>
                  <a:lnTo>
                    <a:pt x="2370455" y="90347"/>
                  </a:lnTo>
                  <a:lnTo>
                    <a:pt x="2365502" y="90347"/>
                  </a:lnTo>
                  <a:lnTo>
                    <a:pt x="2359660" y="91617"/>
                  </a:lnTo>
                  <a:lnTo>
                    <a:pt x="2361311" y="114477"/>
                  </a:lnTo>
                  <a:lnTo>
                    <a:pt x="2381758" y="110667"/>
                  </a:lnTo>
                  <a:lnTo>
                    <a:pt x="2388743" y="108127"/>
                  </a:lnTo>
                  <a:lnTo>
                    <a:pt x="2416683" y="77647"/>
                  </a:lnTo>
                  <a:lnTo>
                    <a:pt x="2417445" y="72567"/>
                  </a:lnTo>
                  <a:lnTo>
                    <a:pt x="2418334" y="687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4981918" y="1913212"/>
              <a:ext cx="188595" cy="56515"/>
            </a:xfrm>
            <a:custGeom>
              <a:avLst/>
              <a:gdLst/>
              <a:ahLst/>
              <a:cxnLst/>
              <a:rect l="l" t="t" r="r" b="b"/>
              <a:pathLst>
                <a:path w="188595" h="56514">
                  <a:moveTo>
                    <a:pt x="160010" y="0"/>
                  </a:moveTo>
                  <a:lnTo>
                    <a:pt x="28237" y="0"/>
                  </a:lnTo>
                  <a:lnTo>
                    <a:pt x="28237" y="18825"/>
                  </a:lnTo>
                  <a:lnTo>
                    <a:pt x="18824" y="18825"/>
                  </a:lnTo>
                  <a:lnTo>
                    <a:pt x="11515" y="20310"/>
                  </a:lnTo>
                  <a:lnTo>
                    <a:pt x="5529" y="24355"/>
                  </a:lnTo>
                  <a:lnTo>
                    <a:pt x="1485" y="30341"/>
                  </a:lnTo>
                  <a:lnTo>
                    <a:pt x="0" y="37650"/>
                  </a:lnTo>
                  <a:lnTo>
                    <a:pt x="1485" y="44960"/>
                  </a:lnTo>
                  <a:lnTo>
                    <a:pt x="5529" y="50946"/>
                  </a:lnTo>
                  <a:lnTo>
                    <a:pt x="11515" y="54990"/>
                  </a:lnTo>
                  <a:lnTo>
                    <a:pt x="18824" y="56476"/>
                  </a:lnTo>
                  <a:lnTo>
                    <a:pt x="169422" y="56476"/>
                  </a:lnTo>
                  <a:lnTo>
                    <a:pt x="176732" y="54990"/>
                  </a:lnTo>
                  <a:lnTo>
                    <a:pt x="182717" y="50946"/>
                  </a:lnTo>
                  <a:lnTo>
                    <a:pt x="186762" y="44960"/>
                  </a:lnTo>
                  <a:lnTo>
                    <a:pt x="188247" y="37650"/>
                  </a:lnTo>
                  <a:lnTo>
                    <a:pt x="186762" y="30341"/>
                  </a:lnTo>
                  <a:lnTo>
                    <a:pt x="182717" y="24355"/>
                  </a:lnTo>
                  <a:lnTo>
                    <a:pt x="176732" y="20310"/>
                  </a:lnTo>
                  <a:lnTo>
                    <a:pt x="169422" y="18825"/>
                  </a:lnTo>
                  <a:lnTo>
                    <a:pt x="160010" y="18825"/>
                  </a:lnTo>
                  <a:lnTo>
                    <a:pt x="1600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38392" y="1738606"/>
              <a:ext cx="118125" cy="118129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83813" y="1593181"/>
              <a:ext cx="118125" cy="11812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993972" y="1640255"/>
              <a:ext cx="4059554" cy="3548379"/>
            </a:xfrm>
            <a:custGeom>
              <a:avLst/>
              <a:gdLst/>
              <a:ahLst/>
              <a:cxnLst/>
              <a:rect l="l" t="t" r="r" b="b"/>
              <a:pathLst>
                <a:path w="4059554" h="3548379">
                  <a:moveTo>
                    <a:pt x="347357" y="2623896"/>
                  </a:moveTo>
                  <a:lnTo>
                    <a:pt x="322427" y="2582811"/>
                  </a:lnTo>
                  <a:lnTo>
                    <a:pt x="310083" y="2580729"/>
                  </a:lnTo>
                  <a:lnTo>
                    <a:pt x="297764" y="2582811"/>
                  </a:lnTo>
                  <a:lnTo>
                    <a:pt x="287058" y="2588615"/>
                  </a:lnTo>
                  <a:lnTo>
                    <a:pt x="278752" y="2597543"/>
                  </a:lnTo>
                  <a:lnTo>
                    <a:pt x="273646" y="2608973"/>
                  </a:lnTo>
                  <a:lnTo>
                    <a:pt x="215950" y="2608973"/>
                  </a:lnTo>
                  <a:lnTo>
                    <a:pt x="215950" y="2532456"/>
                  </a:lnTo>
                  <a:lnTo>
                    <a:pt x="229387" y="2525890"/>
                  </a:lnTo>
                  <a:lnTo>
                    <a:pt x="238925" y="2515044"/>
                  </a:lnTo>
                  <a:lnTo>
                    <a:pt x="243700" y="2501417"/>
                  </a:lnTo>
                  <a:lnTo>
                    <a:pt x="242862" y="2486495"/>
                  </a:lnTo>
                  <a:lnTo>
                    <a:pt x="239052" y="2477211"/>
                  </a:lnTo>
                  <a:lnTo>
                    <a:pt x="233057" y="2469388"/>
                  </a:lnTo>
                  <a:lnTo>
                    <a:pt x="225234" y="2463393"/>
                  </a:lnTo>
                  <a:lnTo>
                    <a:pt x="215950" y="2459583"/>
                  </a:lnTo>
                  <a:lnTo>
                    <a:pt x="215950" y="2364244"/>
                  </a:lnTo>
                  <a:lnTo>
                    <a:pt x="139433" y="2364244"/>
                  </a:lnTo>
                  <a:lnTo>
                    <a:pt x="132905" y="2350795"/>
                  </a:lnTo>
                  <a:lnTo>
                    <a:pt x="122097" y="2341219"/>
                  </a:lnTo>
                  <a:lnTo>
                    <a:pt x="108496" y="2336393"/>
                  </a:lnTo>
                  <a:lnTo>
                    <a:pt x="93548" y="2337181"/>
                  </a:lnTo>
                  <a:lnTo>
                    <a:pt x="80111" y="2343721"/>
                  </a:lnTo>
                  <a:lnTo>
                    <a:pt x="70548" y="2354529"/>
                  </a:lnTo>
                  <a:lnTo>
                    <a:pt x="65722" y="2368143"/>
                  </a:lnTo>
                  <a:lnTo>
                    <a:pt x="66535" y="2383066"/>
                  </a:lnTo>
                  <a:lnTo>
                    <a:pt x="73050" y="2396515"/>
                  </a:lnTo>
                  <a:lnTo>
                    <a:pt x="83858" y="2406078"/>
                  </a:lnTo>
                  <a:lnTo>
                    <a:pt x="97459" y="2410891"/>
                  </a:lnTo>
                  <a:lnTo>
                    <a:pt x="112382" y="2410091"/>
                  </a:lnTo>
                  <a:lnTo>
                    <a:pt x="121742" y="2406294"/>
                  </a:lnTo>
                  <a:lnTo>
                    <a:pt x="129616" y="2400274"/>
                  </a:lnTo>
                  <a:lnTo>
                    <a:pt x="135636" y="2392400"/>
                  </a:lnTo>
                  <a:lnTo>
                    <a:pt x="139433" y="2383066"/>
                  </a:lnTo>
                  <a:lnTo>
                    <a:pt x="197129" y="2383066"/>
                  </a:lnTo>
                  <a:lnTo>
                    <a:pt x="197129" y="2459583"/>
                  </a:lnTo>
                  <a:lnTo>
                    <a:pt x="183692" y="2466149"/>
                  </a:lnTo>
                  <a:lnTo>
                    <a:pt x="174167" y="2476995"/>
                  </a:lnTo>
                  <a:lnTo>
                    <a:pt x="169379" y="2490622"/>
                  </a:lnTo>
                  <a:lnTo>
                    <a:pt x="170230" y="2505545"/>
                  </a:lnTo>
                  <a:lnTo>
                    <a:pt x="174028" y="2514828"/>
                  </a:lnTo>
                  <a:lnTo>
                    <a:pt x="180035" y="2522651"/>
                  </a:lnTo>
                  <a:lnTo>
                    <a:pt x="187845" y="2528646"/>
                  </a:lnTo>
                  <a:lnTo>
                    <a:pt x="197129" y="2532456"/>
                  </a:lnTo>
                  <a:lnTo>
                    <a:pt x="197129" y="2627795"/>
                  </a:lnTo>
                  <a:lnTo>
                    <a:pt x="273646" y="2627795"/>
                  </a:lnTo>
                  <a:lnTo>
                    <a:pt x="280174" y="2641244"/>
                  </a:lnTo>
                  <a:lnTo>
                    <a:pt x="290982" y="2650807"/>
                  </a:lnTo>
                  <a:lnTo>
                    <a:pt x="304584" y="2655646"/>
                  </a:lnTo>
                  <a:lnTo>
                    <a:pt x="319532" y="2654858"/>
                  </a:lnTo>
                  <a:lnTo>
                    <a:pt x="332968" y="2648318"/>
                  </a:lnTo>
                  <a:lnTo>
                    <a:pt x="342544" y="2637498"/>
                  </a:lnTo>
                  <a:lnTo>
                    <a:pt x="347357" y="2623896"/>
                  </a:lnTo>
                  <a:close/>
                </a:path>
                <a:path w="4059554" h="3548379">
                  <a:moveTo>
                    <a:pt x="376504" y="877671"/>
                  </a:moveTo>
                  <a:lnTo>
                    <a:pt x="370192" y="871359"/>
                  </a:lnTo>
                  <a:lnTo>
                    <a:pt x="357682" y="871359"/>
                  </a:lnTo>
                  <a:lnTo>
                    <a:pt x="357682" y="916774"/>
                  </a:lnTo>
                  <a:lnTo>
                    <a:pt x="357682" y="927836"/>
                  </a:lnTo>
                  <a:lnTo>
                    <a:pt x="328815" y="927836"/>
                  </a:lnTo>
                  <a:lnTo>
                    <a:pt x="291795" y="890816"/>
                  </a:lnTo>
                  <a:lnTo>
                    <a:pt x="291795" y="946658"/>
                  </a:lnTo>
                  <a:lnTo>
                    <a:pt x="291795" y="993724"/>
                  </a:lnTo>
                  <a:lnTo>
                    <a:pt x="275043" y="993724"/>
                  </a:lnTo>
                  <a:lnTo>
                    <a:pt x="275043" y="1050201"/>
                  </a:lnTo>
                  <a:lnTo>
                    <a:pt x="235115" y="1050201"/>
                  </a:lnTo>
                  <a:lnTo>
                    <a:pt x="197472" y="1012545"/>
                  </a:lnTo>
                  <a:lnTo>
                    <a:pt x="237388" y="1012545"/>
                  </a:lnTo>
                  <a:lnTo>
                    <a:pt x="275043" y="1050201"/>
                  </a:lnTo>
                  <a:lnTo>
                    <a:pt x="275043" y="993724"/>
                  </a:lnTo>
                  <a:lnTo>
                    <a:pt x="179273" y="993724"/>
                  </a:lnTo>
                  <a:lnTo>
                    <a:pt x="179273" y="1050201"/>
                  </a:lnTo>
                  <a:lnTo>
                    <a:pt x="139344" y="1050201"/>
                  </a:lnTo>
                  <a:lnTo>
                    <a:pt x="101701" y="1012545"/>
                  </a:lnTo>
                  <a:lnTo>
                    <a:pt x="141617" y="1012545"/>
                  </a:lnTo>
                  <a:lnTo>
                    <a:pt x="179273" y="1050201"/>
                  </a:lnTo>
                  <a:lnTo>
                    <a:pt x="179273" y="993724"/>
                  </a:lnTo>
                  <a:lnTo>
                    <a:pt x="85852" y="993724"/>
                  </a:lnTo>
                  <a:lnTo>
                    <a:pt x="85852" y="1050201"/>
                  </a:lnTo>
                  <a:lnTo>
                    <a:pt x="45935" y="1050201"/>
                  </a:lnTo>
                  <a:lnTo>
                    <a:pt x="18834" y="1023099"/>
                  </a:lnTo>
                  <a:lnTo>
                    <a:pt x="18834" y="1012545"/>
                  </a:lnTo>
                  <a:lnTo>
                    <a:pt x="48209" y="1012545"/>
                  </a:lnTo>
                  <a:lnTo>
                    <a:pt x="85852" y="1050201"/>
                  </a:lnTo>
                  <a:lnTo>
                    <a:pt x="85852" y="993724"/>
                  </a:lnTo>
                  <a:lnTo>
                    <a:pt x="84721" y="993724"/>
                  </a:lnTo>
                  <a:lnTo>
                    <a:pt x="84721" y="946658"/>
                  </a:lnTo>
                  <a:lnTo>
                    <a:pt x="291795" y="946658"/>
                  </a:lnTo>
                  <a:lnTo>
                    <a:pt x="291795" y="890816"/>
                  </a:lnTo>
                  <a:lnTo>
                    <a:pt x="291160" y="890181"/>
                  </a:lnTo>
                  <a:lnTo>
                    <a:pt x="331089" y="890181"/>
                  </a:lnTo>
                  <a:lnTo>
                    <a:pt x="357682" y="916774"/>
                  </a:lnTo>
                  <a:lnTo>
                    <a:pt x="357682" y="871359"/>
                  </a:lnTo>
                  <a:lnTo>
                    <a:pt x="329438" y="871359"/>
                  </a:lnTo>
                  <a:lnTo>
                    <a:pt x="329438" y="847826"/>
                  </a:lnTo>
                  <a:lnTo>
                    <a:pt x="327964" y="840498"/>
                  </a:lnTo>
                  <a:lnTo>
                    <a:pt x="323926" y="834517"/>
                  </a:lnTo>
                  <a:lnTo>
                    <a:pt x="317944" y="830478"/>
                  </a:lnTo>
                  <a:lnTo>
                    <a:pt x="310616" y="829005"/>
                  </a:lnTo>
                  <a:lnTo>
                    <a:pt x="303288" y="830478"/>
                  </a:lnTo>
                  <a:lnTo>
                    <a:pt x="297307" y="834517"/>
                  </a:lnTo>
                  <a:lnTo>
                    <a:pt x="293268" y="840498"/>
                  </a:lnTo>
                  <a:lnTo>
                    <a:pt x="291795" y="847826"/>
                  </a:lnTo>
                  <a:lnTo>
                    <a:pt x="291795" y="871359"/>
                  </a:lnTo>
                  <a:lnTo>
                    <a:pt x="275082" y="871359"/>
                  </a:lnTo>
                  <a:lnTo>
                    <a:pt x="275082" y="927836"/>
                  </a:lnTo>
                  <a:lnTo>
                    <a:pt x="235153" y="927836"/>
                  </a:lnTo>
                  <a:lnTo>
                    <a:pt x="197510" y="890181"/>
                  </a:lnTo>
                  <a:lnTo>
                    <a:pt x="237439" y="890181"/>
                  </a:lnTo>
                  <a:lnTo>
                    <a:pt x="275082" y="927836"/>
                  </a:lnTo>
                  <a:lnTo>
                    <a:pt x="275082" y="871359"/>
                  </a:lnTo>
                  <a:lnTo>
                    <a:pt x="179273" y="871359"/>
                  </a:lnTo>
                  <a:lnTo>
                    <a:pt x="179273" y="927836"/>
                  </a:lnTo>
                  <a:lnTo>
                    <a:pt x="139344" y="927836"/>
                  </a:lnTo>
                  <a:lnTo>
                    <a:pt x="101701" y="890181"/>
                  </a:lnTo>
                  <a:lnTo>
                    <a:pt x="141617" y="890181"/>
                  </a:lnTo>
                  <a:lnTo>
                    <a:pt x="179273" y="927836"/>
                  </a:lnTo>
                  <a:lnTo>
                    <a:pt x="179273" y="871359"/>
                  </a:lnTo>
                  <a:lnTo>
                    <a:pt x="85852" y="871359"/>
                  </a:lnTo>
                  <a:lnTo>
                    <a:pt x="85852" y="927836"/>
                  </a:lnTo>
                  <a:lnTo>
                    <a:pt x="45935" y="927836"/>
                  </a:lnTo>
                  <a:lnTo>
                    <a:pt x="18834" y="900734"/>
                  </a:lnTo>
                  <a:lnTo>
                    <a:pt x="18834" y="890181"/>
                  </a:lnTo>
                  <a:lnTo>
                    <a:pt x="48209" y="890181"/>
                  </a:lnTo>
                  <a:lnTo>
                    <a:pt x="85852" y="927836"/>
                  </a:lnTo>
                  <a:lnTo>
                    <a:pt x="85852" y="871359"/>
                  </a:lnTo>
                  <a:lnTo>
                    <a:pt x="84721" y="871359"/>
                  </a:lnTo>
                  <a:lnTo>
                    <a:pt x="84721" y="847826"/>
                  </a:lnTo>
                  <a:lnTo>
                    <a:pt x="83235" y="840498"/>
                  </a:lnTo>
                  <a:lnTo>
                    <a:pt x="79197" y="834517"/>
                  </a:lnTo>
                  <a:lnTo>
                    <a:pt x="73215" y="830478"/>
                  </a:lnTo>
                  <a:lnTo>
                    <a:pt x="65887" y="829005"/>
                  </a:lnTo>
                  <a:lnTo>
                    <a:pt x="58572" y="830478"/>
                  </a:lnTo>
                  <a:lnTo>
                    <a:pt x="52578" y="834517"/>
                  </a:lnTo>
                  <a:lnTo>
                    <a:pt x="48552" y="840498"/>
                  </a:lnTo>
                  <a:lnTo>
                    <a:pt x="47066" y="847826"/>
                  </a:lnTo>
                  <a:lnTo>
                    <a:pt x="47066" y="871359"/>
                  </a:lnTo>
                  <a:lnTo>
                    <a:pt x="6324" y="871359"/>
                  </a:lnTo>
                  <a:lnTo>
                    <a:pt x="0" y="877671"/>
                  </a:lnTo>
                  <a:lnTo>
                    <a:pt x="0" y="940346"/>
                  </a:lnTo>
                  <a:lnTo>
                    <a:pt x="6324" y="946658"/>
                  </a:lnTo>
                  <a:lnTo>
                    <a:pt x="47066" y="946658"/>
                  </a:lnTo>
                  <a:lnTo>
                    <a:pt x="47066" y="993724"/>
                  </a:lnTo>
                  <a:lnTo>
                    <a:pt x="6324" y="993724"/>
                  </a:lnTo>
                  <a:lnTo>
                    <a:pt x="0" y="1000036"/>
                  </a:lnTo>
                  <a:lnTo>
                    <a:pt x="12" y="1062710"/>
                  </a:lnTo>
                  <a:lnTo>
                    <a:pt x="6324" y="1069022"/>
                  </a:lnTo>
                  <a:lnTo>
                    <a:pt x="47066" y="1069022"/>
                  </a:lnTo>
                  <a:lnTo>
                    <a:pt x="47066" y="1149692"/>
                  </a:lnTo>
                  <a:lnTo>
                    <a:pt x="38760" y="1151813"/>
                  </a:lnTo>
                  <a:lnTo>
                    <a:pt x="32943" y="1159306"/>
                  </a:lnTo>
                  <a:lnTo>
                    <a:pt x="32943" y="1177264"/>
                  </a:lnTo>
                  <a:lnTo>
                    <a:pt x="98831" y="1177264"/>
                  </a:lnTo>
                  <a:lnTo>
                    <a:pt x="98831" y="1159306"/>
                  </a:lnTo>
                  <a:lnTo>
                    <a:pt x="93027" y="1151813"/>
                  </a:lnTo>
                  <a:lnTo>
                    <a:pt x="84721" y="1149692"/>
                  </a:lnTo>
                  <a:lnTo>
                    <a:pt x="84721" y="1069022"/>
                  </a:lnTo>
                  <a:lnTo>
                    <a:pt x="291795" y="1069022"/>
                  </a:lnTo>
                  <a:lnTo>
                    <a:pt x="291795" y="1149692"/>
                  </a:lnTo>
                  <a:lnTo>
                    <a:pt x="283514" y="1151813"/>
                  </a:lnTo>
                  <a:lnTo>
                    <a:pt x="277672" y="1159306"/>
                  </a:lnTo>
                  <a:lnTo>
                    <a:pt x="277672" y="1177264"/>
                  </a:lnTo>
                  <a:lnTo>
                    <a:pt x="343560" y="1177264"/>
                  </a:lnTo>
                  <a:lnTo>
                    <a:pt x="343560" y="1159306"/>
                  </a:lnTo>
                  <a:lnTo>
                    <a:pt x="337756" y="1151813"/>
                  </a:lnTo>
                  <a:lnTo>
                    <a:pt x="329438" y="1149692"/>
                  </a:lnTo>
                  <a:lnTo>
                    <a:pt x="329438" y="1069022"/>
                  </a:lnTo>
                  <a:lnTo>
                    <a:pt x="370192" y="1069022"/>
                  </a:lnTo>
                  <a:lnTo>
                    <a:pt x="376504" y="1062710"/>
                  </a:lnTo>
                  <a:lnTo>
                    <a:pt x="376504" y="1050201"/>
                  </a:lnTo>
                  <a:lnTo>
                    <a:pt x="376504" y="1012545"/>
                  </a:lnTo>
                  <a:lnTo>
                    <a:pt x="376504" y="1000036"/>
                  </a:lnTo>
                  <a:lnTo>
                    <a:pt x="370192" y="993724"/>
                  </a:lnTo>
                  <a:lnTo>
                    <a:pt x="357682" y="993724"/>
                  </a:lnTo>
                  <a:lnTo>
                    <a:pt x="357682" y="1039139"/>
                  </a:lnTo>
                  <a:lnTo>
                    <a:pt x="357682" y="1050201"/>
                  </a:lnTo>
                  <a:lnTo>
                    <a:pt x="328815" y="1050201"/>
                  </a:lnTo>
                  <a:lnTo>
                    <a:pt x="291160" y="1012545"/>
                  </a:lnTo>
                  <a:lnTo>
                    <a:pt x="331089" y="1012545"/>
                  </a:lnTo>
                  <a:lnTo>
                    <a:pt x="357682" y="1039139"/>
                  </a:lnTo>
                  <a:lnTo>
                    <a:pt x="357682" y="993724"/>
                  </a:lnTo>
                  <a:lnTo>
                    <a:pt x="329438" y="993724"/>
                  </a:lnTo>
                  <a:lnTo>
                    <a:pt x="329438" y="946658"/>
                  </a:lnTo>
                  <a:lnTo>
                    <a:pt x="370192" y="946658"/>
                  </a:lnTo>
                  <a:lnTo>
                    <a:pt x="376504" y="940346"/>
                  </a:lnTo>
                  <a:lnTo>
                    <a:pt x="376504" y="927836"/>
                  </a:lnTo>
                  <a:lnTo>
                    <a:pt x="376504" y="890181"/>
                  </a:lnTo>
                  <a:lnTo>
                    <a:pt x="376504" y="877671"/>
                  </a:lnTo>
                  <a:close/>
                </a:path>
                <a:path w="4059554" h="3548379">
                  <a:moveTo>
                    <a:pt x="1200353" y="3323044"/>
                  </a:moveTo>
                  <a:lnTo>
                    <a:pt x="1193253" y="3315982"/>
                  </a:lnTo>
                  <a:lnTo>
                    <a:pt x="1184541" y="3315944"/>
                  </a:lnTo>
                  <a:lnTo>
                    <a:pt x="1175804" y="3315906"/>
                  </a:lnTo>
                  <a:lnTo>
                    <a:pt x="1168666" y="3323005"/>
                  </a:lnTo>
                  <a:lnTo>
                    <a:pt x="1168628" y="3340531"/>
                  </a:lnTo>
                  <a:lnTo>
                    <a:pt x="1175689" y="3347631"/>
                  </a:lnTo>
                  <a:lnTo>
                    <a:pt x="1193215" y="3347669"/>
                  </a:lnTo>
                  <a:lnTo>
                    <a:pt x="1200353" y="3340608"/>
                  </a:lnTo>
                  <a:lnTo>
                    <a:pt x="1200353" y="3323044"/>
                  </a:lnTo>
                  <a:close/>
                </a:path>
                <a:path w="4059554" h="3548379">
                  <a:moveTo>
                    <a:pt x="1215072" y="3363430"/>
                  </a:moveTo>
                  <a:lnTo>
                    <a:pt x="1206169" y="3348875"/>
                  </a:lnTo>
                  <a:lnTo>
                    <a:pt x="1203655" y="3350361"/>
                  </a:lnTo>
                  <a:lnTo>
                    <a:pt x="1203147" y="3350844"/>
                  </a:lnTo>
                  <a:lnTo>
                    <a:pt x="1198079" y="3359226"/>
                  </a:lnTo>
                  <a:lnTo>
                    <a:pt x="1196949" y="3361194"/>
                  </a:lnTo>
                  <a:lnTo>
                    <a:pt x="1197610" y="3363696"/>
                  </a:lnTo>
                  <a:lnTo>
                    <a:pt x="1199578" y="3364839"/>
                  </a:lnTo>
                  <a:lnTo>
                    <a:pt x="1200200" y="3365233"/>
                  </a:lnTo>
                  <a:lnTo>
                    <a:pt x="1200912" y="3365385"/>
                  </a:lnTo>
                  <a:lnTo>
                    <a:pt x="1211033" y="3365385"/>
                  </a:lnTo>
                  <a:lnTo>
                    <a:pt x="1213307" y="3365309"/>
                  </a:lnTo>
                  <a:lnTo>
                    <a:pt x="1215072" y="3363430"/>
                  </a:lnTo>
                  <a:close/>
                </a:path>
                <a:path w="4059554" h="3548379">
                  <a:moveTo>
                    <a:pt x="1243888" y="3323005"/>
                  </a:moveTo>
                  <a:lnTo>
                    <a:pt x="1236789" y="3315906"/>
                  </a:lnTo>
                  <a:lnTo>
                    <a:pt x="1219263" y="3315906"/>
                  </a:lnTo>
                  <a:lnTo>
                    <a:pt x="1212164" y="3323005"/>
                  </a:lnTo>
                  <a:lnTo>
                    <a:pt x="1212164" y="3340506"/>
                  </a:lnTo>
                  <a:lnTo>
                    <a:pt x="1219263" y="3347593"/>
                  </a:lnTo>
                  <a:lnTo>
                    <a:pt x="1236789" y="3347593"/>
                  </a:lnTo>
                  <a:lnTo>
                    <a:pt x="1243888" y="3340506"/>
                  </a:lnTo>
                  <a:lnTo>
                    <a:pt x="1243888" y="3331756"/>
                  </a:lnTo>
                  <a:lnTo>
                    <a:pt x="1243888" y="3323005"/>
                  </a:lnTo>
                  <a:close/>
                </a:path>
                <a:path w="4059554" h="3548379">
                  <a:moveTo>
                    <a:pt x="1365732" y="244729"/>
                  </a:moveTo>
                  <a:lnTo>
                    <a:pt x="1364234" y="237274"/>
                  </a:lnTo>
                  <a:lnTo>
                    <a:pt x="1359725" y="230606"/>
                  </a:lnTo>
                  <a:lnTo>
                    <a:pt x="1232662" y="103530"/>
                  </a:lnTo>
                  <a:lnTo>
                    <a:pt x="1260894" y="75298"/>
                  </a:lnTo>
                  <a:lnTo>
                    <a:pt x="1185595" y="0"/>
                  </a:lnTo>
                  <a:lnTo>
                    <a:pt x="1091476" y="94119"/>
                  </a:lnTo>
                  <a:lnTo>
                    <a:pt x="1166774" y="169418"/>
                  </a:lnTo>
                  <a:lnTo>
                    <a:pt x="1204429" y="131775"/>
                  </a:lnTo>
                  <a:lnTo>
                    <a:pt x="1331493" y="258838"/>
                  </a:lnTo>
                  <a:lnTo>
                    <a:pt x="1338148" y="263347"/>
                  </a:lnTo>
                  <a:lnTo>
                    <a:pt x="1345615" y="264845"/>
                  </a:lnTo>
                  <a:lnTo>
                    <a:pt x="1353070" y="263347"/>
                  </a:lnTo>
                  <a:lnTo>
                    <a:pt x="1359725" y="258838"/>
                  </a:lnTo>
                  <a:lnTo>
                    <a:pt x="1364234" y="252183"/>
                  </a:lnTo>
                  <a:lnTo>
                    <a:pt x="1365732" y="244729"/>
                  </a:lnTo>
                  <a:close/>
                </a:path>
                <a:path w="4059554" h="3548379">
                  <a:moveTo>
                    <a:pt x="1409420" y="3454831"/>
                  </a:moveTo>
                  <a:lnTo>
                    <a:pt x="1408557" y="3451618"/>
                  </a:lnTo>
                  <a:lnTo>
                    <a:pt x="1391500" y="3421926"/>
                  </a:lnTo>
                  <a:lnTo>
                    <a:pt x="1370418" y="3385261"/>
                  </a:lnTo>
                  <a:lnTo>
                    <a:pt x="1366342" y="3378162"/>
                  </a:lnTo>
                  <a:lnTo>
                    <a:pt x="1355839" y="3359886"/>
                  </a:lnTo>
                  <a:lnTo>
                    <a:pt x="1353426" y="3355683"/>
                  </a:lnTo>
                  <a:lnTo>
                    <a:pt x="1333906" y="3321723"/>
                  </a:lnTo>
                  <a:lnTo>
                    <a:pt x="1299819" y="3262426"/>
                  </a:lnTo>
                  <a:lnTo>
                    <a:pt x="1298549" y="3260217"/>
                  </a:lnTo>
                  <a:lnTo>
                    <a:pt x="1298549" y="3343249"/>
                  </a:lnTo>
                  <a:lnTo>
                    <a:pt x="1297063" y="3348507"/>
                  </a:lnTo>
                  <a:lnTo>
                    <a:pt x="1297063" y="3395891"/>
                  </a:lnTo>
                  <a:lnTo>
                    <a:pt x="1294206" y="3401847"/>
                  </a:lnTo>
                  <a:lnTo>
                    <a:pt x="1293533" y="3402825"/>
                  </a:lnTo>
                  <a:lnTo>
                    <a:pt x="1292707" y="3403612"/>
                  </a:lnTo>
                  <a:lnTo>
                    <a:pt x="1291615" y="3404705"/>
                  </a:lnTo>
                  <a:lnTo>
                    <a:pt x="1290281" y="3405492"/>
                  </a:lnTo>
                  <a:lnTo>
                    <a:pt x="1288834" y="3405962"/>
                  </a:lnTo>
                  <a:lnTo>
                    <a:pt x="1291412" y="3410788"/>
                  </a:lnTo>
                  <a:lnTo>
                    <a:pt x="1290916" y="3412439"/>
                  </a:lnTo>
                  <a:lnTo>
                    <a:pt x="1289545" y="3416833"/>
                  </a:lnTo>
                  <a:lnTo>
                    <a:pt x="1279969" y="3421926"/>
                  </a:lnTo>
                  <a:lnTo>
                    <a:pt x="1274000" y="3420122"/>
                  </a:lnTo>
                  <a:lnTo>
                    <a:pt x="1272235" y="3416833"/>
                  </a:lnTo>
                  <a:lnTo>
                    <a:pt x="1270038" y="3412756"/>
                  </a:lnTo>
                  <a:lnTo>
                    <a:pt x="1269923" y="3410788"/>
                  </a:lnTo>
                  <a:lnTo>
                    <a:pt x="1269847" y="3409696"/>
                  </a:lnTo>
                  <a:lnTo>
                    <a:pt x="1270939" y="3406940"/>
                  </a:lnTo>
                  <a:lnTo>
                    <a:pt x="1239774" y="3393059"/>
                  </a:lnTo>
                  <a:lnTo>
                    <a:pt x="1235456" y="3391141"/>
                  </a:lnTo>
                  <a:lnTo>
                    <a:pt x="1235456" y="3380829"/>
                  </a:lnTo>
                  <a:lnTo>
                    <a:pt x="1239100" y="3380829"/>
                  </a:lnTo>
                  <a:lnTo>
                    <a:pt x="1242161" y="3379927"/>
                  </a:lnTo>
                  <a:lnTo>
                    <a:pt x="1244790" y="3378162"/>
                  </a:lnTo>
                  <a:lnTo>
                    <a:pt x="1276870" y="3392271"/>
                  </a:lnTo>
                  <a:lnTo>
                    <a:pt x="1279220" y="3387331"/>
                  </a:lnTo>
                  <a:lnTo>
                    <a:pt x="1285138" y="3385261"/>
                  </a:lnTo>
                  <a:lnTo>
                    <a:pt x="1294980" y="3389960"/>
                  </a:lnTo>
                  <a:lnTo>
                    <a:pt x="1297063" y="3395891"/>
                  </a:lnTo>
                  <a:lnTo>
                    <a:pt x="1297063" y="3348507"/>
                  </a:lnTo>
                  <a:lnTo>
                    <a:pt x="1295984" y="3352317"/>
                  </a:lnTo>
                  <a:lnTo>
                    <a:pt x="1295793" y="3352825"/>
                  </a:lnTo>
                  <a:lnTo>
                    <a:pt x="1291882" y="3355683"/>
                  </a:lnTo>
                  <a:lnTo>
                    <a:pt x="1283652" y="3355683"/>
                  </a:lnTo>
                  <a:lnTo>
                    <a:pt x="1279842" y="3353181"/>
                  </a:lnTo>
                  <a:lnTo>
                    <a:pt x="1278445" y="3349917"/>
                  </a:lnTo>
                  <a:lnTo>
                    <a:pt x="1278382" y="3349764"/>
                  </a:lnTo>
                  <a:lnTo>
                    <a:pt x="1278280" y="3349523"/>
                  </a:lnTo>
                  <a:lnTo>
                    <a:pt x="1251331" y="3359886"/>
                  </a:lnTo>
                  <a:lnTo>
                    <a:pt x="1251331" y="3354628"/>
                  </a:lnTo>
                  <a:lnTo>
                    <a:pt x="1255141" y="3349917"/>
                  </a:lnTo>
                  <a:lnTo>
                    <a:pt x="1258277" y="3344748"/>
                  </a:lnTo>
                  <a:lnTo>
                    <a:pt x="1260754" y="3339173"/>
                  </a:lnTo>
                  <a:lnTo>
                    <a:pt x="1272057" y="3334855"/>
                  </a:lnTo>
                  <a:lnTo>
                    <a:pt x="1272044" y="3334499"/>
                  </a:lnTo>
                  <a:lnTo>
                    <a:pt x="1271879" y="3334004"/>
                  </a:lnTo>
                  <a:lnTo>
                    <a:pt x="1271803" y="3333800"/>
                  </a:lnTo>
                  <a:lnTo>
                    <a:pt x="1271714" y="3333254"/>
                  </a:lnTo>
                  <a:lnTo>
                    <a:pt x="1271612" y="3326155"/>
                  </a:lnTo>
                  <a:lnTo>
                    <a:pt x="1276045" y="3321723"/>
                  </a:lnTo>
                  <a:lnTo>
                    <a:pt x="1286941" y="3321723"/>
                  </a:lnTo>
                  <a:lnTo>
                    <a:pt x="1291209" y="3325990"/>
                  </a:lnTo>
                  <a:lnTo>
                    <a:pt x="1291107" y="3334499"/>
                  </a:lnTo>
                  <a:lnTo>
                    <a:pt x="1291031" y="3334855"/>
                  </a:lnTo>
                  <a:lnTo>
                    <a:pt x="1290281" y="3336315"/>
                  </a:lnTo>
                  <a:lnTo>
                    <a:pt x="1295539" y="3337801"/>
                  </a:lnTo>
                  <a:lnTo>
                    <a:pt x="1298549" y="3343249"/>
                  </a:lnTo>
                  <a:lnTo>
                    <a:pt x="1298549" y="3260217"/>
                  </a:lnTo>
                  <a:lnTo>
                    <a:pt x="1255763" y="3185769"/>
                  </a:lnTo>
                  <a:lnTo>
                    <a:pt x="1255763" y="3316973"/>
                  </a:lnTo>
                  <a:lnTo>
                    <a:pt x="1255039" y="3325685"/>
                  </a:lnTo>
                  <a:lnTo>
                    <a:pt x="1242352" y="3350984"/>
                  </a:lnTo>
                  <a:lnTo>
                    <a:pt x="1241882" y="3352317"/>
                  </a:lnTo>
                  <a:lnTo>
                    <a:pt x="1241882" y="3368827"/>
                  </a:lnTo>
                  <a:lnTo>
                    <a:pt x="1239342" y="3371494"/>
                  </a:lnTo>
                  <a:lnTo>
                    <a:pt x="1228788" y="3371494"/>
                  </a:lnTo>
                  <a:lnTo>
                    <a:pt x="1226159" y="3374047"/>
                  </a:lnTo>
                  <a:lnTo>
                    <a:pt x="1226045" y="3393059"/>
                  </a:lnTo>
                  <a:lnTo>
                    <a:pt x="1218158" y="3393059"/>
                  </a:lnTo>
                  <a:lnTo>
                    <a:pt x="1218158" y="3381222"/>
                  </a:lnTo>
                  <a:lnTo>
                    <a:pt x="1210233" y="3381222"/>
                  </a:lnTo>
                  <a:lnTo>
                    <a:pt x="1210233" y="3393059"/>
                  </a:lnTo>
                  <a:lnTo>
                    <a:pt x="1202347" y="3393059"/>
                  </a:lnTo>
                  <a:lnTo>
                    <a:pt x="1202347" y="3381222"/>
                  </a:lnTo>
                  <a:lnTo>
                    <a:pt x="1194435" y="3381222"/>
                  </a:lnTo>
                  <a:lnTo>
                    <a:pt x="1194435" y="3393059"/>
                  </a:lnTo>
                  <a:lnTo>
                    <a:pt x="1186510" y="3393059"/>
                  </a:lnTo>
                  <a:lnTo>
                    <a:pt x="1186510" y="3375647"/>
                  </a:lnTo>
                  <a:lnTo>
                    <a:pt x="1186510" y="3374047"/>
                  </a:lnTo>
                  <a:lnTo>
                    <a:pt x="1183995" y="3371494"/>
                  </a:lnTo>
                  <a:lnTo>
                    <a:pt x="1177099" y="3371494"/>
                  </a:lnTo>
                  <a:lnTo>
                    <a:pt x="1177099" y="3380397"/>
                  </a:lnTo>
                  <a:lnTo>
                    <a:pt x="1177099" y="3388436"/>
                  </a:lnTo>
                  <a:lnTo>
                    <a:pt x="1176794" y="3388436"/>
                  </a:lnTo>
                  <a:lnTo>
                    <a:pt x="1138275" y="3403181"/>
                  </a:lnTo>
                  <a:lnTo>
                    <a:pt x="1138783" y="3404400"/>
                  </a:lnTo>
                  <a:lnTo>
                    <a:pt x="1138986" y="3405492"/>
                  </a:lnTo>
                  <a:lnTo>
                    <a:pt x="1139050" y="3412439"/>
                  </a:lnTo>
                  <a:lnTo>
                    <a:pt x="1134618" y="3416833"/>
                  </a:lnTo>
                  <a:lnTo>
                    <a:pt x="1123683" y="3416833"/>
                  </a:lnTo>
                  <a:lnTo>
                    <a:pt x="1119289" y="3412439"/>
                  </a:lnTo>
                  <a:lnTo>
                    <a:pt x="1119251" y="3405492"/>
                  </a:lnTo>
                  <a:lnTo>
                    <a:pt x="1119644" y="3403892"/>
                  </a:lnTo>
                  <a:lnTo>
                    <a:pt x="1120343" y="3402558"/>
                  </a:lnTo>
                  <a:lnTo>
                    <a:pt x="1115136" y="3400907"/>
                  </a:lnTo>
                  <a:lnTo>
                    <a:pt x="1112266" y="3395332"/>
                  </a:lnTo>
                  <a:lnTo>
                    <a:pt x="1115466" y="3385261"/>
                  </a:lnTo>
                  <a:lnTo>
                    <a:pt x="1115568" y="3384943"/>
                  </a:lnTo>
                  <a:lnTo>
                    <a:pt x="1121092" y="3382035"/>
                  </a:lnTo>
                  <a:lnTo>
                    <a:pt x="1128737" y="3384473"/>
                  </a:lnTo>
                  <a:lnTo>
                    <a:pt x="1130820" y="3386163"/>
                  </a:lnTo>
                  <a:lnTo>
                    <a:pt x="1132039" y="3388436"/>
                  </a:lnTo>
                  <a:lnTo>
                    <a:pt x="1148676" y="3382035"/>
                  </a:lnTo>
                  <a:lnTo>
                    <a:pt x="1165326" y="3375647"/>
                  </a:lnTo>
                  <a:lnTo>
                    <a:pt x="1168273" y="3378708"/>
                  </a:lnTo>
                  <a:lnTo>
                    <a:pt x="1172349" y="3380397"/>
                  </a:lnTo>
                  <a:lnTo>
                    <a:pt x="1177099" y="3380397"/>
                  </a:lnTo>
                  <a:lnTo>
                    <a:pt x="1177099" y="3371494"/>
                  </a:lnTo>
                  <a:lnTo>
                    <a:pt x="1173492" y="3371494"/>
                  </a:lnTo>
                  <a:lnTo>
                    <a:pt x="1170698" y="3368827"/>
                  </a:lnTo>
                  <a:lnTo>
                    <a:pt x="1170673" y="3357918"/>
                  </a:lnTo>
                  <a:lnTo>
                    <a:pt x="1170660" y="3352317"/>
                  </a:lnTo>
                  <a:lnTo>
                    <a:pt x="1170241" y="3350984"/>
                  </a:lnTo>
                  <a:lnTo>
                    <a:pt x="1164018" y="3342678"/>
                  </a:lnTo>
                  <a:lnTo>
                    <a:pt x="1162265" y="3339173"/>
                  </a:lnTo>
                  <a:lnTo>
                    <a:pt x="1161249" y="3337102"/>
                  </a:lnTo>
                  <a:lnTo>
                    <a:pt x="1161249" y="3354628"/>
                  </a:lnTo>
                  <a:lnTo>
                    <a:pt x="1161249" y="3357918"/>
                  </a:lnTo>
                  <a:lnTo>
                    <a:pt x="1149819" y="3352825"/>
                  </a:lnTo>
                  <a:lnTo>
                    <a:pt x="1133995" y="3345764"/>
                  </a:lnTo>
                  <a:lnTo>
                    <a:pt x="1133487" y="3346945"/>
                  </a:lnTo>
                  <a:lnTo>
                    <a:pt x="1132776" y="3347999"/>
                  </a:lnTo>
                  <a:lnTo>
                    <a:pt x="1131836" y="3348977"/>
                  </a:lnTo>
                  <a:lnTo>
                    <a:pt x="1128001" y="3352825"/>
                  </a:lnTo>
                  <a:lnTo>
                    <a:pt x="1121676" y="3352825"/>
                  </a:lnTo>
                  <a:lnTo>
                    <a:pt x="1117803" y="3348977"/>
                  </a:lnTo>
                  <a:lnTo>
                    <a:pt x="1113878" y="3345015"/>
                  </a:lnTo>
                  <a:lnTo>
                    <a:pt x="1113878" y="3338703"/>
                  </a:lnTo>
                  <a:lnTo>
                    <a:pt x="1117714" y="3334855"/>
                  </a:lnTo>
                  <a:lnTo>
                    <a:pt x="1117879" y="3335096"/>
                  </a:lnTo>
                  <a:lnTo>
                    <a:pt x="1118108" y="3334855"/>
                  </a:lnTo>
                  <a:lnTo>
                    <a:pt x="1118971" y="3334004"/>
                  </a:lnTo>
                  <a:lnTo>
                    <a:pt x="1120241" y="3333254"/>
                  </a:lnTo>
                  <a:lnTo>
                    <a:pt x="1121765" y="3332746"/>
                  </a:lnTo>
                  <a:lnTo>
                    <a:pt x="1119174" y="3327958"/>
                  </a:lnTo>
                  <a:lnTo>
                    <a:pt x="1120940" y="3321951"/>
                  </a:lnTo>
                  <a:lnTo>
                    <a:pt x="1130363" y="3316821"/>
                  </a:lnTo>
                  <a:lnTo>
                    <a:pt x="1130769" y="3316821"/>
                  </a:lnTo>
                  <a:lnTo>
                    <a:pt x="1136510" y="3318510"/>
                  </a:lnTo>
                  <a:lnTo>
                    <a:pt x="1140421" y="3325685"/>
                  </a:lnTo>
                  <a:lnTo>
                    <a:pt x="1140650" y="3327958"/>
                  </a:lnTo>
                  <a:lnTo>
                    <a:pt x="1140701" y="3328505"/>
                  </a:lnTo>
                  <a:lnTo>
                    <a:pt x="1139837" y="3331095"/>
                  </a:lnTo>
                  <a:lnTo>
                    <a:pt x="1150505" y="3335807"/>
                  </a:lnTo>
                  <a:lnTo>
                    <a:pt x="1153045" y="3342678"/>
                  </a:lnTo>
                  <a:lnTo>
                    <a:pt x="1156665" y="3348977"/>
                  </a:lnTo>
                  <a:lnTo>
                    <a:pt x="1161249" y="3354628"/>
                  </a:lnTo>
                  <a:lnTo>
                    <a:pt x="1161249" y="3337102"/>
                  </a:lnTo>
                  <a:lnTo>
                    <a:pt x="1160272" y="3335096"/>
                  </a:lnTo>
                  <a:lnTo>
                    <a:pt x="1160145" y="3334855"/>
                  </a:lnTo>
                  <a:lnTo>
                    <a:pt x="1160030" y="3334626"/>
                  </a:lnTo>
                  <a:lnTo>
                    <a:pt x="1156817" y="3316821"/>
                  </a:lnTo>
                  <a:lnTo>
                    <a:pt x="1160703" y="3295777"/>
                  </a:lnTo>
                  <a:lnTo>
                    <a:pt x="1171308" y="3278428"/>
                  </a:lnTo>
                  <a:lnTo>
                    <a:pt x="1187043" y="3266719"/>
                  </a:lnTo>
                  <a:lnTo>
                    <a:pt x="1206271" y="3262426"/>
                  </a:lnTo>
                  <a:lnTo>
                    <a:pt x="1225511" y="3266719"/>
                  </a:lnTo>
                  <a:lnTo>
                    <a:pt x="1241247" y="3278428"/>
                  </a:lnTo>
                  <a:lnTo>
                    <a:pt x="1251864" y="3295777"/>
                  </a:lnTo>
                  <a:lnTo>
                    <a:pt x="1255737" y="3316821"/>
                  </a:lnTo>
                  <a:lnTo>
                    <a:pt x="1255763" y="3316973"/>
                  </a:lnTo>
                  <a:lnTo>
                    <a:pt x="1255763" y="3185769"/>
                  </a:lnTo>
                  <a:lnTo>
                    <a:pt x="1222984" y="3128721"/>
                  </a:lnTo>
                  <a:lnTo>
                    <a:pt x="1218069" y="3123095"/>
                  </a:lnTo>
                  <a:lnTo>
                    <a:pt x="1211592" y="3119907"/>
                  </a:lnTo>
                  <a:lnTo>
                    <a:pt x="1204391" y="3119374"/>
                  </a:lnTo>
                  <a:lnTo>
                    <a:pt x="1197292" y="3121736"/>
                  </a:lnTo>
                  <a:lnTo>
                    <a:pt x="1194396" y="3123387"/>
                  </a:lnTo>
                  <a:lnTo>
                    <a:pt x="1191996" y="3125825"/>
                  </a:lnTo>
                  <a:lnTo>
                    <a:pt x="1190358" y="3128721"/>
                  </a:lnTo>
                  <a:lnTo>
                    <a:pt x="1006424" y="3448748"/>
                  </a:lnTo>
                  <a:lnTo>
                    <a:pt x="1004023" y="3455847"/>
                  </a:lnTo>
                  <a:lnTo>
                    <a:pt x="1004531" y="3463048"/>
                  </a:lnTo>
                  <a:lnTo>
                    <a:pt x="1007706" y="3469525"/>
                  </a:lnTo>
                  <a:lnTo>
                    <a:pt x="1013320" y="3474478"/>
                  </a:lnTo>
                  <a:lnTo>
                    <a:pt x="1016177" y="3476129"/>
                  </a:lnTo>
                  <a:lnTo>
                    <a:pt x="1019403" y="3476993"/>
                  </a:lnTo>
                  <a:lnTo>
                    <a:pt x="1390637" y="3476993"/>
                  </a:lnTo>
                  <a:lnTo>
                    <a:pt x="1397965" y="3475507"/>
                  </a:lnTo>
                  <a:lnTo>
                    <a:pt x="1403946" y="3471468"/>
                  </a:lnTo>
                  <a:lnTo>
                    <a:pt x="1407972" y="3465474"/>
                  </a:lnTo>
                  <a:lnTo>
                    <a:pt x="1409420" y="3458133"/>
                  </a:lnTo>
                  <a:lnTo>
                    <a:pt x="1409420" y="3454831"/>
                  </a:lnTo>
                  <a:close/>
                </a:path>
                <a:path w="4059554" h="3548379">
                  <a:moveTo>
                    <a:pt x="3175444" y="3369272"/>
                  </a:moveTo>
                  <a:lnTo>
                    <a:pt x="3174174" y="3359861"/>
                  </a:lnTo>
                  <a:lnTo>
                    <a:pt x="3169056" y="3321710"/>
                  </a:lnTo>
                  <a:lnTo>
                    <a:pt x="3151035" y="3278975"/>
                  </a:lnTo>
                  <a:lnTo>
                    <a:pt x="3146729" y="3273412"/>
                  </a:lnTo>
                  <a:lnTo>
                    <a:pt x="3146729" y="3359861"/>
                  </a:lnTo>
                  <a:lnTo>
                    <a:pt x="3146729" y="3378682"/>
                  </a:lnTo>
                  <a:lnTo>
                    <a:pt x="3135058" y="3428301"/>
                  </a:lnTo>
                  <a:lnTo>
                    <a:pt x="3108439" y="3469983"/>
                  </a:lnTo>
                  <a:lnTo>
                    <a:pt x="3069894" y="3500729"/>
                  </a:lnTo>
                  <a:lnTo>
                    <a:pt x="3022485" y="3517519"/>
                  </a:lnTo>
                  <a:lnTo>
                    <a:pt x="3029712" y="3508108"/>
                  </a:lnTo>
                  <a:lnTo>
                    <a:pt x="3045523" y="3487483"/>
                  </a:lnTo>
                  <a:lnTo>
                    <a:pt x="3066605" y="3454108"/>
                  </a:lnTo>
                  <a:lnTo>
                    <a:pt x="3082582" y="3417722"/>
                  </a:lnTo>
                  <a:lnTo>
                    <a:pt x="3090253" y="3378682"/>
                  </a:lnTo>
                  <a:lnTo>
                    <a:pt x="3146729" y="3378682"/>
                  </a:lnTo>
                  <a:lnTo>
                    <a:pt x="3146729" y="3359861"/>
                  </a:lnTo>
                  <a:lnTo>
                    <a:pt x="3090253" y="3359861"/>
                  </a:lnTo>
                  <a:lnTo>
                    <a:pt x="3082582" y="3320821"/>
                  </a:lnTo>
                  <a:lnTo>
                    <a:pt x="3071431" y="3295434"/>
                  </a:lnTo>
                  <a:lnTo>
                    <a:pt x="3071431" y="3359861"/>
                  </a:lnTo>
                  <a:lnTo>
                    <a:pt x="3071431" y="3378682"/>
                  </a:lnTo>
                  <a:lnTo>
                    <a:pt x="3063862" y="3414128"/>
                  </a:lnTo>
                  <a:lnTo>
                    <a:pt x="3048609" y="3447631"/>
                  </a:lnTo>
                  <a:lnTo>
                    <a:pt x="3028416" y="3479012"/>
                  </a:lnTo>
                  <a:lnTo>
                    <a:pt x="3006013" y="3508108"/>
                  </a:lnTo>
                  <a:lnTo>
                    <a:pt x="3006013" y="3378682"/>
                  </a:lnTo>
                  <a:lnTo>
                    <a:pt x="3071431" y="3378682"/>
                  </a:lnTo>
                  <a:lnTo>
                    <a:pt x="3071431" y="3359861"/>
                  </a:lnTo>
                  <a:lnTo>
                    <a:pt x="3006013" y="3359861"/>
                  </a:lnTo>
                  <a:lnTo>
                    <a:pt x="3006013" y="3230435"/>
                  </a:lnTo>
                  <a:lnTo>
                    <a:pt x="3028454" y="3259531"/>
                  </a:lnTo>
                  <a:lnTo>
                    <a:pt x="3048609" y="3290735"/>
                  </a:lnTo>
                  <a:lnTo>
                    <a:pt x="3063862" y="3324212"/>
                  </a:lnTo>
                  <a:lnTo>
                    <a:pt x="3071431" y="3359861"/>
                  </a:lnTo>
                  <a:lnTo>
                    <a:pt x="3071431" y="3295434"/>
                  </a:lnTo>
                  <a:lnTo>
                    <a:pt x="3066605" y="3284436"/>
                  </a:lnTo>
                  <a:lnTo>
                    <a:pt x="3045523" y="3251047"/>
                  </a:lnTo>
                  <a:lnTo>
                    <a:pt x="3029712" y="3230435"/>
                  </a:lnTo>
                  <a:lnTo>
                    <a:pt x="3022485" y="3221024"/>
                  </a:lnTo>
                  <a:lnTo>
                    <a:pt x="3069894" y="3237814"/>
                  </a:lnTo>
                  <a:lnTo>
                    <a:pt x="3108439" y="3268561"/>
                  </a:lnTo>
                  <a:lnTo>
                    <a:pt x="3135058" y="3310229"/>
                  </a:lnTo>
                  <a:lnTo>
                    <a:pt x="3146729" y="3359861"/>
                  </a:lnTo>
                  <a:lnTo>
                    <a:pt x="3146729" y="3273412"/>
                  </a:lnTo>
                  <a:lnTo>
                    <a:pt x="3123082" y="3242792"/>
                  </a:lnTo>
                  <a:lnTo>
                    <a:pt x="3094901" y="3221024"/>
                  </a:lnTo>
                  <a:lnTo>
                    <a:pt x="3086887" y="3214827"/>
                  </a:lnTo>
                  <a:lnTo>
                    <a:pt x="3044164" y="3196818"/>
                  </a:lnTo>
                  <a:lnTo>
                    <a:pt x="2996603" y="3190430"/>
                  </a:lnTo>
                  <a:lnTo>
                    <a:pt x="2987192" y="3191700"/>
                  </a:lnTo>
                  <a:lnTo>
                    <a:pt x="2987192" y="3230435"/>
                  </a:lnTo>
                  <a:lnTo>
                    <a:pt x="2987192" y="3359861"/>
                  </a:lnTo>
                  <a:lnTo>
                    <a:pt x="2987192" y="3378682"/>
                  </a:lnTo>
                  <a:lnTo>
                    <a:pt x="2987192" y="3508108"/>
                  </a:lnTo>
                  <a:lnTo>
                    <a:pt x="2970720" y="3486721"/>
                  </a:lnTo>
                  <a:lnTo>
                    <a:pt x="2970720" y="3517519"/>
                  </a:lnTo>
                  <a:lnTo>
                    <a:pt x="2923311" y="3500729"/>
                  </a:lnTo>
                  <a:lnTo>
                    <a:pt x="2884779" y="3469983"/>
                  </a:lnTo>
                  <a:lnTo>
                    <a:pt x="2858147" y="3428301"/>
                  </a:lnTo>
                  <a:lnTo>
                    <a:pt x="2846476" y="3378682"/>
                  </a:lnTo>
                  <a:lnTo>
                    <a:pt x="2902953" y="3378682"/>
                  </a:lnTo>
                  <a:lnTo>
                    <a:pt x="2910827" y="3417722"/>
                  </a:lnTo>
                  <a:lnTo>
                    <a:pt x="2926778" y="3454108"/>
                  </a:lnTo>
                  <a:lnTo>
                    <a:pt x="2947759" y="3487483"/>
                  </a:lnTo>
                  <a:lnTo>
                    <a:pt x="2970720" y="3517519"/>
                  </a:lnTo>
                  <a:lnTo>
                    <a:pt x="2970720" y="3486721"/>
                  </a:lnTo>
                  <a:lnTo>
                    <a:pt x="2964789" y="3479012"/>
                  </a:lnTo>
                  <a:lnTo>
                    <a:pt x="2944596" y="3447631"/>
                  </a:lnTo>
                  <a:lnTo>
                    <a:pt x="2929356" y="3414128"/>
                  </a:lnTo>
                  <a:lnTo>
                    <a:pt x="2921774" y="3378682"/>
                  </a:lnTo>
                  <a:lnTo>
                    <a:pt x="2987192" y="3378682"/>
                  </a:lnTo>
                  <a:lnTo>
                    <a:pt x="2987192" y="3359861"/>
                  </a:lnTo>
                  <a:lnTo>
                    <a:pt x="2921774" y="3359861"/>
                  </a:lnTo>
                  <a:lnTo>
                    <a:pt x="2929344" y="3324415"/>
                  </a:lnTo>
                  <a:lnTo>
                    <a:pt x="2944596" y="3290913"/>
                  </a:lnTo>
                  <a:lnTo>
                    <a:pt x="2964789" y="3259531"/>
                  </a:lnTo>
                  <a:lnTo>
                    <a:pt x="2987192" y="3230435"/>
                  </a:lnTo>
                  <a:lnTo>
                    <a:pt x="2987192" y="3191700"/>
                  </a:lnTo>
                  <a:lnTo>
                    <a:pt x="2970720" y="3193910"/>
                  </a:lnTo>
                  <a:lnTo>
                    <a:pt x="2970720" y="3221024"/>
                  </a:lnTo>
                  <a:lnTo>
                    <a:pt x="2947695" y="3251047"/>
                  </a:lnTo>
                  <a:lnTo>
                    <a:pt x="2926600" y="3284436"/>
                  </a:lnTo>
                  <a:lnTo>
                    <a:pt x="2910624" y="3320821"/>
                  </a:lnTo>
                  <a:lnTo>
                    <a:pt x="2902953" y="3359861"/>
                  </a:lnTo>
                  <a:lnTo>
                    <a:pt x="2846476" y="3359861"/>
                  </a:lnTo>
                  <a:lnTo>
                    <a:pt x="2858147" y="3310229"/>
                  </a:lnTo>
                  <a:lnTo>
                    <a:pt x="2884779" y="3268561"/>
                  </a:lnTo>
                  <a:lnTo>
                    <a:pt x="2923311" y="3237814"/>
                  </a:lnTo>
                  <a:lnTo>
                    <a:pt x="2970720" y="3221024"/>
                  </a:lnTo>
                  <a:lnTo>
                    <a:pt x="2970720" y="3193910"/>
                  </a:lnTo>
                  <a:lnTo>
                    <a:pt x="2906318" y="3214827"/>
                  </a:lnTo>
                  <a:lnTo>
                    <a:pt x="2870123" y="3242792"/>
                  </a:lnTo>
                  <a:lnTo>
                    <a:pt x="2842171" y="3278975"/>
                  </a:lnTo>
                  <a:lnTo>
                    <a:pt x="2824149" y="3321710"/>
                  </a:lnTo>
                  <a:lnTo>
                    <a:pt x="2817774" y="3369272"/>
                  </a:lnTo>
                  <a:lnTo>
                    <a:pt x="2824149" y="3416833"/>
                  </a:lnTo>
                  <a:lnTo>
                    <a:pt x="2842171" y="3459569"/>
                  </a:lnTo>
                  <a:lnTo>
                    <a:pt x="2870123" y="3495751"/>
                  </a:lnTo>
                  <a:lnTo>
                    <a:pt x="2906318" y="3523704"/>
                  </a:lnTo>
                  <a:lnTo>
                    <a:pt x="2949041" y="3541725"/>
                  </a:lnTo>
                  <a:lnTo>
                    <a:pt x="2996603" y="3548113"/>
                  </a:lnTo>
                  <a:lnTo>
                    <a:pt x="3044164" y="3541725"/>
                  </a:lnTo>
                  <a:lnTo>
                    <a:pt x="3086900" y="3523704"/>
                  </a:lnTo>
                  <a:lnTo>
                    <a:pt x="3094901" y="3517519"/>
                  </a:lnTo>
                  <a:lnTo>
                    <a:pt x="3123082" y="3495751"/>
                  </a:lnTo>
                  <a:lnTo>
                    <a:pt x="3151035" y="3459569"/>
                  </a:lnTo>
                  <a:lnTo>
                    <a:pt x="3169056" y="3416833"/>
                  </a:lnTo>
                  <a:lnTo>
                    <a:pt x="3174174" y="3378682"/>
                  </a:lnTo>
                  <a:lnTo>
                    <a:pt x="3175444" y="3369272"/>
                  </a:lnTo>
                  <a:close/>
                </a:path>
                <a:path w="4059554" h="3548379">
                  <a:moveTo>
                    <a:pt x="3890314" y="1107998"/>
                  </a:moveTo>
                  <a:lnTo>
                    <a:pt x="3880472" y="1098156"/>
                  </a:lnTo>
                  <a:lnTo>
                    <a:pt x="3849408" y="1129220"/>
                  </a:lnTo>
                  <a:lnTo>
                    <a:pt x="3837178" y="1116990"/>
                  </a:lnTo>
                  <a:lnTo>
                    <a:pt x="3827335" y="1126832"/>
                  </a:lnTo>
                  <a:lnTo>
                    <a:pt x="3849408" y="1148905"/>
                  </a:lnTo>
                  <a:lnTo>
                    <a:pt x="3890314" y="1107998"/>
                  </a:lnTo>
                  <a:close/>
                </a:path>
                <a:path w="4059554" h="3548379">
                  <a:moveTo>
                    <a:pt x="3890314" y="1051521"/>
                  </a:moveTo>
                  <a:lnTo>
                    <a:pt x="3880472" y="1041679"/>
                  </a:lnTo>
                  <a:lnTo>
                    <a:pt x="3849408" y="1072743"/>
                  </a:lnTo>
                  <a:lnTo>
                    <a:pt x="3837178" y="1060513"/>
                  </a:lnTo>
                  <a:lnTo>
                    <a:pt x="3827335" y="1070356"/>
                  </a:lnTo>
                  <a:lnTo>
                    <a:pt x="3849408" y="1092428"/>
                  </a:lnTo>
                  <a:lnTo>
                    <a:pt x="3890314" y="1051521"/>
                  </a:lnTo>
                  <a:close/>
                </a:path>
                <a:path w="4059554" h="3548379">
                  <a:moveTo>
                    <a:pt x="3890314" y="995057"/>
                  </a:moveTo>
                  <a:lnTo>
                    <a:pt x="3880472" y="985202"/>
                  </a:lnTo>
                  <a:lnTo>
                    <a:pt x="3849408" y="1016266"/>
                  </a:lnTo>
                  <a:lnTo>
                    <a:pt x="3837178" y="1004036"/>
                  </a:lnTo>
                  <a:lnTo>
                    <a:pt x="3827335" y="1013879"/>
                  </a:lnTo>
                  <a:lnTo>
                    <a:pt x="3849408" y="1035951"/>
                  </a:lnTo>
                  <a:lnTo>
                    <a:pt x="3890314" y="995057"/>
                  </a:lnTo>
                  <a:close/>
                </a:path>
                <a:path w="4059554" h="3548379">
                  <a:moveTo>
                    <a:pt x="3890314" y="938580"/>
                  </a:moveTo>
                  <a:lnTo>
                    <a:pt x="3880472" y="928725"/>
                  </a:lnTo>
                  <a:lnTo>
                    <a:pt x="3849408" y="959789"/>
                  </a:lnTo>
                  <a:lnTo>
                    <a:pt x="3837178" y="947559"/>
                  </a:lnTo>
                  <a:lnTo>
                    <a:pt x="3827335" y="957402"/>
                  </a:lnTo>
                  <a:lnTo>
                    <a:pt x="3849408" y="979487"/>
                  </a:lnTo>
                  <a:lnTo>
                    <a:pt x="3890314" y="938580"/>
                  </a:lnTo>
                  <a:close/>
                </a:path>
                <a:path w="4059554" h="3548379">
                  <a:moveTo>
                    <a:pt x="4002836" y="1118374"/>
                  </a:moveTo>
                  <a:lnTo>
                    <a:pt x="3922826" y="1118374"/>
                  </a:lnTo>
                  <a:lnTo>
                    <a:pt x="3922826" y="1137196"/>
                  </a:lnTo>
                  <a:lnTo>
                    <a:pt x="4002836" y="1137196"/>
                  </a:lnTo>
                  <a:lnTo>
                    <a:pt x="4002836" y="1118374"/>
                  </a:lnTo>
                  <a:close/>
                </a:path>
                <a:path w="4059554" h="3548379">
                  <a:moveTo>
                    <a:pt x="4002836" y="1061897"/>
                  </a:moveTo>
                  <a:lnTo>
                    <a:pt x="3922826" y="1061897"/>
                  </a:lnTo>
                  <a:lnTo>
                    <a:pt x="3922826" y="1080719"/>
                  </a:lnTo>
                  <a:lnTo>
                    <a:pt x="4002836" y="1080719"/>
                  </a:lnTo>
                  <a:lnTo>
                    <a:pt x="4002836" y="1061897"/>
                  </a:lnTo>
                  <a:close/>
                </a:path>
                <a:path w="4059554" h="3548379">
                  <a:moveTo>
                    <a:pt x="4002836" y="1005420"/>
                  </a:moveTo>
                  <a:lnTo>
                    <a:pt x="3922826" y="1005420"/>
                  </a:lnTo>
                  <a:lnTo>
                    <a:pt x="3922826" y="1024242"/>
                  </a:lnTo>
                  <a:lnTo>
                    <a:pt x="4002836" y="1024242"/>
                  </a:lnTo>
                  <a:lnTo>
                    <a:pt x="4002836" y="1005420"/>
                  </a:lnTo>
                  <a:close/>
                </a:path>
                <a:path w="4059554" h="3548379">
                  <a:moveTo>
                    <a:pt x="4002836" y="948944"/>
                  </a:moveTo>
                  <a:lnTo>
                    <a:pt x="3922826" y="948944"/>
                  </a:lnTo>
                  <a:lnTo>
                    <a:pt x="3922826" y="967765"/>
                  </a:lnTo>
                  <a:lnTo>
                    <a:pt x="4002836" y="967765"/>
                  </a:lnTo>
                  <a:lnTo>
                    <a:pt x="4002836" y="948944"/>
                  </a:lnTo>
                  <a:close/>
                </a:path>
                <a:path w="4059554" h="3548379">
                  <a:moveTo>
                    <a:pt x="4059313" y="873633"/>
                  </a:moveTo>
                  <a:lnTo>
                    <a:pt x="4057827" y="866305"/>
                  </a:lnTo>
                  <a:lnTo>
                    <a:pt x="4053789" y="860323"/>
                  </a:lnTo>
                  <a:lnTo>
                    <a:pt x="4047807" y="856284"/>
                  </a:lnTo>
                  <a:lnTo>
                    <a:pt x="4040479" y="854798"/>
                  </a:lnTo>
                  <a:lnTo>
                    <a:pt x="4031069" y="854798"/>
                  </a:lnTo>
                  <a:lnTo>
                    <a:pt x="4031069" y="883043"/>
                  </a:lnTo>
                  <a:lnTo>
                    <a:pt x="4031069" y="1174838"/>
                  </a:lnTo>
                  <a:lnTo>
                    <a:pt x="3795763" y="1174838"/>
                  </a:lnTo>
                  <a:lnTo>
                    <a:pt x="3795763" y="883043"/>
                  </a:lnTo>
                  <a:lnTo>
                    <a:pt x="3847528" y="883043"/>
                  </a:lnTo>
                  <a:lnTo>
                    <a:pt x="3847528" y="911275"/>
                  </a:lnTo>
                  <a:lnTo>
                    <a:pt x="3979303" y="911275"/>
                  </a:lnTo>
                  <a:lnTo>
                    <a:pt x="3979303" y="883043"/>
                  </a:lnTo>
                  <a:lnTo>
                    <a:pt x="4031069" y="883043"/>
                  </a:lnTo>
                  <a:lnTo>
                    <a:pt x="4031069" y="854798"/>
                  </a:lnTo>
                  <a:lnTo>
                    <a:pt x="3960482" y="854798"/>
                  </a:lnTo>
                  <a:lnTo>
                    <a:pt x="3960482" y="845502"/>
                  </a:lnTo>
                  <a:lnTo>
                    <a:pt x="3958996" y="838060"/>
                  </a:lnTo>
                  <a:lnTo>
                    <a:pt x="3954970" y="832078"/>
                  </a:lnTo>
                  <a:lnTo>
                    <a:pt x="3948976" y="828040"/>
                  </a:lnTo>
                  <a:lnTo>
                    <a:pt x="3941648" y="826566"/>
                  </a:lnTo>
                  <a:lnTo>
                    <a:pt x="3927538" y="826566"/>
                  </a:lnTo>
                  <a:lnTo>
                    <a:pt x="3927538" y="851827"/>
                  </a:lnTo>
                  <a:lnTo>
                    <a:pt x="3927538" y="867308"/>
                  </a:lnTo>
                  <a:lnTo>
                    <a:pt x="3921226" y="873633"/>
                  </a:lnTo>
                  <a:lnTo>
                    <a:pt x="3905618" y="873633"/>
                  </a:lnTo>
                  <a:lnTo>
                    <a:pt x="3899293" y="867308"/>
                  </a:lnTo>
                  <a:lnTo>
                    <a:pt x="3899179" y="851827"/>
                  </a:lnTo>
                  <a:lnTo>
                    <a:pt x="3905300" y="845502"/>
                  </a:lnTo>
                  <a:lnTo>
                    <a:pt x="3921341" y="845502"/>
                  </a:lnTo>
                  <a:lnTo>
                    <a:pt x="3927538" y="851827"/>
                  </a:lnTo>
                  <a:lnTo>
                    <a:pt x="3927538" y="826566"/>
                  </a:lnTo>
                  <a:lnTo>
                    <a:pt x="3885184" y="826566"/>
                  </a:lnTo>
                  <a:lnTo>
                    <a:pt x="3877856" y="828040"/>
                  </a:lnTo>
                  <a:lnTo>
                    <a:pt x="3871874" y="832078"/>
                  </a:lnTo>
                  <a:lnTo>
                    <a:pt x="3867835" y="838060"/>
                  </a:lnTo>
                  <a:lnTo>
                    <a:pt x="3866350" y="845502"/>
                  </a:lnTo>
                  <a:lnTo>
                    <a:pt x="3866350" y="854798"/>
                  </a:lnTo>
                  <a:lnTo>
                    <a:pt x="3786352" y="854798"/>
                  </a:lnTo>
                  <a:lnTo>
                    <a:pt x="3779024" y="856284"/>
                  </a:lnTo>
                  <a:lnTo>
                    <a:pt x="3773043" y="860323"/>
                  </a:lnTo>
                  <a:lnTo>
                    <a:pt x="3769004" y="866305"/>
                  </a:lnTo>
                  <a:lnTo>
                    <a:pt x="3767531" y="873633"/>
                  </a:lnTo>
                  <a:lnTo>
                    <a:pt x="3767531" y="1184249"/>
                  </a:lnTo>
                  <a:lnTo>
                    <a:pt x="3769004" y="1191577"/>
                  </a:lnTo>
                  <a:lnTo>
                    <a:pt x="3773043" y="1197559"/>
                  </a:lnTo>
                  <a:lnTo>
                    <a:pt x="3779024" y="1201597"/>
                  </a:lnTo>
                  <a:lnTo>
                    <a:pt x="3786352" y="1203071"/>
                  </a:lnTo>
                  <a:lnTo>
                    <a:pt x="4040479" y="1203071"/>
                  </a:lnTo>
                  <a:lnTo>
                    <a:pt x="4047807" y="1201597"/>
                  </a:lnTo>
                  <a:lnTo>
                    <a:pt x="4053789" y="1197559"/>
                  </a:lnTo>
                  <a:lnTo>
                    <a:pt x="4057827" y="1191577"/>
                  </a:lnTo>
                  <a:lnTo>
                    <a:pt x="4059313" y="1184249"/>
                  </a:lnTo>
                  <a:lnTo>
                    <a:pt x="4059313" y="1174838"/>
                  </a:lnTo>
                  <a:lnTo>
                    <a:pt x="4059313" y="883043"/>
                  </a:lnTo>
                  <a:lnTo>
                    <a:pt x="4059313" y="8736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39014" y="1701271"/>
              <a:ext cx="408497" cy="245200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7754125" y="3959402"/>
              <a:ext cx="320040" cy="382270"/>
            </a:xfrm>
            <a:custGeom>
              <a:avLst/>
              <a:gdLst/>
              <a:ahLst/>
              <a:cxnLst/>
              <a:rect l="l" t="t" r="r" b="b"/>
              <a:pathLst>
                <a:path w="320040" h="382270">
                  <a:moveTo>
                    <a:pt x="275056" y="111048"/>
                  </a:moveTo>
                  <a:lnTo>
                    <a:pt x="243662" y="103073"/>
                  </a:lnTo>
                  <a:lnTo>
                    <a:pt x="228346" y="96901"/>
                  </a:lnTo>
                  <a:lnTo>
                    <a:pt x="228346" y="158623"/>
                  </a:lnTo>
                  <a:lnTo>
                    <a:pt x="147840" y="239141"/>
                  </a:lnTo>
                  <a:lnTo>
                    <a:pt x="100228" y="191566"/>
                  </a:lnTo>
                  <a:lnTo>
                    <a:pt x="116420" y="175374"/>
                  </a:lnTo>
                  <a:lnTo>
                    <a:pt x="147840" y="206832"/>
                  </a:lnTo>
                  <a:lnTo>
                    <a:pt x="179273" y="175374"/>
                  </a:lnTo>
                  <a:lnTo>
                    <a:pt x="212153" y="142468"/>
                  </a:lnTo>
                  <a:lnTo>
                    <a:pt x="228346" y="158623"/>
                  </a:lnTo>
                  <a:lnTo>
                    <a:pt x="228346" y="96901"/>
                  </a:lnTo>
                  <a:lnTo>
                    <a:pt x="213741" y="91008"/>
                  </a:lnTo>
                  <a:lnTo>
                    <a:pt x="185686" y="75057"/>
                  </a:lnTo>
                  <a:lnTo>
                    <a:pt x="159918" y="55397"/>
                  </a:lnTo>
                  <a:lnTo>
                    <a:pt x="134137" y="75057"/>
                  </a:lnTo>
                  <a:lnTo>
                    <a:pt x="106095" y="91008"/>
                  </a:lnTo>
                  <a:lnTo>
                    <a:pt x="76174" y="103073"/>
                  </a:lnTo>
                  <a:lnTo>
                    <a:pt x="44767" y="111048"/>
                  </a:lnTo>
                  <a:lnTo>
                    <a:pt x="44767" y="133210"/>
                  </a:lnTo>
                  <a:lnTo>
                    <a:pt x="49809" y="176707"/>
                  </a:lnTo>
                  <a:lnTo>
                    <a:pt x="64516" y="219341"/>
                  </a:lnTo>
                  <a:lnTo>
                    <a:pt x="88201" y="259981"/>
                  </a:lnTo>
                  <a:lnTo>
                    <a:pt x="120230" y="297548"/>
                  </a:lnTo>
                  <a:lnTo>
                    <a:pt x="159918" y="330923"/>
                  </a:lnTo>
                  <a:lnTo>
                    <a:pt x="199618" y="297548"/>
                  </a:lnTo>
                  <a:lnTo>
                    <a:pt x="231635" y="259981"/>
                  </a:lnTo>
                  <a:lnTo>
                    <a:pt x="243776" y="239141"/>
                  </a:lnTo>
                  <a:lnTo>
                    <a:pt x="255320" y="219341"/>
                  </a:lnTo>
                  <a:lnTo>
                    <a:pt x="270014" y="176707"/>
                  </a:lnTo>
                  <a:lnTo>
                    <a:pt x="273989" y="142468"/>
                  </a:lnTo>
                  <a:lnTo>
                    <a:pt x="275056" y="133210"/>
                  </a:lnTo>
                  <a:lnTo>
                    <a:pt x="275056" y="111048"/>
                  </a:lnTo>
                  <a:close/>
                </a:path>
                <a:path w="320040" h="382270">
                  <a:moveTo>
                    <a:pt x="319862" y="78473"/>
                  </a:moveTo>
                  <a:lnTo>
                    <a:pt x="312762" y="70624"/>
                  </a:lnTo>
                  <a:lnTo>
                    <a:pt x="303504" y="69773"/>
                  </a:lnTo>
                  <a:lnTo>
                    <a:pt x="289191" y="67271"/>
                  </a:lnTo>
                  <a:lnTo>
                    <a:pt x="289191" y="99060"/>
                  </a:lnTo>
                  <a:lnTo>
                    <a:pt x="289191" y="133184"/>
                  </a:lnTo>
                  <a:lnTo>
                    <a:pt x="283692" y="180238"/>
                  </a:lnTo>
                  <a:lnTo>
                    <a:pt x="267690" y="226212"/>
                  </a:lnTo>
                  <a:lnTo>
                    <a:pt x="241909" y="269875"/>
                  </a:lnTo>
                  <a:lnTo>
                    <a:pt x="207073" y="310007"/>
                  </a:lnTo>
                  <a:lnTo>
                    <a:pt x="163931" y="345363"/>
                  </a:lnTo>
                  <a:lnTo>
                    <a:pt x="159931" y="348145"/>
                  </a:lnTo>
                  <a:lnTo>
                    <a:pt x="155892" y="345363"/>
                  </a:lnTo>
                  <a:lnTo>
                    <a:pt x="112750" y="310007"/>
                  </a:lnTo>
                  <a:lnTo>
                    <a:pt x="77914" y="269875"/>
                  </a:lnTo>
                  <a:lnTo>
                    <a:pt x="52133" y="226212"/>
                  </a:lnTo>
                  <a:lnTo>
                    <a:pt x="36131" y="180238"/>
                  </a:lnTo>
                  <a:lnTo>
                    <a:pt x="30619" y="133184"/>
                  </a:lnTo>
                  <a:lnTo>
                    <a:pt x="30619" y="99060"/>
                  </a:lnTo>
                  <a:lnTo>
                    <a:pt x="36588" y="98120"/>
                  </a:lnTo>
                  <a:lnTo>
                    <a:pt x="69164" y="90487"/>
                  </a:lnTo>
                  <a:lnTo>
                    <a:pt x="100114" y="78206"/>
                  </a:lnTo>
                  <a:lnTo>
                    <a:pt x="128930" y="61531"/>
                  </a:lnTo>
                  <a:lnTo>
                    <a:pt x="155143" y="40703"/>
                  </a:lnTo>
                  <a:lnTo>
                    <a:pt x="159931" y="36309"/>
                  </a:lnTo>
                  <a:lnTo>
                    <a:pt x="164706" y="40703"/>
                  </a:lnTo>
                  <a:lnTo>
                    <a:pt x="219710" y="78206"/>
                  </a:lnTo>
                  <a:lnTo>
                    <a:pt x="283222" y="98120"/>
                  </a:lnTo>
                  <a:lnTo>
                    <a:pt x="289191" y="99060"/>
                  </a:lnTo>
                  <a:lnTo>
                    <a:pt x="289191" y="67271"/>
                  </a:lnTo>
                  <a:lnTo>
                    <a:pt x="266839" y="63334"/>
                  </a:lnTo>
                  <a:lnTo>
                    <a:pt x="232321" y="50279"/>
                  </a:lnTo>
                  <a:lnTo>
                    <a:pt x="209461" y="36309"/>
                  </a:lnTo>
                  <a:lnTo>
                    <a:pt x="200837" y="31038"/>
                  </a:lnTo>
                  <a:lnTo>
                    <a:pt x="173266" y="6032"/>
                  </a:lnTo>
                  <a:lnTo>
                    <a:pt x="167728" y="1765"/>
                  </a:lnTo>
                  <a:lnTo>
                    <a:pt x="161213" y="0"/>
                  </a:lnTo>
                  <a:lnTo>
                    <a:pt x="154495" y="787"/>
                  </a:lnTo>
                  <a:lnTo>
                    <a:pt x="148399" y="4191"/>
                  </a:lnTo>
                  <a:lnTo>
                    <a:pt x="147726" y="4737"/>
                  </a:lnTo>
                  <a:lnTo>
                    <a:pt x="147104" y="5410"/>
                  </a:lnTo>
                  <a:lnTo>
                    <a:pt x="146558" y="6032"/>
                  </a:lnTo>
                  <a:lnTo>
                    <a:pt x="118973" y="31038"/>
                  </a:lnTo>
                  <a:lnTo>
                    <a:pt x="87490" y="50279"/>
                  </a:lnTo>
                  <a:lnTo>
                    <a:pt x="52971" y="63334"/>
                  </a:lnTo>
                  <a:lnTo>
                    <a:pt x="16306" y="69773"/>
                  </a:lnTo>
                  <a:lnTo>
                    <a:pt x="7048" y="70624"/>
                  </a:lnTo>
                  <a:lnTo>
                    <a:pt x="0" y="78473"/>
                  </a:lnTo>
                  <a:lnTo>
                    <a:pt x="38" y="133184"/>
                  </a:lnTo>
                  <a:lnTo>
                    <a:pt x="5092" y="181762"/>
                  </a:lnTo>
                  <a:lnTo>
                    <a:pt x="19558" y="228193"/>
                  </a:lnTo>
                  <a:lnTo>
                    <a:pt x="42354" y="271780"/>
                  </a:lnTo>
                  <a:lnTo>
                    <a:pt x="72415" y="311797"/>
                  </a:lnTo>
                  <a:lnTo>
                    <a:pt x="108686" y="347522"/>
                  </a:lnTo>
                  <a:lnTo>
                    <a:pt x="150088" y="378231"/>
                  </a:lnTo>
                  <a:lnTo>
                    <a:pt x="156083" y="382066"/>
                  </a:lnTo>
                  <a:lnTo>
                    <a:pt x="163766" y="382066"/>
                  </a:lnTo>
                  <a:lnTo>
                    <a:pt x="169735" y="378231"/>
                  </a:lnTo>
                  <a:lnTo>
                    <a:pt x="210286" y="348145"/>
                  </a:lnTo>
                  <a:lnTo>
                    <a:pt x="211137" y="347522"/>
                  </a:lnTo>
                  <a:lnTo>
                    <a:pt x="247396" y="311797"/>
                  </a:lnTo>
                  <a:lnTo>
                    <a:pt x="277469" y="271780"/>
                  </a:lnTo>
                  <a:lnTo>
                    <a:pt x="300266" y="228193"/>
                  </a:lnTo>
                  <a:lnTo>
                    <a:pt x="314718" y="181762"/>
                  </a:lnTo>
                  <a:lnTo>
                    <a:pt x="319786" y="133184"/>
                  </a:lnTo>
                  <a:lnTo>
                    <a:pt x="319862" y="784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7631683" y="4902200"/>
            <a:ext cx="335216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Source Sans 3"/>
                <a:cs typeface="Source Sans 3"/>
              </a:rPr>
              <a:t>Development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Unified</a:t>
            </a:r>
            <a:r>
              <a:rPr dirty="0" sz="1400" spc="1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Requirements under </a:t>
            </a:r>
            <a:r>
              <a:rPr dirty="0" sz="1400" spc="-20">
                <a:latin typeface="Source Sans 3"/>
                <a:cs typeface="Source Sans 3"/>
              </a:rPr>
              <a:t>IACS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85"/>
              </a:spcBef>
            </a:pPr>
            <a:r>
              <a:rPr dirty="0" spc="-25"/>
              <a:t>26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7525639" y="1671320"/>
            <a:ext cx="24498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Source Sans 3"/>
                <a:cs typeface="Source Sans 3"/>
              </a:rPr>
              <a:t>Use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Approval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in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Principle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 spc="-20">
                <a:latin typeface="Source Sans 3"/>
                <a:cs typeface="Source Sans 3"/>
              </a:rPr>
              <a:t>(AiP)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675369" y="2437257"/>
            <a:ext cx="208788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Source Sans 3"/>
                <a:cs typeface="Source Sans 3"/>
              </a:rPr>
              <a:t>Risk-</a:t>
            </a:r>
            <a:r>
              <a:rPr dirty="0" sz="1400">
                <a:latin typeface="Source Sans 3"/>
                <a:cs typeface="Source Sans 3"/>
              </a:rPr>
              <a:t>based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design and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early HAZID/HAZOP</a:t>
            </a:r>
            <a:r>
              <a:rPr dirty="0" sz="1400" spc="4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studies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675369" y="3904234"/>
            <a:ext cx="242316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Source Sans 3"/>
                <a:cs typeface="Source Sans 3"/>
              </a:rPr>
              <a:t>Application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parts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of</a:t>
            </a:r>
            <a:r>
              <a:rPr dirty="0" sz="1400" spc="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IGC</a:t>
            </a:r>
            <a:r>
              <a:rPr dirty="0" sz="1400" spc="-10">
                <a:latin typeface="Source Sans 3"/>
                <a:cs typeface="Source Sans 3"/>
              </a:rPr>
              <a:t> Code, </a:t>
            </a:r>
            <a:r>
              <a:rPr dirty="0" sz="1400">
                <a:latin typeface="Source Sans 3"/>
                <a:cs typeface="Source Sans 3"/>
              </a:rPr>
              <a:t>IGF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Code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20">
                <a:latin typeface="Source Sans 3"/>
                <a:cs typeface="Source Sans 3"/>
              </a:rPr>
              <a:t>SOLAS</a:t>
            </a:r>
            <a:endParaRPr sz="1400">
              <a:latin typeface="Source Sans 3"/>
              <a:cs typeface="Source Sans 3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87932" y="2676220"/>
            <a:ext cx="4269105" cy="136842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solidFill>
                  <a:srgbClr val="FFFFFF"/>
                </a:solidFill>
              </a:rPr>
              <a:t>Conclusion</a:t>
            </a:r>
            <a:r>
              <a:rPr dirty="0" sz="4400" spc="-60">
                <a:solidFill>
                  <a:srgbClr val="FFFFFF"/>
                </a:solidFill>
              </a:rPr>
              <a:t> </a:t>
            </a:r>
            <a:r>
              <a:rPr dirty="0" sz="4400">
                <a:solidFill>
                  <a:srgbClr val="FFFFFF"/>
                </a:solidFill>
              </a:rPr>
              <a:t>&amp; </a:t>
            </a:r>
            <a:r>
              <a:rPr dirty="0" sz="4400" spc="-25">
                <a:solidFill>
                  <a:srgbClr val="FFFFFF"/>
                </a:solidFill>
              </a:rPr>
              <a:t>Key </a:t>
            </a:r>
            <a:r>
              <a:rPr dirty="0" sz="4400" spc="-10">
                <a:solidFill>
                  <a:srgbClr val="FFFFFF"/>
                </a:solidFill>
              </a:rPr>
              <a:t>Findings</a:t>
            </a:r>
            <a:endParaRPr sz="44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670939"/>
            <a:ext cx="12192635" cy="5187315"/>
            <a:chOff x="0" y="1670939"/>
            <a:chExt cx="12192635" cy="5187315"/>
          </a:xfrm>
        </p:grpSpPr>
        <p:sp>
          <p:nvSpPr>
            <p:cNvPr id="3" name="object 3"/>
            <p:cNvSpPr/>
            <p:nvPr/>
          </p:nvSpPr>
          <p:spPr>
            <a:xfrm>
              <a:off x="5670220" y="3244468"/>
              <a:ext cx="1346200" cy="1346200"/>
            </a:xfrm>
            <a:custGeom>
              <a:avLst/>
              <a:gdLst/>
              <a:ahLst/>
              <a:cxnLst/>
              <a:rect l="l" t="t" r="r" b="b"/>
              <a:pathLst>
                <a:path w="1346200" h="1346200">
                  <a:moveTo>
                    <a:pt x="778014" y="747090"/>
                  </a:moveTo>
                  <a:lnTo>
                    <a:pt x="741972" y="727735"/>
                  </a:lnTo>
                  <a:lnTo>
                    <a:pt x="665937" y="727608"/>
                  </a:lnTo>
                  <a:lnTo>
                    <a:pt x="636524" y="651687"/>
                  </a:lnTo>
                  <a:lnTo>
                    <a:pt x="619848" y="614095"/>
                  </a:lnTo>
                  <a:lnTo>
                    <a:pt x="602932" y="607923"/>
                  </a:lnTo>
                  <a:lnTo>
                    <a:pt x="596950" y="609625"/>
                  </a:lnTo>
                  <a:lnTo>
                    <a:pt x="592162" y="613765"/>
                  </a:lnTo>
                  <a:lnTo>
                    <a:pt x="585825" y="626160"/>
                  </a:lnTo>
                  <a:lnTo>
                    <a:pt x="574662" y="654443"/>
                  </a:lnTo>
                  <a:lnTo>
                    <a:pt x="529539" y="775525"/>
                  </a:lnTo>
                  <a:lnTo>
                    <a:pt x="495579" y="680262"/>
                  </a:lnTo>
                  <a:lnTo>
                    <a:pt x="486384" y="659701"/>
                  </a:lnTo>
                  <a:lnTo>
                    <a:pt x="478624" y="650633"/>
                  </a:lnTo>
                  <a:lnTo>
                    <a:pt x="469760" y="648601"/>
                  </a:lnTo>
                  <a:lnTo>
                    <a:pt x="463321" y="649998"/>
                  </a:lnTo>
                  <a:lnTo>
                    <a:pt x="456730" y="656005"/>
                  </a:lnTo>
                  <a:lnTo>
                    <a:pt x="447776" y="669378"/>
                  </a:lnTo>
                  <a:lnTo>
                    <a:pt x="415251" y="726287"/>
                  </a:lnTo>
                  <a:lnTo>
                    <a:pt x="309930" y="729716"/>
                  </a:lnTo>
                  <a:lnTo>
                    <a:pt x="305714" y="733399"/>
                  </a:lnTo>
                  <a:lnTo>
                    <a:pt x="301498" y="747344"/>
                  </a:lnTo>
                  <a:lnTo>
                    <a:pt x="302818" y="752627"/>
                  </a:lnTo>
                  <a:lnTo>
                    <a:pt x="306489" y="760666"/>
                  </a:lnTo>
                  <a:lnTo>
                    <a:pt x="316014" y="764997"/>
                  </a:lnTo>
                  <a:lnTo>
                    <a:pt x="336842" y="766762"/>
                  </a:lnTo>
                  <a:lnTo>
                    <a:pt x="374434" y="767105"/>
                  </a:lnTo>
                  <a:lnTo>
                    <a:pt x="413359" y="766876"/>
                  </a:lnTo>
                  <a:lnTo>
                    <a:pt x="433819" y="763943"/>
                  </a:lnTo>
                  <a:lnTo>
                    <a:pt x="444804" y="754888"/>
                  </a:lnTo>
                  <a:lnTo>
                    <a:pt x="455295" y="736295"/>
                  </a:lnTo>
                  <a:lnTo>
                    <a:pt x="462127" y="723392"/>
                  </a:lnTo>
                  <a:lnTo>
                    <a:pt x="466344" y="718134"/>
                  </a:lnTo>
                  <a:lnTo>
                    <a:pt x="467664" y="720496"/>
                  </a:lnTo>
                  <a:lnTo>
                    <a:pt x="500240" y="810755"/>
                  </a:lnTo>
                  <a:lnTo>
                    <a:pt x="507873" y="830503"/>
                  </a:lnTo>
                  <a:lnTo>
                    <a:pt x="513638" y="843432"/>
                  </a:lnTo>
                  <a:lnTo>
                    <a:pt x="517423" y="849261"/>
                  </a:lnTo>
                  <a:lnTo>
                    <a:pt x="523468" y="852728"/>
                  </a:lnTo>
                  <a:lnTo>
                    <a:pt x="529831" y="853643"/>
                  </a:lnTo>
                  <a:lnTo>
                    <a:pt x="536054" y="852043"/>
                  </a:lnTo>
                  <a:lnTo>
                    <a:pt x="564019" y="796251"/>
                  </a:lnTo>
                  <a:lnTo>
                    <a:pt x="587590" y="733501"/>
                  </a:lnTo>
                  <a:lnTo>
                    <a:pt x="597179" y="709015"/>
                  </a:lnTo>
                  <a:lnTo>
                    <a:pt x="603961" y="692772"/>
                  </a:lnTo>
                  <a:lnTo>
                    <a:pt x="606958" y="687324"/>
                  </a:lnTo>
                  <a:lnTo>
                    <a:pt x="612317" y="698868"/>
                  </a:lnTo>
                  <a:lnTo>
                    <a:pt x="627900" y="737260"/>
                  </a:lnTo>
                  <a:lnTo>
                    <a:pt x="633387" y="749134"/>
                  </a:lnTo>
                  <a:lnTo>
                    <a:pt x="674878" y="766953"/>
                  </a:lnTo>
                  <a:lnTo>
                    <a:pt x="740562" y="766991"/>
                  </a:lnTo>
                  <a:lnTo>
                    <a:pt x="759256" y="766343"/>
                  </a:lnTo>
                  <a:lnTo>
                    <a:pt x="768235" y="764768"/>
                  </a:lnTo>
                  <a:lnTo>
                    <a:pt x="772579" y="761834"/>
                  </a:lnTo>
                  <a:lnTo>
                    <a:pt x="776897" y="754989"/>
                  </a:lnTo>
                  <a:lnTo>
                    <a:pt x="778014" y="747090"/>
                  </a:lnTo>
                  <a:close/>
                </a:path>
                <a:path w="1346200" h="1346200">
                  <a:moveTo>
                    <a:pt x="840600" y="535889"/>
                  </a:moveTo>
                  <a:lnTo>
                    <a:pt x="835787" y="527481"/>
                  </a:lnTo>
                  <a:lnTo>
                    <a:pt x="831570" y="523265"/>
                  </a:lnTo>
                  <a:lnTo>
                    <a:pt x="827100" y="522211"/>
                  </a:lnTo>
                  <a:lnTo>
                    <a:pt x="796290" y="522211"/>
                  </a:lnTo>
                  <a:lnTo>
                    <a:pt x="796290" y="468744"/>
                  </a:lnTo>
                  <a:lnTo>
                    <a:pt x="795972" y="430530"/>
                  </a:lnTo>
                  <a:lnTo>
                    <a:pt x="795337" y="420827"/>
                  </a:lnTo>
                  <a:lnTo>
                    <a:pt x="795248" y="419519"/>
                  </a:lnTo>
                  <a:lnTo>
                    <a:pt x="794512" y="408051"/>
                  </a:lnTo>
                  <a:lnTo>
                    <a:pt x="791171" y="395655"/>
                  </a:lnTo>
                  <a:lnTo>
                    <a:pt x="785215" y="387654"/>
                  </a:lnTo>
                  <a:lnTo>
                    <a:pt x="777328" y="379996"/>
                  </a:lnTo>
                  <a:lnTo>
                    <a:pt x="754151" y="379996"/>
                  </a:lnTo>
                  <a:lnTo>
                    <a:pt x="754151" y="419519"/>
                  </a:lnTo>
                  <a:lnTo>
                    <a:pt x="754151" y="522211"/>
                  </a:lnTo>
                  <a:lnTo>
                    <a:pt x="638289" y="522211"/>
                  </a:lnTo>
                  <a:lnTo>
                    <a:pt x="638289" y="419519"/>
                  </a:lnTo>
                  <a:lnTo>
                    <a:pt x="754151" y="419519"/>
                  </a:lnTo>
                  <a:lnTo>
                    <a:pt x="754151" y="379996"/>
                  </a:lnTo>
                  <a:lnTo>
                    <a:pt x="638289" y="379996"/>
                  </a:lnTo>
                  <a:lnTo>
                    <a:pt x="638213" y="279933"/>
                  </a:lnTo>
                  <a:lnTo>
                    <a:pt x="638149" y="264972"/>
                  </a:lnTo>
                  <a:lnTo>
                    <a:pt x="637768" y="236689"/>
                  </a:lnTo>
                  <a:lnTo>
                    <a:pt x="637349" y="221843"/>
                  </a:lnTo>
                  <a:lnTo>
                    <a:pt x="637286" y="219379"/>
                  </a:lnTo>
                  <a:lnTo>
                    <a:pt x="619328" y="179882"/>
                  </a:lnTo>
                  <a:lnTo>
                    <a:pt x="596163" y="179882"/>
                  </a:lnTo>
                  <a:lnTo>
                    <a:pt x="596163" y="219379"/>
                  </a:lnTo>
                  <a:lnTo>
                    <a:pt x="596163" y="522211"/>
                  </a:lnTo>
                  <a:lnTo>
                    <a:pt x="480288" y="522211"/>
                  </a:lnTo>
                  <a:lnTo>
                    <a:pt x="480288" y="319443"/>
                  </a:lnTo>
                  <a:lnTo>
                    <a:pt x="480288" y="219379"/>
                  </a:lnTo>
                  <a:lnTo>
                    <a:pt x="596163" y="219379"/>
                  </a:lnTo>
                  <a:lnTo>
                    <a:pt x="596163" y="179882"/>
                  </a:lnTo>
                  <a:lnTo>
                    <a:pt x="457136" y="179882"/>
                  </a:lnTo>
                  <a:lnTo>
                    <a:pt x="449224" y="187515"/>
                  </a:lnTo>
                  <a:lnTo>
                    <a:pt x="443496" y="195008"/>
                  </a:lnTo>
                  <a:lnTo>
                    <a:pt x="440131" y="205409"/>
                  </a:lnTo>
                  <a:lnTo>
                    <a:pt x="438556" y="221843"/>
                  </a:lnTo>
                  <a:lnTo>
                    <a:pt x="438162" y="247561"/>
                  </a:lnTo>
                  <a:lnTo>
                    <a:pt x="438162" y="279933"/>
                  </a:lnTo>
                  <a:lnTo>
                    <a:pt x="438162" y="319443"/>
                  </a:lnTo>
                  <a:lnTo>
                    <a:pt x="438162" y="522211"/>
                  </a:lnTo>
                  <a:lnTo>
                    <a:pt x="322313" y="522211"/>
                  </a:lnTo>
                  <a:lnTo>
                    <a:pt x="322313" y="319443"/>
                  </a:lnTo>
                  <a:lnTo>
                    <a:pt x="438162" y="319443"/>
                  </a:lnTo>
                  <a:lnTo>
                    <a:pt x="438162" y="279933"/>
                  </a:lnTo>
                  <a:lnTo>
                    <a:pt x="299135" y="279933"/>
                  </a:lnTo>
                  <a:lnTo>
                    <a:pt x="291236" y="287578"/>
                  </a:lnTo>
                  <a:lnTo>
                    <a:pt x="280695" y="342938"/>
                  </a:lnTo>
                  <a:lnTo>
                    <a:pt x="280276" y="387654"/>
                  </a:lnTo>
                  <a:lnTo>
                    <a:pt x="280162" y="522211"/>
                  </a:lnTo>
                  <a:lnTo>
                    <a:pt x="249351" y="522211"/>
                  </a:lnTo>
                  <a:lnTo>
                    <a:pt x="244881" y="523265"/>
                  </a:lnTo>
                  <a:lnTo>
                    <a:pt x="240677" y="527481"/>
                  </a:lnTo>
                  <a:lnTo>
                    <a:pt x="235762" y="535889"/>
                  </a:lnTo>
                  <a:lnTo>
                    <a:pt x="235775" y="545020"/>
                  </a:lnTo>
                  <a:lnTo>
                    <a:pt x="302514" y="560603"/>
                  </a:lnTo>
                  <a:lnTo>
                    <a:pt x="384225" y="561378"/>
                  </a:lnTo>
                  <a:lnTo>
                    <a:pt x="511263" y="561898"/>
                  </a:lnTo>
                  <a:lnTo>
                    <a:pt x="621385" y="561898"/>
                  </a:lnTo>
                  <a:lnTo>
                    <a:pt x="773633" y="560819"/>
                  </a:lnTo>
                  <a:lnTo>
                    <a:pt x="826833" y="559079"/>
                  </a:lnTo>
                  <a:lnTo>
                    <a:pt x="840346" y="545020"/>
                  </a:lnTo>
                  <a:lnTo>
                    <a:pt x="840600" y="535889"/>
                  </a:lnTo>
                  <a:close/>
                </a:path>
                <a:path w="1346200" h="1346200">
                  <a:moveTo>
                    <a:pt x="985342" y="508698"/>
                  </a:moveTo>
                  <a:lnTo>
                    <a:pt x="980528" y="462940"/>
                  </a:lnTo>
                  <a:lnTo>
                    <a:pt x="970889" y="417525"/>
                  </a:lnTo>
                  <a:lnTo>
                    <a:pt x="956437" y="372681"/>
                  </a:lnTo>
                  <a:lnTo>
                    <a:pt x="937158" y="328663"/>
                  </a:lnTo>
                  <a:lnTo>
                    <a:pt x="911821" y="284213"/>
                  </a:lnTo>
                  <a:lnTo>
                    <a:pt x="882053" y="243395"/>
                  </a:lnTo>
                  <a:lnTo>
                    <a:pt x="848182" y="206451"/>
                  </a:lnTo>
                  <a:lnTo>
                    <a:pt x="810577" y="173609"/>
                  </a:lnTo>
                  <a:lnTo>
                    <a:pt x="769607" y="145135"/>
                  </a:lnTo>
                  <a:lnTo>
                    <a:pt x="725601" y="121272"/>
                  </a:lnTo>
                  <a:lnTo>
                    <a:pt x="678942" y="102273"/>
                  </a:lnTo>
                  <a:lnTo>
                    <a:pt x="629970" y="88366"/>
                  </a:lnTo>
                  <a:lnTo>
                    <a:pt x="579043" y="79819"/>
                  </a:lnTo>
                  <a:lnTo>
                    <a:pt x="529869" y="77673"/>
                  </a:lnTo>
                  <a:lnTo>
                    <a:pt x="503720" y="78295"/>
                  </a:lnTo>
                  <a:lnTo>
                    <a:pt x="431025" y="88569"/>
                  </a:lnTo>
                  <a:lnTo>
                    <a:pt x="383501" y="102298"/>
                  </a:lnTo>
                  <a:lnTo>
                    <a:pt x="338086" y="121031"/>
                  </a:lnTo>
                  <a:lnTo>
                    <a:pt x="295109" y="144513"/>
                  </a:lnTo>
                  <a:lnTo>
                    <a:pt x="254927" y="172504"/>
                  </a:lnTo>
                  <a:lnTo>
                    <a:pt x="217881" y="204762"/>
                  </a:lnTo>
                  <a:lnTo>
                    <a:pt x="184315" y="241046"/>
                  </a:lnTo>
                  <a:lnTo>
                    <a:pt x="154584" y="281101"/>
                  </a:lnTo>
                  <a:lnTo>
                    <a:pt x="129032" y="324713"/>
                  </a:lnTo>
                  <a:lnTo>
                    <a:pt x="109308" y="368300"/>
                  </a:lnTo>
                  <a:lnTo>
                    <a:pt x="94361" y="412927"/>
                  </a:lnTo>
                  <a:lnTo>
                    <a:pt x="84162" y="458279"/>
                  </a:lnTo>
                  <a:lnTo>
                    <a:pt x="78676" y="504012"/>
                  </a:lnTo>
                  <a:lnTo>
                    <a:pt x="77876" y="549795"/>
                  </a:lnTo>
                  <a:lnTo>
                    <a:pt x="81737" y="595299"/>
                  </a:lnTo>
                  <a:lnTo>
                    <a:pt x="90220" y="640181"/>
                  </a:lnTo>
                  <a:lnTo>
                    <a:pt x="103301" y="684110"/>
                  </a:lnTo>
                  <a:lnTo>
                    <a:pt x="120954" y="726757"/>
                  </a:lnTo>
                  <a:lnTo>
                    <a:pt x="143141" y="767791"/>
                  </a:lnTo>
                  <a:lnTo>
                    <a:pt x="169837" y="806869"/>
                  </a:lnTo>
                  <a:lnTo>
                    <a:pt x="200025" y="838669"/>
                  </a:lnTo>
                  <a:lnTo>
                    <a:pt x="206171" y="840828"/>
                  </a:lnTo>
                  <a:lnTo>
                    <a:pt x="208813" y="840828"/>
                  </a:lnTo>
                  <a:lnTo>
                    <a:pt x="178460" y="749592"/>
                  </a:lnTo>
                  <a:lnTo>
                    <a:pt x="155321" y="707288"/>
                  </a:lnTo>
                  <a:lnTo>
                    <a:pt x="137477" y="662368"/>
                  </a:lnTo>
                  <a:lnTo>
                    <a:pt x="124294" y="613575"/>
                  </a:lnTo>
                  <a:lnTo>
                    <a:pt x="119557" y="578739"/>
                  </a:lnTo>
                  <a:lnTo>
                    <a:pt x="117970" y="536714"/>
                  </a:lnTo>
                  <a:lnTo>
                    <a:pt x="119557" y="494157"/>
                  </a:lnTo>
                  <a:lnTo>
                    <a:pt x="137299" y="407682"/>
                  </a:lnTo>
                  <a:lnTo>
                    <a:pt x="155575" y="360527"/>
                  </a:lnTo>
                  <a:lnTo>
                    <a:pt x="178816" y="316560"/>
                  </a:lnTo>
                  <a:lnTo>
                    <a:pt x="206717" y="276098"/>
                  </a:lnTo>
                  <a:lnTo>
                    <a:pt x="238975" y="239420"/>
                  </a:lnTo>
                  <a:lnTo>
                    <a:pt x="275259" y="206870"/>
                  </a:lnTo>
                  <a:lnTo>
                    <a:pt x="315302" y="178752"/>
                  </a:lnTo>
                  <a:lnTo>
                    <a:pt x="358762" y="155359"/>
                  </a:lnTo>
                  <a:lnTo>
                    <a:pt x="405358" y="137033"/>
                  </a:lnTo>
                  <a:lnTo>
                    <a:pt x="454761" y="124053"/>
                  </a:lnTo>
                  <a:lnTo>
                    <a:pt x="531456" y="117741"/>
                  </a:lnTo>
                  <a:lnTo>
                    <a:pt x="572516" y="119316"/>
                  </a:lnTo>
                  <a:lnTo>
                    <a:pt x="658025" y="136931"/>
                  </a:lnTo>
                  <a:lnTo>
                    <a:pt x="704684" y="155117"/>
                  </a:lnTo>
                  <a:lnTo>
                    <a:pt x="748207" y="178295"/>
                  </a:lnTo>
                  <a:lnTo>
                    <a:pt x="788301" y="206184"/>
                  </a:lnTo>
                  <a:lnTo>
                    <a:pt x="824623" y="238442"/>
                  </a:lnTo>
                  <a:lnTo>
                    <a:pt x="856881" y="274764"/>
                  </a:lnTo>
                  <a:lnTo>
                    <a:pt x="884758" y="314845"/>
                  </a:lnTo>
                  <a:lnTo>
                    <a:pt x="907948" y="358381"/>
                  </a:lnTo>
                  <a:lnTo>
                    <a:pt x="926134" y="405041"/>
                  </a:lnTo>
                  <a:lnTo>
                    <a:pt x="938999" y="454533"/>
                  </a:lnTo>
                  <a:lnTo>
                    <a:pt x="944562" y="506564"/>
                  </a:lnTo>
                  <a:lnTo>
                    <a:pt x="944791" y="531418"/>
                  </a:lnTo>
                  <a:lnTo>
                    <a:pt x="944562" y="556285"/>
                  </a:lnTo>
                  <a:lnTo>
                    <a:pt x="938999" y="608317"/>
                  </a:lnTo>
                  <a:lnTo>
                    <a:pt x="926757" y="655713"/>
                  </a:lnTo>
                  <a:lnTo>
                    <a:pt x="909510" y="700747"/>
                  </a:lnTo>
                  <a:lnTo>
                    <a:pt x="887514" y="743077"/>
                  </a:lnTo>
                  <a:lnTo>
                    <a:pt x="861034" y="782370"/>
                  </a:lnTo>
                  <a:lnTo>
                    <a:pt x="830275" y="818311"/>
                  </a:lnTo>
                  <a:lnTo>
                    <a:pt x="795515" y="850569"/>
                  </a:lnTo>
                  <a:lnTo>
                    <a:pt x="756983" y="878814"/>
                  </a:lnTo>
                  <a:lnTo>
                    <a:pt x="714908" y="902716"/>
                  </a:lnTo>
                  <a:lnTo>
                    <a:pt x="672007" y="921156"/>
                  </a:lnTo>
                  <a:lnTo>
                    <a:pt x="627926" y="934491"/>
                  </a:lnTo>
                  <a:lnTo>
                    <a:pt x="582930" y="942682"/>
                  </a:lnTo>
                  <a:lnTo>
                    <a:pt x="537324" y="945730"/>
                  </a:lnTo>
                  <a:lnTo>
                    <a:pt x="491388" y="943610"/>
                  </a:lnTo>
                  <a:lnTo>
                    <a:pt x="445427" y="936307"/>
                  </a:lnTo>
                  <a:lnTo>
                    <a:pt x="399719" y="923798"/>
                  </a:lnTo>
                  <a:lnTo>
                    <a:pt x="348208" y="902258"/>
                  </a:lnTo>
                  <a:lnTo>
                    <a:pt x="298869" y="874014"/>
                  </a:lnTo>
                  <a:lnTo>
                    <a:pt x="282879" y="863739"/>
                  </a:lnTo>
                  <a:lnTo>
                    <a:pt x="272897" y="858710"/>
                  </a:lnTo>
                  <a:lnTo>
                    <a:pt x="249072" y="878166"/>
                  </a:lnTo>
                  <a:lnTo>
                    <a:pt x="251485" y="885329"/>
                  </a:lnTo>
                  <a:lnTo>
                    <a:pt x="304266" y="923620"/>
                  </a:lnTo>
                  <a:lnTo>
                    <a:pt x="346862" y="944918"/>
                  </a:lnTo>
                  <a:lnTo>
                    <a:pt x="389458" y="961707"/>
                  </a:lnTo>
                  <a:lnTo>
                    <a:pt x="440283" y="975410"/>
                  </a:lnTo>
                  <a:lnTo>
                    <a:pt x="490689" y="983361"/>
                  </a:lnTo>
                  <a:lnTo>
                    <a:pt x="540613" y="985545"/>
                  </a:lnTo>
                  <a:lnTo>
                    <a:pt x="590016" y="981989"/>
                  </a:lnTo>
                  <a:lnTo>
                    <a:pt x="638822" y="972705"/>
                  </a:lnTo>
                  <a:lnTo>
                    <a:pt x="686968" y="957681"/>
                  </a:lnTo>
                  <a:lnTo>
                    <a:pt x="734402" y="936955"/>
                  </a:lnTo>
                  <a:lnTo>
                    <a:pt x="795858" y="900087"/>
                  </a:lnTo>
                  <a:lnTo>
                    <a:pt x="851573" y="851357"/>
                  </a:lnTo>
                  <a:lnTo>
                    <a:pt x="878205" y="823163"/>
                  </a:lnTo>
                  <a:lnTo>
                    <a:pt x="919416" y="766673"/>
                  </a:lnTo>
                  <a:lnTo>
                    <a:pt x="956437" y="690321"/>
                  </a:lnTo>
                  <a:lnTo>
                    <a:pt x="970889" y="645591"/>
                  </a:lnTo>
                  <a:lnTo>
                    <a:pt x="980528" y="600265"/>
                  </a:lnTo>
                  <a:lnTo>
                    <a:pt x="985342" y="554545"/>
                  </a:lnTo>
                  <a:lnTo>
                    <a:pt x="985342" y="508698"/>
                  </a:lnTo>
                  <a:close/>
                </a:path>
                <a:path w="1346200" h="1346200">
                  <a:moveTo>
                    <a:pt x="1346149" y="1219200"/>
                  </a:moveTo>
                  <a:lnTo>
                    <a:pt x="1343964" y="1219200"/>
                  </a:lnTo>
                  <a:lnTo>
                    <a:pt x="1338160" y="1206500"/>
                  </a:lnTo>
                  <a:lnTo>
                    <a:pt x="1328191" y="1193800"/>
                  </a:lnTo>
                  <a:lnTo>
                    <a:pt x="1319911" y="1181100"/>
                  </a:lnTo>
                  <a:lnTo>
                    <a:pt x="1290447" y="1181100"/>
                  </a:lnTo>
                  <a:lnTo>
                    <a:pt x="1284185" y="1193800"/>
                  </a:lnTo>
                  <a:lnTo>
                    <a:pt x="1285176" y="1206500"/>
                  </a:lnTo>
                  <a:lnTo>
                    <a:pt x="1293952" y="1219200"/>
                  </a:lnTo>
                  <a:lnTo>
                    <a:pt x="1304239" y="1231900"/>
                  </a:lnTo>
                  <a:lnTo>
                    <a:pt x="1221536" y="1308100"/>
                  </a:lnTo>
                  <a:lnTo>
                    <a:pt x="1079347" y="1168400"/>
                  </a:lnTo>
                  <a:lnTo>
                    <a:pt x="1106906" y="1143000"/>
                  </a:lnTo>
                  <a:lnTo>
                    <a:pt x="1120686" y="1130300"/>
                  </a:lnTo>
                  <a:lnTo>
                    <a:pt x="1162304" y="1079500"/>
                  </a:lnTo>
                  <a:lnTo>
                    <a:pt x="1197063" y="1117600"/>
                  </a:lnTo>
                  <a:lnTo>
                    <a:pt x="1212164" y="1130300"/>
                  </a:lnTo>
                  <a:lnTo>
                    <a:pt x="1224673" y="1143000"/>
                  </a:lnTo>
                  <a:lnTo>
                    <a:pt x="1233982" y="1155700"/>
                  </a:lnTo>
                  <a:lnTo>
                    <a:pt x="1254391" y="1155700"/>
                  </a:lnTo>
                  <a:lnTo>
                    <a:pt x="1259446" y="1143000"/>
                  </a:lnTo>
                  <a:lnTo>
                    <a:pt x="1261846" y="1143000"/>
                  </a:lnTo>
                  <a:lnTo>
                    <a:pt x="1260805" y="1130300"/>
                  </a:lnTo>
                  <a:lnTo>
                    <a:pt x="1251115" y="1117600"/>
                  </a:lnTo>
                  <a:lnTo>
                    <a:pt x="1224737" y="1092200"/>
                  </a:lnTo>
                  <a:lnTo>
                    <a:pt x="1211961" y="1079500"/>
                  </a:lnTo>
                  <a:lnTo>
                    <a:pt x="1173619" y="1041400"/>
                  </a:lnTo>
                  <a:lnTo>
                    <a:pt x="1161186" y="1028700"/>
                  </a:lnTo>
                  <a:lnTo>
                    <a:pt x="1134656" y="1001623"/>
                  </a:lnTo>
                  <a:lnTo>
                    <a:pt x="1134656" y="1054100"/>
                  </a:lnTo>
                  <a:lnTo>
                    <a:pt x="1051699" y="1143000"/>
                  </a:lnTo>
                  <a:lnTo>
                    <a:pt x="1038009" y="1130300"/>
                  </a:lnTo>
                  <a:lnTo>
                    <a:pt x="1024051" y="1117600"/>
                  </a:lnTo>
                  <a:lnTo>
                    <a:pt x="1054671" y="1079500"/>
                  </a:lnTo>
                  <a:lnTo>
                    <a:pt x="1064882" y="1066800"/>
                  </a:lnTo>
                  <a:lnTo>
                    <a:pt x="1080782" y="1054100"/>
                  </a:lnTo>
                  <a:lnTo>
                    <a:pt x="1094028" y="1041400"/>
                  </a:lnTo>
                  <a:lnTo>
                    <a:pt x="1103236" y="1028700"/>
                  </a:lnTo>
                  <a:lnTo>
                    <a:pt x="1107795" y="1028700"/>
                  </a:lnTo>
                  <a:lnTo>
                    <a:pt x="1114374" y="1041400"/>
                  </a:lnTo>
                  <a:lnTo>
                    <a:pt x="1121486" y="1041400"/>
                  </a:lnTo>
                  <a:lnTo>
                    <a:pt x="1134656" y="1054100"/>
                  </a:lnTo>
                  <a:lnTo>
                    <a:pt x="1134656" y="1001623"/>
                  </a:lnTo>
                  <a:lnTo>
                    <a:pt x="1111427" y="977900"/>
                  </a:lnTo>
                  <a:lnTo>
                    <a:pt x="1099870" y="965200"/>
                  </a:lnTo>
                  <a:lnTo>
                    <a:pt x="1079347" y="942657"/>
                  </a:lnTo>
                  <a:lnTo>
                    <a:pt x="1079347" y="1003300"/>
                  </a:lnTo>
                  <a:lnTo>
                    <a:pt x="996416" y="1079500"/>
                  </a:lnTo>
                  <a:lnTo>
                    <a:pt x="980084" y="1066800"/>
                  </a:lnTo>
                  <a:lnTo>
                    <a:pt x="963498" y="1054100"/>
                  </a:lnTo>
                  <a:lnTo>
                    <a:pt x="1004316" y="1016000"/>
                  </a:lnTo>
                  <a:lnTo>
                    <a:pt x="1012266" y="1003300"/>
                  </a:lnTo>
                  <a:lnTo>
                    <a:pt x="1020229" y="990600"/>
                  </a:lnTo>
                  <a:lnTo>
                    <a:pt x="1033475" y="977900"/>
                  </a:lnTo>
                  <a:lnTo>
                    <a:pt x="1042670" y="977900"/>
                  </a:lnTo>
                  <a:lnTo>
                    <a:pt x="1046441" y="965200"/>
                  </a:lnTo>
                  <a:lnTo>
                    <a:pt x="1047229" y="965200"/>
                  </a:lnTo>
                  <a:lnTo>
                    <a:pt x="1054862" y="977900"/>
                  </a:lnTo>
                  <a:lnTo>
                    <a:pt x="1063561" y="990600"/>
                  </a:lnTo>
                  <a:lnTo>
                    <a:pt x="1079347" y="1003300"/>
                  </a:lnTo>
                  <a:lnTo>
                    <a:pt x="1079347" y="942657"/>
                  </a:lnTo>
                  <a:lnTo>
                    <a:pt x="1076756" y="939800"/>
                  </a:lnTo>
                  <a:lnTo>
                    <a:pt x="1058722" y="927100"/>
                  </a:lnTo>
                  <a:lnTo>
                    <a:pt x="1031963" y="927100"/>
                  </a:lnTo>
                  <a:lnTo>
                    <a:pt x="1023518" y="939800"/>
                  </a:lnTo>
                  <a:lnTo>
                    <a:pt x="1014768" y="939800"/>
                  </a:lnTo>
                  <a:lnTo>
                    <a:pt x="1006703" y="927100"/>
                  </a:lnTo>
                  <a:lnTo>
                    <a:pt x="995337" y="914400"/>
                  </a:lnTo>
                  <a:lnTo>
                    <a:pt x="991133" y="910424"/>
                  </a:lnTo>
                  <a:lnTo>
                    <a:pt x="991133" y="965200"/>
                  </a:lnTo>
                  <a:lnTo>
                    <a:pt x="963498" y="1003300"/>
                  </a:lnTo>
                  <a:lnTo>
                    <a:pt x="917943" y="952500"/>
                  </a:lnTo>
                  <a:lnTo>
                    <a:pt x="895299" y="927100"/>
                  </a:lnTo>
                  <a:lnTo>
                    <a:pt x="908189" y="914400"/>
                  </a:lnTo>
                  <a:lnTo>
                    <a:pt x="915301" y="914400"/>
                  </a:lnTo>
                  <a:lnTo>
                    <a:pt x="921880" y="901700"/>
                  </a:lnTo>
                  <a:lnTo>
                    <a:pt x="925880" y="901700"/>
                  </a:lnTo>
                  <a:lnTo>
                    <a:pt x="933577" y="914400"/>
                  </a:lnTo>
                  <a:lnTo>
                    <a:pt x="944562" y="927100"/>
                  </a:lnTo>
                  <a:lnTo>
                    <a:pt x="957707" y="939800"/>
                  </a:lnTo>
                  <a:lnTo>
                    <a:pt x="991133" y="965200"/>
                  </a:lnTo>
                  <a:lnTo>
                    <a:pt x="991133" y="910424"/>
                  </a:lnTo>
                  <a:lnTo>
                    <a:pt x="981925" y="901700"/>
                  </a:lnTo>
                  <a:lnTo>
                    <a:pt x="947953" y="876300"/>
                  </a:lnTo>
                  <a:lnTo>
                    <a:pt x="954265" y="863600"/>
                  </a:lnTo>
                  <a:lnTo>
                    <a:pt x="983894" y="825500"/>
                  </a:lnTo>
                  <a:lnTo>
                    <a:pt x="1008126" y="774700"/>
                  </a:lnTo>
                  <a:lnTo>
                    <a:pt x="1027811" y="736600"/>
                  </a:lnTo>
                  <a:lnTo>
                    <a:pt x="1043800" y="685800"/>
                  </a:lnTo>
                  <a:lnTo>
                    <a:pt x="1053274" y="647700"/>
                  </a:lnTo>
                  <a:lnTo>
                    <a:pt x="1206804" y="647700"/>
                  </a:lnTo>
                  <a:lnTo>
                    <a:pt x="1210754" y="635000"/>
                  </a:lnTo>
                  <a:lnTo>
                    <a:pt x="1211935" y="635000"/>
                  </a:lnTo>
                  <a:lnTo>
                    <a:pt x="1210360" y="622300"/>
                  </a:lnTo>
                  <a:lnTo>
                    <a:pt x="1206017" y="622300"/>
                  </a:lnTo>
                  <a:lnTo>
                    <a:pt x="1199692" y="609600"/>
                  </a:lnTo>
                  <a:lnTo>
                    <a:pt x="1060665" y="609600"/>
                  </a:lnTo>
                  <a:lnTo>
                    <a:pt x="1061453" y="596900"/>
                  </a:lnTo>
                  <a:lnTo>
                    <a:pt x="1062240" y="596900"/>
                  </a:lnTo>
                  <a:lnTo>
                    <a:pt x="1062240" y="571500"/>
                  </a:lnTo>
                  <a:lnTo>
                    <a:pt x="1296123" y="571500"/>
                  </a:lnTo>
                  <a:lnTo>
                    <a:pt x="1302397" y="558800"/>
                  </a:lnTo>
                  <a:lnTo>
                    <a:pt x="1304302" y="558800"/>
                  </a:lnTo>
                  <a:lnTo>
                    <a:pt x="1304264" y="546100"/>
                  </a:lnTo>
                  <a:lnTo>
                    <a:pt x="1302499" y="546100"/>
                  </a:lnTo>
                  <a:lnTo>
                    <a:pt x="1299235" y="533400"/>
                  </a:lnTo>
                  <a:lnTo>
                    <a:pt x="1064882" y="533400"/>
                  </a:lnTo>
                  <a:lnTo>
                    <a:pt x="1064882" y="508000"/>
                  </a:lnTo>
                  <a:lnTo>
                    <a:pt x="1064082" y="508000"/>
                  </a:lnTo>
                  <a:lnTo>
                    <a:pt x="1063294" y="495300"/>
                  </a:lnTo>
                  <a:lnTo>
                    <a:pt x="1199692" y="495300"/>
                  </a:lnTo>
                  <a:lnTo>
                    <a:pt x="1206017" y="482600"/>
                  </a:lnTo>
                  <a:lnTo>
                    <a:pt x="1211935" y="482600"/>
                  </a:lnTo>
                  <a:lnTo>
                    <a:pt x="1210754" y="469900"/>
                  </a:lnTo>
                  <a:lnTo>
                    <a:pt x="1206804" y="469900"/>
                  </a:lnTo>
                  <a:lnTo>
                    <a:pt x="1201534" y="457200"/>
                  </a:lnTo>
                  <a:lnTo>
                    <a:pt x="1058824" y="457200"/>
                  </a:lnTo>
                  <a:lnTo>
                    <a:pt x="1053020" y="431800"/>
                  </a:lnTo>
                  <a:lnTo>
                    <a:pt x="1040625" y="381000"/>
                  </a:lnTo>
                  <a:lnTo>
                    <a:pt x="1022743" y="330200"/>
                  </a:lnTo>
                  <a:lnTo>
                    <a:pt x="1000518" y="279400"/>
                  </a:lnTo>
                  <a:lnTo>
                    <a:pt x="975080" y="241300"/>
                  </a:lnTo>
                  <a:lnTo>
                    <a:pt x="942695" y="203200"/>
                  </a:lnTo>
                  <a:lnTo>
                    <a:pt x="921359" y="203200"/>
                  </a:lnTo>
                  <a:lnTo>
                    <a:pt x="916330" y="215900"/>
                  </a:lnTo>
                  <a:lnTo>
                    <a:pt x="915670" y="215900"/>
                  </a:lnTo>
                  <a:lnTo>
                    <a:pt x="919695" y="228600"/>
                  </a:lnTo>
                  <a:lnTo>
                    <a:pt x="928738" y="241300"/>
                  </a:lnTo>
                  <a:lnTo>
                    <a:pt x="955319" y="279400"/>
                  </a:lnTo>
                  <a:lnTo>
                    <a:pt x="977671" y="330200"/>
                  </a:lnTo>
                  <a:lnTo>
                    <a:pt x="995781" y="368300"/>
                  </a:lnTo>
                  <a:lnTo>
                    <a:pt x="1009624" y="419100"/>
                  </a:lnTo>
                  <a:lnTo>
                    <a:pt x="1019149" y="457200"/>
                  </a:lnTo>
                  <a:lnTo>
                    <a:pt x="1024343" y="508000"/>
                  </a:lnTo>
                  <a:lnTo>
                    <a:pt x="1025169" y="546100"/>
                  </a:lnTo>
                  <a:lnTo>
                    <a:pt x="1021600" y="596900"/>
                  </a:lnTo>
                  <a:lnTo>
                    <a:pt x="1013599" y="647700"/>
                  </a:lnTo>
                  <a:lnTo>
                    <a:pt x="1001153" y="685800"/>
                  </a:lnTo>
                  <a:lnTo>
                    <a:pt x="984681" y="736600"/>
                  </a:lnTo>
                  <a:lnTo>
                    <a:pt x="964069" y="774700"/>
                  </a:lnTo>
                  <a:lnTo>
                    <a:pt x="939584" y="812800"/>
                  </a:lnTo>
                  <a:lnTo>
                    <a:pt x="911517" y="850900"/>
                  </a:lnTo>
                  <a:lnTo>
                    <a:pt x="880122" y="889000"/>
                  </a:lnTo>
                  <a:lnTo>
                    <a:pt x="845680" y="914400"/>
                  </a:lnTo>
                  <a:lnTo>
                    <a:pt x="808482" y="939800"/>
                  </a:lnTo>
                  <a:lnTo>
                    <a:pt x="768794" y="965200"/>
                  </a:lnTo>
                  <a:lnTo>
                    <a:pt x="726884" y="990600"/>
                  </a:lnTo>
                  <a:lnTo>
                    <a:pt x="683044" y="1003300"/>
                  </a:lnTo>
                  <a:lnTo>
                    <a:pt x="585546" y="1028700"/>
                  </a:lnTo>
                  <a:lnTo>
                    <a:pt x="440486" y="1028700"/>
                  </a:lnTo>
                  <a:lnTo>
                    <a:pt x="393661" y="1016000"/>
                  </a:lnTo>
                  <a:lnTo>
                    <a:pt x="348094" y="990600"/>
                  </a:lnTo>
                  <a:lnTo>
                    <a:pt x="304114" y="977900"/>
                  </a:lnTo>
                  <a:lnTo>
                    <a:pt x="261988" y="952500"/>
                  </a:lnTo>
                  <a:lnTo>
                    <a:pt x="222059" y="927100"/>
                  </a:lnTo>
                  <a:lnTo>
                    <a:pt x="184594" y="889000"/>
                  </a:lnTo>
                  <a:lnTo>
                    <a:pt x="150164" y="850900"/>
                  </a:lnTo>
                  <a:lnTo>
                    <a:pt x="120180" y="812800"/>
                  </a:lnTo>
                  <a:lnTo>
                    <a:pt x="94716" y="762000"/>
                  </a:lnTo>
                  <a:lnTo>
                    <a:pt x="73863" y="723900"/>
                  </a:lnTo>
                  <a:lnTo>
                    <a:pt x="57708" y="673100"/>
                  </a:lnTo>
                  <a:lnTo>
                    <a:pt x="46329" y="622300"/>
                  </a:lnTo>
                  <a:lnTo>
                    <a:pt x="39801" y="584200"/>
                  </a:lnTo>
                  <a:lnTo>
                    <a:pt x="38227" y="533400"/>
                  </a:lnTo>
                  <a:lnTo>
                    <a:pt x="41681" y="482600"/>
                  </a:lnTo>
                  <a:lnTo>
                    <a:pt x="50241" y="431800"/>
                  </a:lnTo>
                  <a:lnTo>
                    <a:pt x="63982" y="381000"/>
                  </a:lnTo>
                  <a:lnTo>
                    <a:pt x="81838" y="330200"/>
                  </a:lnTo>
                  <a:lnTo>
                    <a:pt x="103784" y="292100"/>
                  </a:lnTo>
                  <a:lnTo>
                    <a:pt x="129540" y="254000"/>
                  </a:lnTo>
                  <a:lnTo>
                    <a:pt x="158813" y="215900"/>
                  </a:lnTo>
                  <a:lnTo>
                    <a:pt x="191312" y="177800"/>
                  </a:lnTo>
                  <a:lnTo>
                    <a:pt x="226720" y="152400"/>
                  </a:lnTo>
                  <a:lnTo>
                    <a:pt x="264744" y="127000"/>
                  </a:lnTo>
                  <a:lnTo>
                    <a:pt x="305104" y="101600"/>
                  </a:lnTo>
                  <a:lnTo>
                    <a:pt x="347484" y="76200"/>
                  </a:lnTo>
                  <a:lnTo>
                    <a:pt x="437146" y="50800"/>
                  </a:lnTo>
                  <a:lnTo>
                    <a:pt x="483844" y="50800"/>
                  </a:lnTo>
                  <a:lnTo>
                    <a:pt x="531368" y="38100"/>
                  </a:lnTo>
                  <a:lnTo>
                    <a:pt x="579437" y="50800"/>
                  </a:lnTo>
                  <a:lnTo>
                    <a:pt x="627761" y="50800"/>
                  </a:lnTo>
                  <a:lnTo>
                    <a:pt x="675525" y="63500"/>
                  </a:lnTo>
                  <a:lnTo>
                    <a:pt x="722388" y="88900"/>
                  </a:lnTo>
                  <a:lnTo>
                    <a:pt x="767334" y="101600"/>
                  </a:lnTo>
                  <a:lnTo>
                    <a:pt x="809332" y="127000"/>
                  </a:lnTo>
                  <a:lnTo>
                    <a:pt x="847369" y="152400"/>
                  </a:lnTo>
                  <a:lnTo>
                    <a:pt x="854151" y="165100"/>
                  </a:lnTo>
                  <a:lnTo>
                    <a:pt x="860602" y="165100"/>
                  </a:lnTo>
                  <a:lnTo>
                    <a:pt x="865962" y="177800"/>
                  </a:lnTo>
                  <a:lnTo>
                    <a:pt x="887463" y="177800"/>
                  </a:lnTo>
                  <a:lnTo>
                    <a:pt x="893851" y="165100"/>
                  </a:lnTo>
                  <a:lnTo>
                    <a:pt x="896353" y="152400"/>
                  </a:lnTo>
                  <a:lnTo>
                    <a:pt x="894600" y="152400"/>
                  </a:lnTo>
                  <a:lnTo>
                    <a:pt x="888517" y="139700"/>
                  </a:lnTo>
                  <a:lnTo>
                    <a:pt x="858177" y="114300"/>
                  </a:lnTo>
                  <a:lnTo>
                    <a:pt x="815378" y="88900"/>
                  </a:lnTo>
                  <a:lnTo>
                    <a:pt x="769137" y="63500"/>
                  </a:lnTo>
                  <a:lnTo>
                    <a:pt x="719937" y="38100"/>
                  </a:lnTo>
                  <a:lnTo>
                    <a:pt x="614591" y="12700"/>
                  </a:lnTo>
                  <a:lnTo>
                    <a:pt x="587451" y="12700"/>
                  </a:lnTo>
                  <a:lnTo>
                    <a:pt x="549744" y="0"/>
                  </a:lnTo>
                  <a:lnTo>
                    <a:pt x="486892" y="0"/>
                  </a:lnTo>
                  <a:lnTo>
                    <a:pt x="432904" y="12700"/>
                  </a:lnTo>
                  <a:lnTo>
                    <a:pt x="381431" y="25400"/>
                  </a:lnTo>
                  <a:lnTo>
                    <a:pt x="332346" y="38100"/>
                  </a:lnTo>
                  <a:lnTo>
                    <a:pt x="285470" y="63500"/>
                  </a:lnTo>
                  <a:lnTo>
                    <a:pt x="240652" y="88900"/>
                  </a:lnTo>
                  <a:lnTo>
                    <a:pt x="197751" y="127000"/>
                  </a:lnTo>
                  <a:lnTo>
                    <a:pt x="161493" y="152400"/>
                  </a:lnTo>
                  <a:lnTo>
                    <a:pt x="128079" y="190500"/>
                  </a:lnTo>
                  <a:lnTo>
                    <a:pt x="97866" y="228600"/>
                  </a:lnTo>
                  <a:lnTo>
                    <a:pt x="71183" y="266700"/>
                  </a:lnTo>
                  <a:lnTo>
                    <a:pt x="48399" y="317500"/>
                  </a:lnTo>
                  <a:lnTo>
                    <a:pt x="29819" y="355600"/>
                  </a:lnTo>
                  <a:lnTo>
                    <a:pt x="15811" y="406400"/>
                  </a:lnTo>
                  <a:lnTo>
                    <a:pt x="8001" y="431800"/>
                  </a:lnTo>
                  <a:lnTo>
                    <a:pt x="3162" y="469900"/>
                  </a:lnTo>
                  <a:lnTo>
                    <a:pt x="685" y="495300"/>
                  </a:lnTo>
                  <a:lnTo>
                    <a:pt x="0" y="533400"/>
                  </a:lnTo>
                  <a:lnTo>
                    <a:pt x="647" y="571500"/>
                  </a:lnTo>
                  <a:lnTo>
                    <a:pt x="3454" y="609600"/>
                  </a:lnTo>
                  <a:lnTo>
                    <a:pt x="9067" y="647700"/>
                  </a:lnTo>
                  <a:lnTo>
                    <a:pt x="18173" y="685800"/>
                  </a:lnTo>
                  <a:lnTo>
                    <a:pt x="35369" y="736600"/>
                  </a:lnTo>
                  <a:lnTo>
                    <a:pt x="57975" y="787400"/>
                  </a:lnTo>
                  <a:lnTo>
                    <a:pt x="85648" y="825500"/>
                  </a:lnTo>
                  <a:lnTo>
                    <a:pt x="118046" y="876300"/>
                  </a:lnTo>
                  <a:lnTo>
                    <a:pt x="154838" y="914400"/>
                  </a:lnTo>
                  <a:lnTo>
                    <a:pt x="191109" y="952500"/>
                  </a:lnTo>
                  <a:lnTo>
                    <a:pt x="230759" y="977900"/>
                  </a:lnTo>
                  <a:lnTo>
                    <a:pt x="273126" y="1003300"/>
                  </a:lnTo>
                  <a:lnTo>
                    <a:pt x="317563" y="1028700"/>
                  </a:lnTo>
                  <a:lnTo>
                    <a:pt x="409994" y="1054100"/>
                  </a:lnTo>
                  <a:lnTo>
                    <a:pt x="430276" y="1066800"/>
                  </a:lnTo>
                  <a:lnTo>
                    <a:pt x="430390" y="1168400"/>
                  </a:lnTo>
                  <a:lnTo>
                    <a:pt x="431063" y="1193800"/>
                  </a:lnTo>
                  <a:lnTo>
                    <a:pt x="432714" y="1206500"/>
                  </a:lnTo>
                  <a:lnTo>
                    <a:pt x="442061" y="1206500"/>
                  </a:lnTo>
                  <a:lnTo>
                    <a:pt x="449757" y="1219200"/>
                  </a:lnTo>
                  <a:lnTo>
                    <a:pt x="457644" y="1206500"/>
                  </a:lnTo>
                  <a:lnTo>
                    <a:pt x="467436" y="1206500"/>
                  </a:lnTo>
                  <a:lnTo>
                    <a:pt x="469011" y="1193800"/>
                  </a:lnTo>
                  <a:lnTo>
                    <a:pt x="469646" y="1168400"/>
                  </a:lnTo>
                  <a:lnTo>
                    <a:pt x="469760" y="1066800"/>
                  </a:lnTo>
                  <a:lnTo>
                    <a:pt x="509257" y="1066800"/>
                  </a:lnTo>
                  <a:lnTo>
                    <a:pt x="509257" y="1295400"/>
                  </a:lnTo>
                  <a:lnTo>
                    <a:pt x="516102" y="1308100"/>
                  </a:lnTo>
                  <a:lnTo>
                    <a:pt x="534657" y="1308100"/>
                  </a:lnTo>
                  <a:lnTo>
                    <a:pt x="541121" y="1295400"/>
                  </a:lnTo>
                  <a:lnTo>
                    <a:pt x="548754" y="1295400"/>
                  </a:lnTo>
                  <a:lnTo>
                    <a:pt x="548754" y="1066800"/>
                  </a:lnTo>
                  <a:lnTo>
                    <a:pt x="585622" y="1066800"/>
                  </a:lnTo>
                  <a:lnTo>
                    <a:pt x="585749" y="1168400"/>
                  </a:lnTo>
                  <a:lnTo>
                    <a:pt x="586409" y="1193800"/>
                  </a:lnTo>
                  <a:lnTo>
                    <a:pt x="588073" y="1206500"/>
                  </a:lnTo>
                  <a:lnTo>
                    <a:pt x="597420" y="1206500"/>
                  </a:lnTo>
                  <a:lnTo>
                    <a:pt x="605116" y="1219200"/>
                  </a:lnTo>
                  <a:lnTo>
                    <a:pt x="613003" y="1206500"/>
                  </a:lnTo>
                  <a:lnTo>
                    <a:pt x="622795" y="1206500"/>
                  </a:lnTo>
                  <a:lnTo>
                    <a:pt x="624370" y="1193800"/>
                  </a:lnTo>
                  <a:lnTo>
                    <a:pt x="625017" y="1168400"/>
                  </a:lnTo>
                  <a:lnTo>
                    <a:pt x="625132" y="1066800"/>
                  </a:lnTo>
                  <a:lnTo>
                    <a:pt x="632498" y="1066800"/>
                  </a:lnTo>
                  <a:lnTo>
                    <a:pt x="683209" y="1054100"/>
                  </a:lnTo>
                  <a:lnTo>
                    <a:pt x="729386" y="1028700"/>
                  </a:lnTo>
                  <a:lnTo>
                    <a:pt x="772871" y="1016000"/>
                  </a:lnTo>
                  <a:lnTo>
                    <a:pt x="815454" y="990600"/>
                  </a:lnTo>
                  <a:lnTo>
                    <a:pt x="858964" y="952500"/>
                  </a:lnTo>
                  <a:lnTo>
                    <a:pt x="863028" y="952500"/>
                  </a:lnTo>
                  <a:lnTo>
                    <a:pt x="868641" y="965200"/>
                  </a:lnTo>
                  <a:lnTo>
                    <a:pt x="879475" y="965200"/>
                  </a:lnTo>
                  <a:lnTo>
                    <a:pt x="899248" y="990600"/>
                  </a:lnTo>
                  <a:lnTo>
                    <a:pt x="912431" y="1003300"/>
                  </a:lnTo>
                  <a:lnTo>
                    <a:pt x="923239" y="1016000"/>
                  </a:lnTo>
                  <a:lnTo>
                    <a:pt x="930541" y="1016000"/>
                  </a:lnTo>
                  <a:lnTo>
                    <a:pt x="933221" y="1028700"/>
                  </a:lnTo>
                  <a:lnTo>
                    <a:pt x="927950" y="1028700"/>
                  </a:lnTo>
                  <a:lnTo>
                    <a:pt x="923544" y="1041400"/>
                  </a:lnTo>
                  <a:lnTo>
                    <a:pt x="922515" y="1054100"/>
                  </a:lnTo>
                  <a:lnTo>
                    <a:pt x="924801" y="1066800"/>
                  </a:lnTo>
                  <a:lnTo>
                    <a:pt x="930325" y="1079500"/>
                  </a:lnTo>
                  <a:lnTo>
                    <a:pt x="945426" y="1092200"/>
                  </a:lnTo>
                  <a:lnTo>
                    <a:pt x="977468" y="1130300"/>
                  </a:lnTo>
                  <a:lnTo>
                    <a:pt x="1020762" y="1168400"/>
                  </a:lnTo>
                  <a:lnTo>
                    <a:pt x="1118247" y="1270000"/>
                  </a:lnTo>
                  <a:lnTo>
                    <a:pt x="1161046" y="1308100"/>
                  </a:lnTo>
                  <a:lnTo>
                    <a:pt x="1192288" y="1333500"/>
                  </a:lnTo>
                  <a:lnTo>
                    <a:pt x="1206284" y="1346200"/>
                  </a:lnTo>
                  <a:lnTo>
                    <a:pt x="1244320" y="1346200"/>
                  </a:lnTo>
                  <a:lnTo>
                    <a:pt x="1257630" y="1333500"/>
                  </a:lnTo>
                  <a:lnTo>
                    <a:pt x="1275080" y="1320800"/>
                  </a:lnTo>
                  <a:lnTo>
                    <a:pt x="1284909" y="1308100"/>
                  </a:lnTo>
                  <a:lnTo>
                    <a:pt x="1294739" y="1295400"/>
                  </a:lnTo>
                  <a:lnTo>
                    <a:pt x="1319428" y="1270000"/>
                  </a:lnTo>
                  <a:lnTo>
                    <a:pt x="1334541" y="1257300"/>
                  </a:lnTo>
                  <a:lnTo>
                    <a:pt x="1342415" y="1244600"/>
                  </a:lnTo>
                  <a:lnTo>
                    <a:pt x="1345311" y="1231900"/>
                  </a:lnTo>
                  <a:lnTo>
                    <a:pt x="1346149" y="1219200"/>
                  </a:lnTo>
                  <a:close/>
                </a:path>
              </a:pathLst>
            </a:custGeom>
            <a:solidFill>
              <a:srgbClr val="FF58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554723" y="2302115"/>
              <a:ext cx="501650" cy="873760"/>
            </a:xfrm>
            <a:custGeom>
              <a:avLst/>
              <a:gdLst/>
              <a:ahLst/>
              <a:cxnLst/>
              <a:rect l="l" t="t" r="r" b="b"/>
              <a:pathLst>
                <a:path w="501650" h="873760">
                  <a:moveTo>
                    <a:pt x="437434" y="65120"/>
                  </a:moveTo>
                  <a:lnTo>
                    <a:pt x="0" y="864375"/>
                  </a:lnTo>
                  <a:lnTo>
                    <a:pt x="16764" y="873519"/>
                  </a:lnTo>
                  <a:lnTo>
                    <a:pt x="454090" y="74237"/>
                  </a:lnTo>
                  <a:lnTo>
                    <a:pt x="444881" y="71387"/>
                  </a:lnTo>
                  <a:lnTo>
                    <a:pt x="437434" y="65120"/>
                  </a:lnTo>
                  <a:close/>
                </a:path>
                <a:path w="501650" h="873760">
                  <a:moveTo>
                    <a:pt x="500255" y="33414"/>
                  </a:moveTo>
                  <a:lnTo>
                    <a:pt x="454787" y="33414"/>
                  </a:lnTo>
                  <a:lnTo>
                    <a:pt x="471424" y="42558"/>
                  </a:lnTo>
                  <a:lnTo>
                    <a:pt x="454090" y="74237"/>
                  </a:lnTo>
                  <a:lnTo>
                    <a:pt x="459297" y="75848"/>
                  </a:lnTo>
                  <a:lnTo>
                    <a:pt x="473821" y="74499"/>
                  </a:lnTo>
                  <a:lnTo>
                    <a:pt x="486796" y="67816"/>
                  </a:lnTo>
                  <a:lnTo>
                    <a:pt x="496570" y="56274"/>
                  </a:lnTo>
                  <a:lnTo>
                    <a:pt x="501030" y="41784"/>
                  </a:lnTo>
                  <a:lnTo>
                    <a:pt x="500320" y="34115"/>
                  </a:lnTo>
                  <a:lnTo>
                    <a:pt x="500255" y="33414"/>
                  </a:lnTo>
                  <a:close/>
                </a:path>
                <a:path w="501650" h="873760">
                  <a:moveTo>
                    <a:pt x="454787" y="33414"/>
                  </a:moveTo>
                  <a:lnTo>
                    <a:pt x="437434" y="65120"/>
                  </a:lnTo>
                  <a:lnTo>
                    <a:pt x="444881" y="71387"/>
                  </a:lnTo>
                  <a:lnTo>
                    <a:pt x="454090" y="74237"/>
                  </a:lnTo>
                  <a:lnTo>
                    <a:pt x="471424" y="42558"/>
                  </a:lnTo>
                  <a:lnTo>
                    <a:pt x="454787" y="33414"/>
                  </a:lnTo>
                  <a:close/>
                </a:path>
                <a:path w="501650" h="873760">
                  <a:moveTo>
                    <a:pt x="466969" y="0"/>
                  </a:moveTo>
                  <a:lnTo>
                    <a:pt x="452421" y="1363"/>
                  </a:lnTo>
                  <a:lnTo>
                    <a:pt x="439469" y="8084"/>
                  </a:lnTo>
                  <a:lnTo>
                    <a:pt x="429768" y="19698"/>
                  </a:lnTo>
                  <a:lnTo>
                    <a:pt x="425235" y="34115"/>
                  </a:lnTo>
                  <a:lnTo>
                    <a:pt x="426561" y="48639"/>
                  </a:lnTo>
                  <a:lnTo>
                    <a:pt x="433268" y="61614"/>
                  </a:lnTo>
                  <a:lnTo>
                    <a:pt x="437434" y="65120"/>
                  </a:lnTo>
                  <a:lnTo>
                    <a:pt x="454787" y="33414"/>
                  </a:lnTo>
                  <a:lnTo>
                    <a:pt x="500255" y="33414"/>
                  </a:lnTo>
                  <a:lnTo>
                    <a:pt x="499681" y="27223"/>
                  </a:lnTo>
                  <a:lnTo>
                    <a:pt x="492998" y="14233"/>
                  </a:lnTo>
                  <a:lnTo>
                    <a:pt x="481457" y="4458"/>
                  </a:lnTo>
                  <a:lnTo>
                    <a:pt x="466969" y="0"/>
                  </a:lnTo>
                  <a:close/>
                </a:path>
              </a:pathLst>
            </a:custGeom>
            <a:solidFill>
              <a:srgbClr val="FFD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908297" y="3476244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79" h="640079">
                  <a:moveTo>
                    <a:pt x="320040" y="0"/>
                  </a:moveTo>
                  <a:lnTo>
                    <a:pt x="272739" y="3472"/>
                  </a:lnTo>
                  <a:lnTo>
                    <a:pt x="227596" y="13557"/>
                  </a:lnTo>
                  <a:lnTo>
                    <a:pt x="185105" y="29760"/>
                  </a:lnTo>
                  <a:lnTo>
                    <a:pt x="145761" y="51584"/>
                  </a:lnTo>
                  <a:lnTo>
                    <a:pt x="110057" y="78532"/>
                  </a:lnTo>
                  <a:lnTo>
                    <a:pt x="78490" y="110109"/>
                  </a:lnTo>
                  <a:lnTo>
                    <a:pt x="51552" y="145817"/>
                  </a:lnTo>
                  <a:lnTo>
                    <a:pt x="29740" y="185160"/>
                  </a:lnTo>
                  <a:lnTo>
                    <a:pt x="13547" y="227643"/>
                  </a:lnTo>
                  <a:lnTo>
                    <a:pt x="3469" y="272768"/>
                  </a:lnTo>
                  <a:lnTo>
                    <a:pt x="0" y="320040"/>
                  </a:lnTo>
                  <a:lnTo>
                    <a:pt x="3469" y="367340"/>
                  </a:lnTo>
                  <a:lnTo>
                    <a:pt x="13547" y="412483"/>
                  </a:lnTo>
                  <a:lnTo>
                    <a:pt x="29740" y="454974"/>
                  </a:lnTo>
                  <a:lnTo>
                    <a:pt x="51552" y="494318"/>
                  </a:lnTo>
                  <a:lnTo>
                    <a:pt x="78490" y="530022"/>
                  </a:lnTo>
                  <a:lnTo>
                    <a:pt x="110057" y="561589"/>
                  </a:lnTo>
                  <a:lnTo>
                    <a:pt x="145761" y="588527"/>
                  </a:lnTo>
                  <a:lnTo>
                    <a:pt x="185105" y="610339"/>
                  </a:lnTo>
                  <a:lnTo>
                    <a:pt x="227596" y="626532"/>
                  </a:lnTo>
                  <a:lnTo>
                    <a:pt x="272739" y="636610"/>
                  </a:lnTo>
                  <a:lnTo>
                    <a:pt x="320040" y="640080"/>
                  </a:lnTo>
                  <a:lnTo>
                    <a:pt x="367340" y="636610"/>
                  </a:lnTo>
                  <a:lnTo>
                    <a:pt x="412483" y="626532"/>
                  </a:lnTo>
                  <a:lnTo>
                    <a:pt x="454974" y="610339"/>
                  </a:lnTo>
                  <a:lnTo>
                    <a:pt x="494318" y="588527"/>
                  </a:lnTo>
                  <a:lnTo>
                    <a:pt x="530022" y="561589"/>
                  </a:lnTo>
                  <a:lnTo>
                    <a:pt x="561589" y="530022"/>
                  </a:lnTo>
                  <a:lnTo>
                    <a:pt x="588527" y="494318"/>
                  </a:lnTo>
                  <a:lnTo>
                    <a:pt x="610339" y="454974"/>
                  </a:lnTo>
                  <a:lnTo>
                    <a:pt x="626532" y="412483"/>
                  </a:lnTo>
                  <a:lnTo>
                    <a:pt x="636610" y="367340"/>
                  </a:lnTo>
                  <a:lnTo>
                    <a:pt x="640080" y="320040"/>
                  </a:lnTo>
                  <a:lnTo>
                    <a:pt x="636610" y="272768"/>
                  </a:lnTo>
                  <a:lnTo>
                    <a:pt x="626532" y="227643"/>
                  </a:lnTo>
                  <a:lnTo>
                    <a:pt x="610339" y="185160"/>
                  </a:lnTo>
                  <a:lnTo>
                    <a:pt x="588527" y="145817"/>
                  </a:lnTo>
                  <a:lnTo>
                    <a:pt x="561589" y="110109"/>
                  </a:lnTo>
                  <a:lnTo>
                    <a:pt x="530022" y="78532"/>
                  </a:lnTo>
                  <a:lnTo>
                    <a:pt x="494318" y="51584"/>
                  </a:lnTo>
                  <a:lnTo>
                    <a:pt x="454974" y="29760"/>
                  </a:lnTo>
                  <a:lnTo>
                    <a:pt x="412483" y="13557"/>
                  </a:lnTo>
                  <a:lnTo>
                    <a:pt x="367340" y="3472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FF5A28">
                <a:alpha val="980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08297" y="3476244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79" h="640079">
                  <a:moveTo>
                    <a:pt x="0" y="320040"/>
                  </a:moveTo>
                  <a:lnTo>
                    <a:pt x="3469" y="272768"/>
                  </a:lnTo>
                  <a:lnTo>
                    <a:pt x="13547" y="227643"/>
                  </a:lnTo>
                  <a:lnTo>
                    <a:pt x="29740" y="185160"/>
                  </a:lnTo>
                  <a:lnTo>
                    <a:pt x="51552" y="145817"/>
                  </a:lnTo>
                  <a:lnTo>
                    <a:pt x="78490" y="110109"/>
                  </a:lnTo>
                  <a:lnTo>
                    <a:pt x="110057" y="78532"/>
                  </a:lnTo>
                  <a:lnTo>
                    <a:pt x="145761" y="51584"/>
                  </a:lnTo>
                  <a:lnTo>
                    <a:pt x="185105" y="29760"/>
                  </a:lnTo>
                  <a:lnTo>
                    <a:pt x="227596" y="13557"/>
                  </a:lnTo>
                  <a:lnTo>
                    <a:pt x="272739" y="3472"/>
                  </a:lnTo>
                  <a:lnTo>
                    <a:pt x="320040" y="0"/>
                  </a:lnTo>
                  <a:lnTo>
                    <a:pt x="367340" y="3472"/>
                  </a:lnTo>
                  <a:lnTo>
                    <a:pt x="412483" y="13557"/>
                  </a:lnTo>
                  <a:lnTo>
                    <a:pt x="454974" y="29760"/>
                  </a:lnTo>
                  <a:lnTo>
                    <a:pt x="494318" y="51584"/>
                  </a:lnTo>
                  <a:lnTo>
                    <a:pt x="530022" y="78532"/>
                  </a:lnTo>
                  <a:lnTo>
                    <a:pt x="561589" y="110109"/>
                  </a:lnTo>
                  <a:lnTo>
                    <a:pt x="588527" y="145817"/>
                  </a:lnTo>
                  <a:lnTo>
                    <a:pt x="610339" y="185160"/>
                  </a:lnTo>
                  <a:lnTo>
                    <a:pt x="626532" y="227643"/>
                  </a:lnTo>
                  <a:lnTo>
                    <a:pt x="636610" y="272768"/>
                  </a:lnTo>
                  <a:lnTo>
                    <a:pt x="640080" y="320040"/>
                  </a:lnTo>
                  <a:lnTo>
                    <a:pt x="636610" y="367340"/>
                  </a:lnTo>
                  <a:lnTo>
                    <a:pt x="626532" y="412483"/>
                  </a:lnTo>
                  <a:lnTo>
                    <a:pt x="610339" y="454974"/>
                  </a:lnTo>
                  <a:lnTo>
                    <a:pt x="588527" y="494318"/>
                  </a:lnTo>
                  <a:lnTo>
                    <a:pt x="561589" y="530022"/>
                  </a:lnTo>
                  <a:lnTo>
                    <a:pt x="530022" y="561589"/>
                  </a:lnTo>
                  <a:lnTo>
                    <a:pt x="494318" y="588527"/>
                  </a:lnTo>
                  <a:lnTo>
                    <a:pt x="454974" y="610339"/>
                  </a:lnTo>
                  <a:lnTo>
                    <a:pt x="412483" y="626532"/>
                  </a:lnTo>
                  <a:lnTo>
                    <a:pt x="367340" y="636610"/>
                  </a:lnTo>
                  <a:lnTo>
                    <a:pt x="320040" y="640080"/>
                  </a:lnTo>
                  <a:lnTo>
                    <a:pt x="272739" y="636610"/>
                  </a:lnTo>
                  <a:lnTo>
                    <a:pt x="227596" y="626532"/>
                  </a:lnTo>
                  <a:lnTo>
                    <a:pt x="185105" y="610339"/>
                  </a:lnTo>
                  <a:lnTo>
                    <a:pt x="145761" y="588527"/>
                  </a:lnTo>
                  <a:lnTo>
                    <a:pt x="110057" y="561589"/>
                  </a:lnTo>
                  <a:lnTo>
                    <a:pt x="78490" y="530022"/>
                  </a:lnTo>
                  <a:lnTo>
                    <a:pt x="51552" y="494318"/>
                  </a:lnTo>
                  <a:lnTo>
                    <a:pt x="29740" y="454974"/>
                  </a:lnTo>
                  <a:lnTo>
                    <a:pt x="13547" y="412483"/>
                  </a:lnTo>
                  <a:lnTo>
                    <a:pt x="3469" y="367340"/>
                  </a:lnTo>
                  <a:lnTo>
                    <a:pt x="0" y="320040"/>
                  </a:lnTo>
                  <a:close/>
                </a:path>
              </a:pathLst>
            </a:custGeom>
            <a:ln w="19050">
              <a:solidFill>
                <a:srgbClr val="04AA9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098283" y="1680464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79" h="640080">
                  <a:moveTo>
                    <a:pt x="320040" y="0"/>
                  </a:moveTo>
                  <a:lnTo>
                    <a:pt x="272768" y="3469"/>
                  </a:lnTo>
                  <a:lnTo>
                    <a:pt x="227643" y="13547"/>
                  </a:lnTo>
                  <a:lnTo>
                    <a:pt x="185160" y="29740"/>
                  </a:lnTo>
                  <a:lnTo>
                    <a:pt x="145817" y="51552"/>
                  </a:lnTo>
                  <a:lnTo>
                    <a:pt x="110109" y="78490"/>
                  </a:lnTo>
                  <a:lnTo>
                    <a:pt x="78532" y="110057"/>
                  </a:lnTo>
                  <a:lnTo>
                    <a:pt x="51584" y="145761"/>
                  </a:lnTo>
                  <a:lnTo>
                    <a:pt x="29760" y="185105"/>
                  </a:lnTo>
                  <a:lnTo>
                    <a:pt x="13557" y="227596"/>
                  </a:lnTo>
                  <a:lnTo>
                    <a:pt x="3472" y="272739"/>
                  </a:lnTo>
                  <a:lnTo>
                    <a:pt x="0" y="320039"/>
                  </a:lnTo>
                  <a:lnTo>
                    <a:pt x="3472" y="367340"/>
                  </a:lnTo>
                  <a:lnTo>
                    <a:pt x="13557" y="412483"/>
                  </a:lnTo>
                  <a:lnTo>
                    <a:pt x="29760" y="454974"/>
                  </a:lnTo>
                  <a:lnTo>
                    <a:pt x="51584" y="494318"/>
                  </a:lnTo>
                  <a:lnTo>
                    <a:pt x="78532" y="530022"/>
                  </a:lnTo>
                  <a:lnTo>
                    <a:pt x="110109" y="561589"/>
                  </a:lnTo>
                  <a:lnTo>
                    <a:pt x="145817" y="588527"/>
                  </a:lnTo>
                  <a:lnTo>
                    <a:pt x="185160" y="610339"/>
                  </a:lnTo>
                  <a:lnTo>
                    <a:pt x="227643" y="626532"/>
                  </a:lnTo>
                  <a:lnTo>
                    <a:pt x="272768" y="636610"/>
                  </a:lnTo>
                  <a:lnTo>
                    <a:pt x="320040" y="640079"/>
                  </a:lnTo>
                  <a:lnTo>
                    <a:pt x="367340" y="636610"/>
                  </a:lnTo>
                  <a:lnTo>
                    <a:pt x="412483" y="626532"/>
                  </a:lnTo>
                  <a:lnTo>
                    <a:pt x="454974" y="610339"/>
                  </a:lnTo>
                  <a:lnTo>
                    <a:pt x="494318" y="588527"/>
                  </a:lnTo>
                  <a:lnTo>
                    <a:pt x="530022" y="561589"/>
                  </a:lnTo>
                  <a:lnTo>
                    <a:pt x="561589" y="530022"/>
                  </a:lnTo>
                  <a:lnTo>
                    <a:pt x="588527" y="494318"/>
                  </a:lnTo>
                  <a:lnTo>
                    <a:pt x="610339" y="454974"/>
                  </a:lnTo>
                  <a:lnTo>
                    <a:pt x="626532" y="412483"/>
                  </a:lnTo>
                  <a:lnTo>
                    <a:pt x="636610" y="367340"/>
                  </a:lnTo>
                  <a:lnTo>
                    <a:pt x="640080" y="320039"/>
                  </a:lnTo>
                  <a:lnTo>
                    <a:pt x="636610" y="272739"/>
                  </a:lnTo>
                  <a:lnTo>
                    <a:pt x="626532" y="227596"/>
                  </a:lnTo>
                  <a:lnTo>
                    <a:pt x="610339" y="185105"/>
                  </a:lnTo>
                  <a:lnTo>
                    <a:pt x="588527" y="145761"/>
                  </a:lnTo>
                  <a:lnTo>
                    <a:pt x="561589" y="110057"/>
                  </a:lnTo>
                  <a:lnTo>
                    <a:pt x="530022" y="78490"/>
                  </a:lnTo>
                  <a:lnTo>
                    <a:pt x="494318" y="51552"/>
                  </a:lnTo>
                  <a:lnTo>
                    <a:pt x="454974" y="29740"/>
                  </a:lnTo>
                  <a:lnTo>
                    <a:pt x="412483" y="13547"/>
                  </a:lnTo>
                  <a:lnTo>
                    <a:pt x="367340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04AA9E">
                <a:alpha val="980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098283" y="1680464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79" h="640080">
                  <a:moveTo>
                    <a:pt x="0" y="320039"/>
                  </a:moveTo>
                  <a:lnTo>
                    <a:pt x="3472" y="272739"/>
                  </a:lnTo>
                  <a:lnTo>
                    <a:pt x="13557" y="227596"/>
                  </a:lnTo>
                  <a:lnTo>
                    <a:pt x="29760" y="185105"/>
                  </a:lnTo>
                  <a:lnTo>
                    <a:pt x="51584" y="145761"/>
                  </a:lnTo>
                  <a:lnTo>
                    <a:pt x="78532" y="110057"/>
                  </a:lnTo>
                  <a:lnTo>
                    <a:pt x="110109" y="78490"/>
                  </a:lnTo>
                  <a:lnTo>
                    <a:pt x="145817" y="51552"/>
                  </a:lnTo>
                  <a:lnTo>
                    <a:pt x="185160" y="29740"/>
                  </a:lnTo>
                  <a:lnTo>
                    <a:pt x="227643" y="13547"/>
                  </a:lnTo>
                  <a:lnTo>
                    <a:pt x="272768" y="3469"/>
                  </a:lnTo>
                  <a:lnTo>
                    <a:pt x="320040" y="0"/>
                  </a:lnTo>
                  <a:lnTo>
                    <a:pt x="367340" y="3469"/>
                  </a:lnTo>
                  <a:lnTo>
                    <a:pt x="412483" y="13547"/>
                  </a:lnTo>
                  <a:lnTo>
                    <a:pt x="454974" y="29740"/>
                  </a:lnTo>
                  <a:lnTo>
                    <a:pt x="494318" y="51552"/>
                  </a:lnTo>
                  <a:lnTo>
                    <a:pt x="530022" y="78490"/>
                  </a:lnTo>
                  <a:lnTo>
                    <a:pt x="561589" y="110057"/>
                  </a:lnTo>
                  <a:lnTo>
                    <a:pt x="588527" y="145761"/>
                  </a:lnTo>
                  <a:lnTo>
                    <a:pt x="610339" y="185105"/>
                  </a:lnTo>
                  <a:lnTo>
                    <a:pt x="626532" y="227596"/>
                  </a:lnTo>
                  <a:lnTo>
                    <a:pt x="636610" y="272739"/>
                  </a:lnTo>
                  <a:lnTo>
                    <a:pt x="640080" y="320039"/>
                  </a:lnTo>
                  <a:lnTo>
                    <a:pt x="636610" y="367340"/>
                  </a:lnTo>
                  <a:lnTo>
                    <a:pt x="626532" y="412483"/>
                  </a:lnTo>
                  <a:lnTo>
                    <a:pt x="610339" y="454974"/>
                  </a:lnTo>
                  <a:lnTo>
                    <a:pt x="588527" y="494318"/>
                  </a:lnTo>
                  <a:lnTo>
                    <a:pt x="561589" y="530022"/>
                  </a:lnTo>
                  <a:lnTo>
                    <a:pt x="530022" y="561589"/>
                  </a:lnTo>
                  <a:lnTo>
                    <a:pt x="494318" y="588527"/>
                  </a:lnTo>
                  <a:lnTo>
                    <a:pt x="454974" y="610339"/>
                  </a:lnTo>
                  <a:lnTo>
                    <a:pt x="412483" y="626532"/>
                  </a:lnTo>
                  <a:lnTo>
                    <a:pt x="367340" y="636610"/>
                  </a:lnTo>
                  <a:lnTo>
                    <a:pt x="320040" y="640079"/>
                  </a:lnTo>
                  <a:lnTo>
                    <a:pt x="272768" y="636610"/>
                  </a:lnTo>
                  <a:lnTo>
                    <a:pt x="227643" y="626532"/>
                  </a:lnTo>
                  <a:lnTo>
                    <a:pt x="185160" y="610339"/>
                  </a:lnTo>
                  <a:lnTo>
                    <a:pt x="145817" y="588527"/>
                  </a:lnTo>
                  <a:lnTo>
                    <a:pt x="110109" y="561589"/>
                  </a:lnTo>
                  <a:lnTo>
                    <a:pt x="78532" y="530022"/>
                  </a:lnTo>
                  <a:lnTo>
                    <a:pt x="51584" y="494318"/>
                  </a:lnTo>
                  <a:lnTo>
                    <a:pt x="29760" y="454974"/>
                  </a:lnTo>
                  <a:lnTo>
                    <a:pt x="13557" y="412483"/>
                  </a:lnTo>
                  <a:lnTo>
                    <a:pt x="3472" y="367340"/>
                  </a:lnTo>
                  <a:lnTo>
                    <a:pt x="0" y="320039"/>
                  </a:lnTo>
                  <a:close/>
                </a:path>
              </a:pathLst>
            </a:custGeom>
            <a:ln w="19050">
              <a:solidFill>
                <a:srgbClr val="FF5A2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555231" y="4654677"/>
              <a:ext cx="500380" cy="710565"/>
            </a:xfrm>
            <a:custGeom>
              <a:avLst/>
              <a:gdLst/>
              <a:ahLst/>
              <a:cxnLst/>
              <a:rect l="l" t="t" r="r" b="b"/>
              <a:pathLst>
                <a:path w="500379" h="710564">
                  <a:moveTo>
                    <a:pt x="434376" y="648223"/>
                  </a:moveTo>
                  <a:lnTo>
                    <a:pt x="430611" y="652087"/>
                  </a:lnTo>
                  <a:lnTo>
                    <a:pt x="425358" y="665210"/>
                  </a:lnTo>
                  <a:lnTo>
                    <a:pt x="425249" y="680245"/>
                  </a:lnTo>
                  <a:lnTo>
                    <a:pt x="431165" y="694182"/>
                  </a:lnTo>
                  <a:lnTo>
                    <a:pt x="441975" y="704768"/>
                  </a:lnTo>
                  <a:lnTo>
                    <a:pt x="455549" y="710199"/>
                  </a:lnTo>
                  <a:lnTo>
                    <a:pt x="470006" y="710199"/>
                  </a:lnTo>
                  <a:lnTo>
                    <a:pt x="484124" y="704215"/>
                  </a:lnTo>
                  <a:lnTo>
                    <a:pt x="494692" y="693404"/>
                  </a:lnTo>
                  <a:lnTo>
                    <a:pt x="500094" y="679831"/>
                  </a:lnTo>
                  <a:lnTo>
                    <a:pt x="500085" y="678180"/>
                  </a:lnTo>
                  <a:lnTo>
                    <a:pt x="454787" y="678180"/>
                  </a:lnTo>
                  <a:lnTo>
                    <a:pt x="434376" y="648223"/>
                  </a:lnTo>
                  <a:close/>
                </a:path>
                <a:path w="500379" h="710564">
                  <a:moveTo>
                    <a:pt x="450149" y="637469"/>
                  </a:moveTo>
                  <a:lnTo>
                    <a:pt x="441198" y="641223"/>
                  </a:lnTo>
                  <a:lnTo>
                    <a:pt x="434376" y="648223"/>
                  </a:lnTo>
                  <a:lnTo>
                    <a:pt x="454787" y="678180"/>
                  </a:lnTo>
                  <a:lnTo>
                    <a:pt x="470535" y="667385"/>
                  </a:lnTo>
                  <a:lnTo>
                    <a:pt x="450149" y="637469"/>
                  </a:lnTo>
                  <a:close/>
                </a:path>
                <a:path w="500379" h="710564">
                  <a:moveTo>
                    <a:pt x="469839" y="635379"/>
                  </a:moveTo>
                  <a:lnTo>
                    <a:pt x="455134" y="635379"/>
                  </a:lnTo>
                  <a:lnTo>
                    <a:pt x="450149" y="637469"/>
                  </a:lnTo>
                  <a:lnTo>
                    <a:pt x="470535" y="667385"/>
                  </a:lnTo>
                  <a:lnTo>
                    <a:pt x="454787" y="678180"/>
                  </a:lnTo>
                  <a:lnTo>
                    <a:pt x="500085" y="678180"/>
                  </a:lnTo>
                  <a:lnTo>
                    <a:pt x="500018" y="665210"/>
                  </a:lnTo>
                  <a:lnTo>
                    <a:pt x="494157" y="651256"/>
                  </a:lnTo>
                  <a:lnTo>
                    <a:pt x="483292" y="640740"/>
                  </a:lnTo>
                  <a:lnTo>
                    <a:pt x="469839" y="635379"/>
                  </a:lnTo>
                  <a:close/>
                </a:path>
                <a:path w="500379" h="710564">
                  <a:moveTo>
                    <a:pt x="15748" y="0"/>
                  </a:moveTo>
                  <a:lnTo>
                    <a:pt x="0" y="10668"/>
                  </a:lnTo>
                  <a:lnTo>
                    <a:pt x="434376" y="648223"/>
                  </a:lnTo>
                  <a:lnTo>
                    <a:pt x="441198" y="641223"/>
                  </a:lnTo>
                  <a:lnTo>
                    <a:pt x="450149" y="637469"/>
                  </a:lnTo>
                  <a:lnTo>
                    <a:pt x="15748" y="0"/>
                  </a:lnTo>
                  <a:close/>
                </a:path>
              </a:pathLst>
            </a:custGeom>
            <a:solidFill>
              <a:srgbClr val="FFD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938264" y="5416042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79" h="640079">
                  <a:moveTo>
                    <a:pt x="320040" y="0"/>
                  </a:moveTo>
                  <a:lnTo>
                    <a:pt x="272768" y="3469"/>
                  </a:lnTo>
                  <a:lnTo>
                    <a:pt x="227643" y="13547"/>
                  </a:lnTo>
                  <a:lnTo>
                    <a:pt x="185160" y="29739"/>
                  </a:lnTo>
                  <a:lnTo>
                    <a:pt x="145817" y="51549"/>
                  </a:lnTo>
                  <a:lnTo>
                    <a:pt x="110109" y="78484"/>
                  </a:lnTo>
                  <a:lnTo>
                    <a:pt x="78532" y="110047"/>
                  </a:lnTo>
                  <a:lnTo>
                    <a:pt x="51584" y="145744"/>
                  </a:lnTo>
                  <a:lnTo>
                    <a:pt x="29760" y="185081"/>
                  </a:lnTo>
                  <a:lnTo>
                    <a:pt x="13557" y="227562"/>
                  </a:lnTo>
                  <a:lnTo>
                    <a:pt x="3472" y="272692"/>
                  </a:lnTo>
                  <a:lnTo>
                    <a:pt x="0" y="319976"/>
                  </a:lnTo>
                  <a:lnTo>
                    <a:pt x="3472" y="367270"/>
                  </a:lnTo>
                  <a:lnTo>
                    <a:pt x="13557" y="412410"/>
                  </a:lnTo>
                  <a:lnTo>
                    <a:pt x="29760" y="454899"/>
                  </a:lnTo>
                  <a:lnTo>
                    <a:pt x="51584" y="494244"/>
                  </a:lnTo>
                  <a:lnTo>
                    <a:pt x="78532" y="529948"/>
                  </a:lnTo>
                  <a:lnTo>
                    <a:pt x="110109" y="561517"/>
                  </a:lnTo>
                  <a:lnTo>
                    <a:pt x="145817" y="588457"/>
                  </a:lnTo>
                  <a:lnTo>
                    <a:pt x="185160" y="610272"/>
                  </a:lnTo>
                  <a:lnTo>
                    <a:pt x="227643" y="626466"/>
                  </a:lnTo>
                  <a:lnTo>
                    <a:pt x="272768" y="636546"/>
                  </a:lnTo>
                  <a:lnTo>
                    <a:pt x="320040" y="640016"/>
                  </a:lnTo>
                  <a:lnTo>
                    <a:pt x="367340" y="636546"/>
                  </a:lnTo>
                  <a:lnTo>
                    <a:pt x="412483" y="626466"/>
                  </a:lnTo>
                  <a:lnTo>
                    <a:pt x="454974" y="610272"/>
                  </a:lnTo>
                  <a:lnTo>
                    <a:pt x="494318" y="588457"/>
                  </a:lnTo>
                  <a:lnTo>
                    <a:pt x="530022" y="561517"/>
                  </a:lnTo>
                  <a:lnTo>
                    <a:pt x="561589" y="529948"/>
                  </a:lnTo>
                  <a:lnTo>
                    <a:pt x="588527" y="494244"/>
                  </a:lnTo>
                  <a:lnTo>
                    <a:pt x="610339" y="454899"/>
                  </a:lnTo>
                  <a:lnTo>
                    <a:pt x="626532" y="412410"/>
                  </a:lnTo>
                  <a:lnTo>
                    <a:pt x="636610" y="367270"/>
                  </a:lnTo>
                  <a:lnTo>
                    <a:pt x="640080" y="319976"/>
                  </a:lnTo>
                  <a:lnTo>
                    <a:pt x="636610" y="272692"/>
                  </a:lnTo>
                  <a:lnTo>
                    <a:pt x="626532" y="227562"/>
                  </a:lnTo>
                  <a:lnTo>
                    <a:pt x="610339" y="185081"/>
                  </a:lnTo>
                  <a:lnTo>
                    <a:pt x="588527" y="145744"/>
                  </a:lnTo>
                  <a:lnTo>
                    <a:pt x="561589" y="110047"/>
                  </a:lnTo>
                  <a:lnTo>
                    <a:pt x="530022" y="78484"/>
                  </a:lnTo>
                  <a:lnTo>
                    <a:pt x="494318" y="51549"/>
                  </a:lnTo>
                  <a:lnTo>
                    <a:pt x="454974" y="29739"/>
                  </a:lnTo>
                  <a:lnTo>
                    <a:pt x="412483" y="13547"/>
                  </a:lnTo>
                  <a:lnTo>
                    <a:pt x="367340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04AA9E">
                <a:alpha val="980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938264" y="5416042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79" h="640079">
                  <a:moveTo>
                    <a:pt x="0" y="319976"/>
                  </a:moveTo>
                  <a:lnTo>
                    <a:pt x="3472" y="272692"/>
                  </a:lnTo>
                  <a:lnTo>
                    <a:pt x="13557" y="227562"/>
                  </a:lnTo>
                  <a:lnTo>
                    <a:pt x="29760" y="185081"/>
                  </a:lnTo>
                  <a:lnTo>
                    <a:pt x="51584" y="145744"/>
                  </a:lnTo>
                  <a:lnTo>
                    <a:pt x="78532" y="110047"/>
                  </a:lnTo>
                  <a:lnTo>
                    <a:pt x="110109" y="78484"/>
                  </a:lnTo>
                  <a:lnTo>
                    <a:pt x="145817" y="51549"/>
                  </a:lnTo>
                  <a:lnTo>
                    <a:pt x="185160" y="29739"/>
                  </a:lnTo>
                  <a:lnTo>
                    <a:pt x="227643" y="13547"/>
                  </a:lnTo>
                  <a:lnTo>
                    <a:pt x="272768" y="3469"/>
                  </a:lnTo>
                  <a:lnTo>
                    <a:pt x="320040" y="0"/>
                  </a:lnTo>
                  <a:lnTo>
                    <a:pt x="367340" y="3469"/>
                  </a:lnTo>
                  <a:lnTo>
                    <a:pt x="412483" y="13547"/>
                  </a:lnTo>
                  <a:lnTo>
                    <a:pt x="454974" y="29739"/>
                  </a:lnTo>
                  <a:lnTo>
                    <a:pt x="494318" y="51549"/>
                  </a:lnTo>
                  <a:lnTo>
                    <a:pt x="530022" y="78484"/>
                  </a:lnTo>
                  <a:lnTo>
                    <a:pt x="561589" y="110047"/>
                  </a:lnTo>
                  <a:lnTo>
                    <a:pt x="588527" y="145744"/>
                  </a:lnTo>
                  <a:lnTo>
                    <a:pt x="610339" y="185081"/>
                  </a:lnTo>
                  <a:lnTo>
                    <a:pt x="626532" y="227562"/>
                  </a:lnTo>
                  <a:lnTo>
                    <a:pt x="636610" y="272692"/>
                  </a:lnTo>
                  <a:lnTo>
                    <a:pt x="640080" y="319976"/>
                  </a:lnTo>
                  <a:lnTo>
                    <a:pt x="636610" y="367270"/>
                  </a:lnTo>
                  <a:lnTo>
                    <a:pt x="626532" y="412410"/>
                  </a:lnTo>
                  <a:lnTo>
                    <a:pt x="610339" y="454899"/>
                  </a:lnTo>
                  <a:lnTo>
                    <a:pt x="588527" y="494244"/>
                  </a:lnTo>
                  <a:lnTo>
                    <a:pt x="561589" y="529948"/>
                  </a:lnTo>
                  <a:lnTo>
                    <a:pt x="530022" y="561517"/>
                  </a:lnTo>
                  <a:lnTo>
                    <a:pt x="494318" y="588457"/>
                  </a:lnTo>
                  <a:lnTo>
                    <a:pt x="454974" y="610272"/>
                  </a:lnTo>
                  <a:lnTo>
                    <a:pt x="412483" y="626466"/>
                  </a:lnTo>
                  <a:lnTo>
                    <a:pt x="367340" y="636546"/>
                  </a:lnTo>
                  <a:lnTo>
                    <a:pt x="320040" y="640016"/>
                  </a:lnTo>
                  <a:lnTo>
                    <a:pt x="272768" y="636546"/>
                  </a:lnTo>
                  <a:lnTo>
                    <a:pt x="227643" y="626466"/>
                  </a:lnTo>
                  <a:lnTo>
                    <a:pt x="185160" y="610272"/>
                  </a:lnTo>
                  <a:lnTo>
                    <a:pt x="145817" y="588457"/>
                  </a:lnTo>
                  <a:lnTo>
                    <a:pt x="110109" y="561517"/>
                  </a:lnTo>
                  <a:lnTo>
                    <a:pt x="78532" y="529948"/>
                  </a:lnTo>
                  <a:lnTo>
                    <a:pt x="51584" y="494244"/>
                  </a:lnTo>
                  <a:lnTo>
                    <a:pt x="29760" y="454899"/>
                  </a:lnTo>
                  <a:lnTo>
                    <a:pt x="13557" y="412410"/>
                  </a:lnTo>
                  <a:lnTo>
                    <a:pt x="3472" y="367270"/>
                  </a:lnTo>
                  <a:lnTo>
                    <a:pt x="0" y="319976"/>
                  </a:lnTo>
                  <a:close/>
                </a:path>
              </a:pathLst>
            </a:custGeom>
            <a:ln w="19050">
              <a:solidFill>
                <a:srgbClr val="FF5A2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052885" y="2364092"/>
              <a:ext cx="672465" cy="2943860"/>
            </a:xfrm>
            <a:custGeom>
              <a:avLst/>
              <a:gdLst/>
              <a:ahLst/>
              <a:cxnLst/>
              <a:rect l="l" t="t" r="r" b="b"/>
              <a:pathLst>
                <a:path w="672464" h="2943860">
                  <a:moveTo>
                    <a:pt x="621982" y="2166632"/>
                  </a:moveTo>
                  <a:lnTo>
                    <a:pt x="606869" y="2154948"/>
                  </a:lnTo>
                  <a:lnTo>
                    <a:pt x="52451" y="2871533"/>
                  </a:lnTo>
                  <a:lnTo>
                    <a:pt x="47574" y="2869133"/>
                  </a:lnTo>
                  <a:lnTo>
                    <a:pt x="7683" y="2882658"/>
                  </a:lnTo>
                  <a:lnTo>
                    <a:pt x="12" y="2910827"/>
                  </a:lnTo>
                  <a:lnTo>
                    <a:pt x="4622" y="2924708"/>
                  </a:lnTo>
                  <a:lnTo>
                    <a:pt x="14541" y="2936125"/>
                  </a:lnTo>
                  <a:lnTo>
                    <a:pt x="28079" y="2942806"/>
                  </a:lnTo>
                  <a:lnTo>
                    <a:pt x="42633" y="2943745"/>
                  </a:lnTo>
                  <a:lnTo>
                    <a:pt x="56464" y="2939173"/>
                  </a:lnTo>
                  <a:lnTo>
                    <a:pt x="67881" y="2929267"/>
                  </a:lnTo>
                  <a:lnTo>
                    <a:pt x="74625" y="2915716"/>
                  </a:lnTo>
                  <a:lnTo>
                    <a:pt x="74891" y="2911868"/>
                  </a:lnTo>
                  <a:lnTo>
                    <a:pt x="75603" y="2901162"/>
                  </a:lnTo>
                  <a:lnTo>
                    <a:pt x="71031" y="2887281"/>
                  </a:lnTo>
                  <a:lnTo>
                    <a:pt x="67487" y="2883166"/>
                  </a:lnTo>
                  <a:lnTo>
                    <a:pt x="621982" y="2166632"/>
                  </a:lnTo>
                  <a:close/>
                </a:path>
                <a:path w="672464" h="2943860">
                  <a:moveTo>
                    <a:pt x="671893" y="838974"/>
                  </a:moveTo>
                  <a:lnTo>
                    <a:pt x="67487" y="60515"/>
                  </a:lnTo>
                  <a:lnTo>
                    <a:pt x="71031" y="56413"/>
                  </a:lnTo>
                  <a:lnTo>
                    <a:pt x="75603" y="42532"/>
                  </a:lnTo>
                  <a:lnTo>
                    <a:pt x="74968" y="33032"/>
                  </a:lnTo>
                  <a:lnTo>
                    <a:pt x="74891" y="31889"/>
                  </a:lnTo>
                  <a:lnTo>
                    <a:pt x="74625" y="27940"/>
                  </a:lnTo>
                  <a:lnTo>
                    <a:pt x="67881" y="14363"/>
                  </a:lnTo>
                  <a:lnTo>
                    <a:pt x="56400" y="4546"/>
                  </a:lnTo>
                  <a:lnTo>
                    <a:pt x="42519" y="0"/>
                  </a:lnTo>
                  <a:lnTo>
                    <a:pt x="27965" y="952"/>
                  </a:lnTo>
                  <a:lnTo>
                    <a:pt x="14414" y="7632"/>
                  </a:lnTo>
                  <a:lnTo>
                    <a:pt x="4533" y="19138"/>
                  </a:lnTo>
                  <a:lnTo>
                    <a:pt x="0" y="33032"/>
                  </a:lnTo>
                  <a:lnTo>
                    <a:pt x="977" y="47612"/>
                  </a:lnTo>
                  <a:lnTo>
                    <a:pt x="7683" y="61099"/>
                  </a:lnTo>
                  <a:lnTo>
                    <a:pt x="19151" y="70993"/>
                  </a:lnTo>
                  <a:lnTo>
                    <a:pt x="33032" y="75565"/>
                  </a:lnTo>
                  <a:lnTo>
                    <a:pt x="47586" y="74587"/>
                  </a:lnTo>
                  <a:lnTo>
                    <a:pt x="52476" y="72161"/>
                  </a:lnTo>
                  <a:lnTo>
                    <a:pt x="656907" y="850658"/>
                  </a:lnTo>
                  <a:lnTo>
                    <a:pt x="671893" y="838974"/>
                  </a:lnTo>
                  <a:close/>
                </a:path>
              </a:pathLst>
            </a:custGeom>
            <a:solidFill>
              <a:srgbClr val="FFDED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540503" y="5355590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79" h="640079">
                  <a:moveTo>
                    <a:pt x="320040" y="0"/>
                  </a:moveTo>
                  <a:lnTo>
                    <a:pt x="272739" y="3469"/>
                  </a:lnTo>
                  <a:lnTo>
                    <a:pt x="227596" y="13547"/>
                  </a:lnTo>
                  <a:lnTo>
                    <a:pt x="185105" y="29739"/>
                  </a:lnTo>
                  <a:lnTo>
                    <a:pt x="145761" y="51550"/>
                  </a:lnTo>
                  <a:lnTo>
                    <a:pt x="110057" y="78486"/>
                  </a:lnTo>
                  <a:lnTo>
                    <a:pt x="78490" y="110051"/>
                  </a:lnTo>
                  <a:lnTo>
                    <a:pt x="51552" y="145751"/>
                  </a:lnTo>
                  <a:lnTo>
                    <a:pt x="29740" y="185091"/>
                  </a:lnTo>
                  <a:lnTo>
                    <a:pt x="13547" y="227576"/>
                  </a:lnTo>
                  <a:lnTo>
                    <a:pt x="3469" y="272711"/>
                  </a:lnTo>
                  <a:lnTo>
                    <a:pt x="0" y="320001"/>
                  </a:lnTo>
                  <a:lnTo>
                    <a:pt x="3469" y="367296"/>
                  </a:lnTo>
                  <a:lnTo>
                    <a:pt x="13547" y="412435"/>
                  </a:lnTo>
                  <a:lnTo>
                    <a:pt x="29740" y="454925"/>
                  </a:lnTo>
                  <a:lnTo>
                    <a:pt x="51552" y="494269"/>
                  </a:lnTo>
                  <a:lnTo>
                    <a:pt x="78490" y="529973"/>
                  </a:lnTo>
                  <a:lnTo>
                    <a:pt x="110057" y="561543"/>
                  </a:lnTo>
                  <a:lnTo>
                    <a:pt x="145761" y="588482"/>
                  </a:lnTo>
                  <a:lnTo>
                    <a:pt x="185105" y="610297"/>
                  </a:lnTo>
                  <a:lnTo>
                    <a:pt x="227596" y="626492"/>
                  </a:lnTo>
                  <a:lnTo>
                    <a:pt x="272739" y="636571"/>
                  </a:lnTo>
                  <a:lnTo>
                    <a:pt x="320040" y="640041"/>
                  </a:lnTo>
                  <a:lnTo>
                    <a:pt x="367311" y="636571"/>
                  </a:lnTo>
                  <a:lnTo>
                    <a:pt x="412436" y="626492"/>
                  </a:lnTo>
                  <a:lnTo>
                    <a:pt x="454919" y="610297"/>
                  </a:lnTo>
                  <a:lnTo>
                    <a:pt x="494262" y="588482"/>
                  </a:lnTo>
                  <a:lnTo>
                    <a:pt x="529970" y="561543"/>
                  </a:lnTo>
                  <a:lnTo>
                    <a:pt x="561547" y="529973"/>
                  </a:lnTo>
                  <a:lnTo>
                    <a:pt x="588495" y="494269"/>
                  </a:lnTo>
                  <a:lnTo>
                    <a:pt x="610319" y="454925"/>
                  </a:lnTo>
                  <a:lnTo>
                    <a:pt x="626522" y="412435"/>
                  </a:lnTo>
                  <a:lnTo>
                    <a:pt x="636607" y="367296"/>
                  </a:lnTo>
                  <a:lnTo>
                    <a:pt x="640080" y="320001"/>
                  </a:lnTo>
                  <a:lnTo>
                    <a:pt x="636607" y="272711"/>
                  </a:lnTo>
                  <a:lnTo>
                    <a:pt x="626522" y="227576"/>
                  </a:lnTo>
                  <a:lnTo>
                    <a:pt x="610319" y="185091"/>
                  </a:lnTo>
                  <a:lnTo>
                    <a:pt x="588495" y="145751"/>
                  </a:lnTo>
                  <a:lnTo>
                    <a:pt x="561547" y="110051"/>
                  </a:lnTo>
                  <a:lnTo>
                    <a:pt x="529970" y="78486"/>
                  </a:lnTo>
                  <a:lnTo>
                    <a:pt x="494262" y="51550"/>
                  </a:lnTo>
                  <a:lnTo>
                    <a:pt x="454919" y="29739"/>
                  </a:lnTo>
                  <a:lnTo>
                    <a:pt x="412436" y="13547"/>
                  </a:lnTo>
                  <a:lnTo>
                    <a:pt x="367311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04AA9E">
                <a:alpha val="980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540503" y="5355590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79" h="640079">
                  <a:moveTo>
                    <a:pt x="0" y="320001"/>
                  </a:moveTo>
                  <a:lnTo>
                    <a:pt x="3469" y="272711"/>
                  </a:lnTo>
                  <a:lnTo>
                    <a:pt x="13547" y="227576"/>
                  </a:lnTo>
                  <a:lnTo>
                    <a:pt x="29740" y="185091"/>
                  </a:lnTo>
                  <a:lnTo>
                    <a:pt x="51552" y="145751"/>
                  </a:lnTo>
                  <a:lnTo>
                    <a:pt x="78490" y="110051"/>
                  </a:lnTo>
                  <a:lnTo>
                    <a:pt x="110057" y="78486"/>
                  </a:lnTo>
                  <a:lnTo>
                    <a:pt x="145761" y="51550"/>
                  </a:lnTo>
                  <a:lnTo>
                    <a:pt x="185105" y="29739"/>
                  </a:lnTo>
                  <a:lnTo>
                    <a:pt x="227596" y="13547"/>
                  </a:lnTo>
                  <a:lnTo>
                    <a:pt x="272739" y="3469"/>
                  </a:lnTo>
                  <a:lnTo>
                    <a:pt x="320040" y="0"/>
                  </a:lnTo>
                  <a:lnTo>
                    <a:pt x="367311" y="3469"/>
                  </a:lnTo>
                  <a:lnTo>
                    <a:pt x="412436" y="13547"/>
                  </a:lnTo>
                  <a:lnTo>
                    <a:pt x="454919" y="29739"/>
                  </a:lnTo>
                  <a:lnTo>
                    <a:pt x="494262" y="51550"/>
                  </a:lnTo>
                  <a:lnTo>
                    <a:pt x="529970" y="78486"/>
                  </a:lnTo>
                  <a:lnTo>
                    <a:pt x="561547" y="110051"/>
                  </a:lnTo>
                  <a:lnTo>
                    <a:pt x="588495" y="145751"/>
                  </a:lnTo>
                  <a:lnTo>
                    <a:pt x="610319" y="185091"/>
                  </a:lnTo>
                  <a:lnTo>
                    <a:pt x="626522" y="227576"/>
                  </a:lnTo>
                  <a:lnTo>
                    <a:pt x="636607" y="272711"/>
                  </a:lnTo>
                  <a:lnTo>
                    <a:pt x="640080" y="320001"/>
                  </a:lnTo>
                  <a:lnTo>
                    <a:pt x="636607" y="367296"/>
                  </a:lnTo>
                  <a:lnTo>
                    <a:pt x="626522" y="412435"/>
                  </a:lnTo>
                  <a:lnTo>
                    <a:pt x="610319" y="454925"/>
                  </a:lnTo>
                  <a:lnTo>
                    <a:pt x="588495" y="494269"/>
                  </a:lnTo>
                  <a:lnTo>
                    <a:pt x="561547" y="529973"/>
                  </a:lnTo>
                  <a:lnTo>
                    <a:pt x="529970" y="561543"/>
                  </a:lnTo>
                  <a:lnTo>
                    <a:pt x="494262" y="588482"/>
                  </a:lnTo>
                  <a:lnTo>
                    <a:pt x="454919" y="610297"/>
                  </a:lnTo>
                  <a:lnTo>
                    <a:pt x="412436" y="626492"/>
                  </a:lnTo>
                  <a:lnTo>
                    <a:pt x="367311" y="636571"/>
                  </a:lnTo>
                  <a:lnTo>
                    <a:pt x="320040" y="640041"/>
                  </a:lnTo>
                  <a:lnTo>
                    <a:pt x="272739" y="636571"/>
                  </a:lnTo>
                  <a:lnTo>
                    <a:pt x="227596" y="626492"/>
                  </a:lnTo>
                  <a:lnTo>
                    <a:pt x="185105" y="610297"/>
                  </a:lnTo>
                  <a:lnTo>
                    <a:pt x="145761" y="588482"/>
                  </a:lnTo>
                  <a:lnTo>
                    <a:pt x="110057" y="561543"/>
                  </a:lnTo>
                  <a:lnTo>
                    <a:pt x="78490" y="529973"/>
                  </a:lnTo>
                  <a:lnTo>
                    <a:pt x="51552" y="494269"/>
                  </a:lnTo>
                  <a:lnTo>
                    <a:pt x="29740" y="454925"/>
                  </a:lnTo>
                  <a:lnTo>
                    <a:pt x="13547" y="412435"/>
                  </a:lnTo>
                  <a:lnTo>
                    <a:pt x="3469" y="367296"/>
                  </a:lnTo>
                  <a:lnTo>
                    <a:pt x="0" y="320001"/>
                  </a:lnTo>
                  <a:close/>
                </a:path>
              </a:pathLst>
            </a:custGeom>
            <a:ln w="19050">
              <a:solidFill>
                <a:srgbClr val="FF5A2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419853" y="1684782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79" h="640080">
                  <a:moveTo>
                    <a:pt x="320040" y="0"/>
                  </a:moveTo>
                  <a:lnTo>
                    <a:pt x="272739" y="3469"/>
                  </a:lnTo>
                  <a:lnTo>
                    <a:pt x="227596" y="13547"/>
                  </a:lnTo>
                  <a:lnTo>
                    <a:pt x="185105" y="29740"/>
                  </a:lnTo>
                  <a:lnTo>
                    <a:pt x="145761" y="51552"/>
                  </a:lnTo>
                  <a:lnTo>
                    <a:pt x="110057" y="78490"/>
                  </a:lnTo>
                  <a:lnTo>
                    <a:pt x="78490" y="110057"/>
                  </a:lnTo>
                  <a:lnTo>
                    <a:pt x="51552" y="145761"/>
                  </a:lnTo>
                  <a:lnTo>
                    <a:pt x="29740" y="185105"/>
                  </a:lnTo>
                  <a:lnTo>
                    <a:pt x="13547" y="227596"/>
                  </a:lnTo>
                  <a:lnTo>
                    <a:pt x="3469" y="272739"/>
                  </a:lnTo>
                  <a:lnTo>
                    <a:pt x="0" y="320039"/>
                  </a:lnTo>
                  <a:lnTo>
                    <a:pt x="3469" y="367340"/>
                  </a:lnTo>
                  <a:lnTo>
                    <a:pt x="13547" y="412483"/>
                  </a:lnTo>
                  <a:lnTo>
                    <a:pt x="29740" y="454974"/>
                  </a:lnTo>
                  <a:lnTo>
                    <a:pt x="51552" y="494318"/>
                  </a:lnTo>
                  <a:lnTo>
                    <a:pt x="78490" y="530022"/>
                  </a:lnTo>
                  <a:lnTo>
                    <a:pt x="110057" y="561589"/>
                  </a:lnTo>
                  <a:lnTo>
                    <a:pt x="145761" y="588527"/>
                  </a:lnTo>
                  <a:lnTo>
                    <a:pt x="185105" y="610339"/>
                  </a:lnTo>
                  <a:lnTo>
                    <a:pt x="227596" y="626532"/>
                  </a:lnTo>
                  <a:lnTo>
                    <a:pt x="272739" y="636610"/>
                  </a:lnTo>
                  <a:lnTo>
                    <a:pt x="320040" y="640079"/>
                  </a:lnTo>
                  <a:lnTo>
                    <a:pt x="367340" y="636610"/>
                  </a:lnTo>
                  <a:lnTo>
                    <a:pt x="412483" y="626532"/>
                  </a:lnTo>
                  <a:lnTo>
                    <a:pt x="454974" y="610339"/>
                  </a:lnTo>
                  <a:lnTo>
                    <a:pt x="494318" y="588527"/>
                  </a:lnTo>
                  <a:lnTo>
                    <a:pt x="530022" y="561589"/>
                  </a:lnTo>
                  <a:lnTo>
                    <a:pt x="561589" y="530022"/>
                  </a:lnTo>
                  <a:lnTo>
                    <a:pt x="588527" y="494318"/>
                  </a:lnTo>
                  <a:lnTo>
                    <a:pt x="610339" y="454974"/>
                  </a:lnTo>
                  <a:lnTo>
                    <a:pt x="626532" y="412483"/>
                  </a:lnTo>
                  <a:lnTo>
                    <a:pt x="636610" y="367340"/>
                  </a:lnTo>
                  <a:lnTo>
                    <a:pt x="640080" y="320039"/>
                  </a:lnTo>
                  <a:lnTo>
                    <a:pt x="636610" y="272739"/>
                  </a:lnTo>
                  <a:lnTo>
                    <a:pt x="626532" y="227596"/>
                  </a:lnTo>
                  <a:lnTo>
                    <a:pt x="610339" y="185105"/>
                  </a:lnTo>
                  <a:lnTo>
                    <a:pt x="588527" y="145761"/>
                  </a:lnTo>
                  <a:lnTo>
                    <a:pt x="561589" y="110057"/>
                  </a:lnTo>
                  <a:lnTo>
                    <a:pt x="530022" y="78490"/>
                  </a:lnTo>
                  <a:lnTo>
                    <a:pt x="494318" y="51552"/>
                  </a:lnTo>
                  <a:lnTo>
                    <a:pt x="454974" y="29740"/>
                  </a:lnTo>
                  <a:lnTo>
                    <a:pt x="412483" y="13547"/>
                  </a:lnTo>
                  <a:lnTo>
                    <a:pt x="367340" y="3469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04AA9E">
                <a:alpha val="98037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419853" y="1684782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640079" h="640080">
                  <a:moveTo>
                    <a:pt x="0" y="320039"/>
                  </a:moveTo>
                  <a:lnTo>
                    <a:pt x="3469" y="272739"/>
                  </a:lnTo>
                  <a:lnTo>
                    <a:pt x="13547" y="227596"/>
                  </a:lnTo>
                  <a:lnTo>
                    <a:pt x="29740" y="185105"/>
                  </a:lnTo>
                  <a:lnTo>
                    <a:pt x="51552" y="145761"/>
                  </a:lnTo>
                  <a:lnTo>
                    <a:pt x="78490" y="110057"/>
                  </a:lnTo>
                  <a:lnTo>
                    <a:pt x="110057" y="78490"/>
                  </a:lnTo>
                  <a:lnTo>
                    <a:pt x="145761" y="51552"/>
                  </a:lnTo>
                  <a:lnTo>
                    <a:pt x="185105" y="29740"/>
                  </a:lnTo>
                  <a:lnTo>
                    <a:pt x="227596" y="13547"/>
                  </a:lnTo>
                  <a:lnTo>
                    <a:pt x="272739" y="3469"/>
                  </a:lnTo>
                  <a:lnTo>
                    <a:pt x="320040" y="0"/>
                  </a:lnTo>
                  <a:lnTo>
                    <a:pt x="367340" y="3469"/>
                  </a:lnTo>
                  <a:lnTo>
                    <a:pt x="412483" y="13547"/>
                  </a:lnTo>
                  <a:lnTo>
                    <a:pt x="454974" y="29740"/>
                  </a:lnTo>
                  <a:lnTo>
                    <a:pt x="494318" y="51552"/>
                  </a:lnTo>
                  <a:lnTo>
                    <a:pt x="530022" y="78490"/>
                  </a:lnTo>
                  <a:lnTo>
                    <a:pt x="561589" y="110057"/>
                  </a:lnTo>
                  <a:lnTo>
                    <a:pt x="588527" y="145761"/>
                  </a:lnTo>
                  <a:lnTo>
                    <a:pt x="610339" y="185105"/>
                  </a:lnTo>
                  <a:lnTo>
                    <a:pt x="626532" y="227596"/>
                  </a:lnTo>
                  <a:lnTo>
                    <a:pt x="636610" y="272739"/>
                  </a:lnTo>
                  <a:lnTo>
                    <a:pt x="640080" y="320039"/>
                  </a:lnTo>
                  <a:lnTo>
                    <a:pt x="636610" y="367340"/>
                  </a:lnTo>
                  <a:lnTo>
                    <a:pt x="626532" y="412483"/>
                  </a:lnTo>
                  <a:lnTo>
                    <a:pt x="610339" y="454974"/>
                  </a:lnTo>
                  <a:lnTo>
                    <a:pt x="588527" y="494318"/>
                  </a:lnTo>
                  <a:lnTo>
                    <a:pt x="561589" y="530022"/>
                  </a:lnTo>
                  <a:lnTo>
                    <a:pt x="530022" y="561589"/>
                  </a:lnTo>
                  <a:lnTo>
                    <a:pt x="494318" y="588527"/>
                  </a:lnTo>
                  <a:lnTo>
                    <a:pt x="454974" y="610339"/>
                  </a:lnTo>
                  <a:lnTo>
                    <a:pt x="412483" y="626532"/>
                  </a:lnTo>
                  <a:lnTo>
                    <a:pt x="367340" y="636610"/>
                  </a:lnTo>
                  <a:lnTo>
                    <a:pt x="320040" y="640079"/>
                  </a:lnTo>
                  <a:lnTo>
                    <a:pt x="272739" y="636610"/>
                  </a:lnTo>
                  <a:lnTo>
                    <a:pt x="227596" y="626532"/>
                  </a:lnTo>
                  <a:lnTo>
                    <a:pt x="185105" y="610339"/>
                  </a:lnTo>
                  <a:lnTo>
                    <a:pt x="145761" y="588527"/>
                  </a:lnTo>
                  <a:lnTo>
                    <a:pt x="110057" y="561589"/>
                  </a:lnTo>
                  <a:lnTo>
                    <a:pt x="78490" y="530022"/>
                  </a:lnTo>
                  <a:lnTo>
                    <a:pt x="51552" y="494318"/>
                  </a:lnTo>
                  <a:lnTo>
                    <a:pt x="29740" y="454974"/>
                  </a:lnTo>
                  <a:lnTo>
                    <a:pt x="13547" y="412483"/>
                  </a:lnTo>
                  <a:lnTo>
                    <a:pt x="3469" y="367340"/>
                  </a:lnTo>
                  <a:lnTo>
                    <a:pt x="0" y="320039"/>
                  </a:lnTo>
                  <a:close/>
                </a:path>
              </a:pathLst>
            </a:custGeom>
            <a:ln w="19050">
              <a:solidFill>
                <a:srgbClr val="FF5A2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98383" y="3483610"/>
              <a:ext cx="659129" cy="65912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716805" y="5487987"/>
              <a:ext cx="292100" cy="376555"/>
            </a:xfrm>
            <a:custGeom>
              <a:avLst/>
              <a:gdLst/>
              <a:ahLst/>
              <a:cxnLst/>
              <a:rect l="l" t="t" r="r" b="b"/>
              <a:pathLst>
                <a:path w="292100" h="376554">
                  <a:moveTo>
                    <a:pt x="117652" y="136499"/>
                  </a:moveTo>
                  <a:lnTo>
                    <a:pt x="56464" y="136499"/>
                  </a:lnTo>
                  <a:lnTo>
                    <a:pt x="56464" y="155321"/>
                  </a:lnTo>
                  <a:lnTo>
                    <a:pt x="117652" y="155321"/>
                  </a:lnTo>
                  <a:lnTo>
                    <a:pt x="117652" y="136499"/>
                  </a:lnTo>
                  <a:close/>
                </a:path>
                <a:path w="292100" h="376554">
                  <a:moveTo>
                    <a:pt x="235305" y="287096"/>
                  </a:moveTo>
                  <a:lnTo>
                    <a:pt x="56464" y="287096"/>
                  </a:lnTo>
                  <a:lnTo>
                    <a:pt x="56464" y="305930"/>
                  </a:lnTo>
                  <a:lnTo>
                    <a:pt x="235305" y="305930"/>
                  </a:lnTo>
                  <a:lnTo>
                    <a:pt x="235305" y="287096"/>
                  </a:lnTo>
                  <a:close/>
                </a:path>
                <a:path w="292100" h="376554">
                  <a:moveTo>
                    <a:pt x="235305" y="249453"/>
                  </a:moveTo>
                  <a:lnTo>
                    <a:pt x="56464" y="249453"/>
                  </a:lnTo>
                  <a:lnTo>
                    <a:pt x="56464" y="268274"/>
                  </a:lnTo>
                  <a:lnTo>
                    <a:pt x="235305" y="268274"/>
                  </a:lnTo>
                  <a:lnTo>
                    <a:pt x="235305" y="249453"/>
                  </a:lnTo>
                  <a:close/>
                </a:path>
                <a:path w="292100" h="376554">
                  <a:moveTo>
                    <a:pt x="235305" y="211797"/>
                  </a:moveTo>
                  <a:lnTo>
                    <a:pt x="56464" y="211797"/>
                  </a:lnTo>
                  <a:lnTo>
                    <a:pt x="56464" y="230619"/>
                  </a:lnTo>
                  <a:lnTo>
                    <a:pt x="235305" y="230619"/>
                  </a:lnTo>
                  <a:lnTo>
                    <a:pt x="235305" y="211797"/>
                  </a:lnTo>
                  <a:close/>
                </a:path>
                <a:path w="292100" h="376554">
                  <a:moveTo>
                    <a:pt x="235305" y="174142"/>
                  </a:moveTo>
                  <a:lnTo>
                    <a:pt x="56464" y="174142"/>
                  </a:lnTo>
                  <a:lnTo>
                    <a:pt x="56464" y="192976"/>
                  </a:lnTo>
                  <a:lnTo>
                    <a:pt x="235305" y="192976"/>
                  </a:lnTo>
                  <a:lnTo>
                    <a:pt x="235305" y="174142"/>
                  </a:lnTo>
                  <a:close/>
                </a:path>
                <a:path w="292100" h="376554">
                  <a:moveTo>
                    <a:pt x="291782" y="103543"/>
                  </a:moveTo>
                  <a:lnTo>
                    <a:pt x="286435" y="98831"/>
                  </a:lnTo>
                  <a:lnTo>
                    <a:pt x="263537" y="78689"/>
                  </a:lnTo>
                  <a:lnTo>
                    <a:pt x="263537" y="127063"/>
                  </a:lnTo>
                  <a:lnTo>
                    <a:pt x="263537" y="348272"/>
                  </a:lnTo>
                  <a:lnTo>
                    <a:pt x="28232" y="348272"/>
                  </a:lnTo>
                  <a:lnTo>
                    <a:pt x="28232" y="28232"/>
                  </a:lnTo>
                  <a:lnTo>
                    <a:pt x="145884" y="28232"/>
                  </a:lnTo>
                  <a:lnTo>
                    <a:pt x="145884" y="127063"/>
                  </a:lnTo>
                  <a:lnTo>
                    <a:pt x="263537" y="127063"/>
                  </a:lnTo>
                  <a:lnTo>
                    <a:pt x="263537" y="78689"/>
                  </a:lnTo>
                  <a:lnTo>
                    <a:pt x="232956" y="51777"/>
                  </a:lnTo>
                  <a:lnTo>
                    <a:pt x="232956" y="98831"/>
                  </a:lnTo>
                  <a:lnTo>
                    <a:pt x="174129" y="98831"/>
                  </a:lnTo>
                  <a:lnTo>
                    <a:pt x="174129" y="40005"/>
                  </a:lnTo>
                  <a:lnTo>
                    <a:pt x="232956" y="98831"/>
                  </a:lnTo>
                  <a:lnTo>
                    <a:pt x="232956" y="51777"/>
                  </a:lnTo>
                  <a:lnTo>
                    <a:pt x="219583" y="40005"/>
                  </a:lnTo>
                  <a:lnTo>
                    <a:pt x="206209" y="28232"/>
                  </a:lnTo>
                  <a:lnTo>
                    <a:pt x="174129" y="0"/>
                  </a:lnTo>
                  <a:lnTo>
                    <a:pt x="0" y="0"/>
                  </a:lnTo>
                  <a:lnTo>
                    <a:pt x="0" y="376504"/>
                  </a:lnTo>
                  <a:lnTo>
                    <a:pt x="291782" y="376504"/>
                  </a:lnTo>
                  <a:lnTo>
                    <a:pt x="291782" y="348272"/>
                  </a:lnTo>
                  <a:lnTo>
                    <a:pt x="291782" y="1035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043031" y="3641232"/>
              <a:ext cx="173355" cy="311785"/>
            </a:xfrm>
            <a:custGeom>
              <a:avLst/>
              <a:gdLst/>
              <a:ahLst/>
              <a:cxnLst/>
              <a:rect l="l" t="t" r="r" b="b"/>
              <a:pathLst>
                <a:path w="173354" h="311785">
                  <a:moveTo>
                    <a:pt x="167030" y="273876"/>
                  </a:moveTo>
                  <a:lnTo>
                    <a:pt x="7020" y="273876"/>
                  </a:lnTo>
                  <a:lnTo>
                    <a:pt x="7020" y="311527"/>
                  </a:lnTo>
                  <a:lnTo>
                    <a:pt x="167030" y="311527"/>
                  </a:lnTo>
                  <a:lnTo>
                    <a:pt x="167030" y="273876"/>
                  </a:lnTo>
                  <a:close/>
                </a:path>
                <a:path w="173354" h="311785">
                  <a:moveTo>
                    <a:pt x="87413" y="0"/>
                  </a:moveTo>
                  <a:lnTo>
                    <a:pt x="38239" y="21405"/>
                  </a:lnTo>
                  <a:lnTo>
                    <a:pt x="3954" y="72551"/>
                  </a:lnTo>
                  <a:lnTo>
                    <a:pt x="0" y="99364"/>
                  </a:lnTo>
                  <a:lnTo>
                    <a:pt x="3280" y="127346"/>
                  </a:lnTo>
                  <a:lnTo>
                    <a:pt x="13804" y="155825"/>
                  </a:lnTo>
                  <a:lnTo>
                    <a:pt x="18406" y="164429"/>
                  </a:lnTo>
                  <a:lnTo>
                    <a:pt x="23942" y="175239"/>
                  </a:lnTo>
                  <a:lnTo>
                    <a:pt x="28596" y="186931"/>
                  </a:lnTo>
                  <a:lnTo>
                    <a:pt x="30551" y="198182"/>
                  </a:lnTo>
                  <a:lnTo>
                    <a:pt x="30551" y="222538"/>
                  </a:lnTo>
                  <a:lnTo>
                    <a:pt x="22354" y="224381"/>
                  </a:lnTo>
                  <a:lnTo>
                    <a:pt x="16471" y="231676"/>
                  </a:lnTo>
                  <a:lnTo>
                    <a:pt x="16510" y="248266"/>
                  </a:lnTo>
                  <a:lnTo>
                    <a:pt x="20079" y="254266"/>
                  </a:lnTo>
                  <a:lnTo>
                    <a:pt x="25844" y="257443"/>
                  </a:lnTo>
                  <a:lnTo>
                    <a:pt x="25844" y="273876"/>
                  </a:lnTo>
                  <a:lnTo>
                    <a:pt x="148205" y="273876"/>
                  </a:lnTo>
                  <a:lnTo>
                    <a:pt x="148401" y="257443"/>
                  </a:lnTo>
                  <a:lnTo>
                    <a:pt x="154167" y="254266"/>
                  </a:lnTo>
                  <a:lnTo>
                    <a:pt x="157775" y="248266"/>
                  </a:lnTo>
                  <a:lnTo>
                    <a:pt x="157775" y="231676"/>
                  </a:lnTo>
                  <a:lnTo>
                    <a:pt x="151931" y="224381"/>
                  </a:lnTo>
                  <a:lnTo>
                    <a:pt x="143695" y="222538"/>
                  </a:lnTo>
                  <a:lnTo>
                    <a:pt x="143695" y="203281"/>
                  </a:lnTo>
                  <a:lnTo>
                    <a:pt x="150984" y="192338"/>
                  </a:lnTo>
                  <a:lnTo>
                    <a:pt x="154711" y="180009"/>
                  </a:lnTo>
                  <a:lnTo>
                    <a:pt x="154753" y="167129"/>
                  </a:lnTo>
                  <a:lnTo>
                    <a:pt x="150990" y="154531"/>
                  </a:lnTo>
                  <a:lnTo>
                    <a:pt x="118517" y="123866"/>
                  </a:lnTo>
                  <a:lnTo>
                    <a:pt x="104281" y="115272"/>
                  </a:lnTo>
                  <a:lnTo>
                    <a:pt x="100947" y="111390"/>
                  </a:lnTo>
                  <a:lnTo>
                    <a:pt x="99222" y="106683"/>
                  </a:lnTo>
                  <a:lnTo>
                    <a:pt x="166673" y="106683"/>
                  </a:lnTo>
                  <a:lnTo>
                    <a:pt x="169912" y="102276"/>
                  </a:lnTo>
                  <a:lnTo>
                    <a:pt x="172828" y="92516"/>
                  </a:lnTo>
                  <a:lnTo>
                    <a:pt x="172207" y="82053"/>
                  </a:lnTo>
                  <a:lnTo>
                    <a:pt x="166445" y="74131"/>
                  </a:lnTo>
                  <a:lnTo>
                    <a:pt x="154000" y="63738"/>
                  </a:lnTo>
                  <a:lnTo>
                    <a:pt x="141598" y="54698"/>
                  </a:lnTo>
                  <a:lnTo>
                    <a:pt x="135969" y="50835"/>
                  </a:lnTo>
                  <a:lnTo>
                    <a:pt x="134714" y="41932"/>
                  </a:lnTo>
                  <a:lnTo>
                    <a:pt x="133465" y="38471"/>
                  </a:lnTo>
                  <a:lnTo>
                    <a:pt x="128895" y="32039"/>
                  </a:lnTo>
                  <a:lnTo>
                    <a:pt x="119774" y="25121"/>
                  </a:lnTo>
                  <a:lnTo>
                    <a:pt x="104869" y="20204"/>
                  </a:lnTo>
                  <a:lnTo>
                    <a:pt x="109261" y="4477"/>
                  </a:lnTo>
                  <a:lnTo>
                    <a:pt x="102947" y="1379"/>
                  </a:lnTo>
                  <a:lnTo>
                    <a:pt x="87413" y="0"/>
                  </a:lnTo>
                  <a:close/>
                </a:path>
                <a:path w="173354" h="311785">
                  <a:moveTo>
                    <a:pt x="166673" y="106683"/>
                  </a:moveTo>
                  <a:lnTo>
                    <a:pt x="122792" y="106683"/>
                  </a:lnTo>
                  <a:lnTo>
                    <a:pt x="130086" y="114449"/>
                  </a:lnTo>
                  <a:lnTo>
                    <a:pt x="132126" y="116959"/>
                  </a:lnTo>
                  <a:lnTo>
                    <a:pt x="136738" y="119805"/>
                  </a:lnTo>
                  <a:lnTo>
                    <a:pt x="142430" y="120141"/>
                  </a:lnTo>
                  <a:lnTo>
                    <a:pt x="148726" y="118718"/>
                  </a:lnTo>
                  <a:lnTo>
                    <a:pt x="155147" y="116292"/>
                  </a:lnTo>
                  <a:lnTo>
                    <a:pt x="163879" y="110485"/>
                  </a:lnTo>
                  <a:lnTo>
                    <a:pt x="166673" y="106683"/>
                  </a:lnTo>
                  <a:close/>
                </a:path>
                <a:path w="173354" h="311785">
                  <a:moveTo>
                    <a:pt x="122792" y="106683"/>
                  </a:moveTo>
                  <a:lnTo>
                    <a:pt x="99222" y="106683"/>
                  </a:lnTo>
                  <a:lnTo>
                    <a:pt x="103614" y="109821"/>
                  </a:lnTo>
                  <a:lnTo>
                    <a:pt x="109105" y="110958"/>
                  </a:lnTo>
                  <a:lnTo>
                    <a:pt x="114021" y="109821"/>
                  </a:lnTo>
                  <a:lnTo>
                    <a:pt x="122792" y="1066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9083" y="3646839"/>
              <a:ext cx="160010" cy="3059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552232" y="1821797"/>
              <a:ext cx="376555" cy="377190"/>
            </a:xfrm>
            <a:custGeom>
              <a:avLst/>
              <a:gdLst/>
              <a:ahLst/>
              <a:cxnLst/>
              <a:rect l="l" t="t" r="r" b="b"/>
              <a:pathLst>
                <a:path w="376554" h="377189">
                  <a:moveTo>
                    <a:pt x="317343" y="0"/>
                  </a:moveTo>
                  <a:lnTo>
                    <a:pt x="268767" y="16545"/>
                  </a:lnTo>
                  <a:lnTo>
                    <a:pt x="247787" y="63336"/>
                  </a:lnTo>
                  <a:lnTo>
                    <a:pt x="249942" y="81022"/>
                  </a:lnTo>
                  <a:lnTo>
                    <a:pt x="9927" y="321045"/>
                  </a:lnTo>
                  <a:lnTo>
                    <a:pt x="4559" y="327759"/>
                  </a:lnTo>
                  <a:lnTo>
                    <a:pt x="1212" y="335635"/>
                  </a:lnTo>
                  <a:lnTo>
                    <a:pt x="0" y="344011"/>
                  </a:lnTo>
                  <a:lnTo>
                    <a:pt x="877" y="351636"/>
                  </a:lnTo>
                  <a:lnTo>
                    <a:pt x="985" y="352578"/>
                  </a:lnTo>
                  <a:lnTo>
                    <a:pt x="32546" y="376624"/>
                  </a:lnTo>
                  <a:lnTo>
                    <a:pt x="40870" y="375403"/>
                  </a:lnTo>
                  <a:lnTo>
                    <a:pt x="48664" y="372065"/>
                  </a:lnTo>
                  <a:lnTo>
                    <a:pt x="55577" y="366697"/>
                  </a:lnTo>
                  <a:lnTo>
                    <a:pt x="66401" y="355872"/>
                  </a:lnTo>
                  <a:lnTo>
                    <a:pt x="32516" y="355872"/>
                  </a:lnTo>
                  <a:lnTo>
                    <a:pt x="24045" y="352107"/>
                  </a:lnTo>
                  <a:lnTo>
                    <a:pt x="21692" y="348342"/>
                  </a:lnTo>
                  <a:lnTo>
                    <a:pt x="21692" y="339871"/>
                  </a:lnTo>
                  <a:lnTo>
                    <a:pt x="24516" y="335635"/>
                  </a:lnTo>
                  <a:lnTo>
                    <a:pt x="28281" y="334223"/>
                  </a:lnTo>
                  <a:lnTo>
                    <a:pt x="32516" y="332340"/>
                  </a:lnTo>
                  <a:lnTo>
                    <a:pt x="89932" y="332341"/>
                  </a:lnTo>
                  <a:lnTo>
                    <a:pt x="295592" y="126674"/>
                  </a:lnTo>
                  <a:lnTo>
                    <a:pt x="327717" y="126674"/>
                  </a:lnTo>
                  <a:lnTo>
                    <a:pt x="369987" y="93112"/>
                  </a:lnTo>
                  <a:lnTo>
                    <a:pt x="374481" y="79610"/>
                  </a:lnTo>
                  <a:lnTo>
                    <a:pt x="334183" y="79610"/>
                  </a:lnTo>
                  <a:lnTo>
                    <a:pt x="304063" y="71609"/>
                  </a:lnTo>
                  <a:lnTo>
                    <a:pt x="296533" y="41959"/>
                  </a:lnTo>
                  <a:lnTo>
                    <a:pt x="334653" y="3838"/>
                  </a:lnTo>
                  <a:lnTo>
                    <a:pt x="317343" y="0"/>
                  </a:lnTo>
                  <a:close/>
                </a:path>
                <a:path w="376554" h="377189">
                  <a:moveTo>
                    <a:pt x="89932" y="332341"/>
                  </a:moveTo>
                  <a:lnTo>
                    <a:pt x="32516" y="332340"/>
                  </a:lnTo>
                  <a:lnTo>
                    <a:pt x="36752" y="333282"/>
                  </a:lnTo>
                  <a:lnTo>
                    <a:pt x="40046" y="336576"/>
                  </a:lnTo>
                  <a:lnTo>
                    <a:pt x="44282" y="340341"/>
                  </a:lnTo>
                  <a:lnTo>
                    <a:pt x="44282" y="347401"/>
                  </a:lnTo>
                  <a:lnTo>
                    <a:pt x="36752" y="354931"/>
                  </a:lnTo>
                  <a:lnTo>
                    <a:pt x="32516" y="355872"/>
                  </a:lnTo>
                  <a:lnTo>
                    <a:pt x="66401" y="355872"/>
                  </a:lnTo>
                  <a:lnTo>
                    <a:pt x="89932" y="332341"/>
                  </a:lnTo>
                  <a:close/>
                </a:path>
                <a:path w="376554" h="377189">
                  <a:moveTo>
                    <a:pt x="327717" y="126674"/>
                  </a:moveTo>
                  <a:lnTo>
                    <a:pt x="295592" y="126674"/>
                  </a:lnTo>
                  <a:lnTo>
                    <a:pt x="313277" y="128828"/>
                  </a:lnTo>
                  <a:lnTo>
                    <a:pt x="327717" y="126674"/>
                  </a:lnTo>
                  <a:close/>
                </a:path>
                <a:path w="376554" h="377189">
                  <a:moveTo>
                    <a:pt x="372303" y="41489"/>
                  </a:moveTo>
                  <a:lnTo>
                    <a:pt x="334183" y="79610"/>
                  </a:lnTo>
                  <a:lnTo>
                    <a:pt x="374481" y="79610"/>
                  </a:lnTo>
                  <a:lnTo>
                    <a:pt x="375538" y="76433"/>
                  </a:lnTo>
                  <a:lnTo>
                    <a:pt x="376413" y="58873"/>
                  </a:lnTo>
                  <a:lnTo>
                    <a:pt x="372414" y="41960"/>
                  </a:lnTo>
                  <a:lnTo>
                    <a:pt x="372303" y="414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2289" y="2021419"/>
              <a:ext cx="176423" cy="17660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52276" y="1821400"/>
              <a:ext cx="158598" cy="15860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3701" y="5555643"/>
              <a:ext cx="98771" cy="15031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070674" y="1881428"/>
              <a:ext cx="627380" cy="3980179"/>
            </a:xfrm>
            <a:custGeom>
              <a:avLst/>
              <a:gdLst/>
              <a:ahLst/>
              <a:cxnLst/>
              <a:rect l="l" t="t" r="r" b="b"/>
              <a:pathLst>
                <a:path w="627379" h="3980179">
                  <a:moveTo>
                    <a:pt x="160502" y="50406"/>
                  </a:moveTo>
                  <a:lnTo>
                    <a:pt x="133794" y="50406"/>
                  </a:lnTo>
                  <a:lnTo>
                    <a:pt x="133794" y="61455"/>
                  </a:lnTo>
                  <a:lnTo>
                    <a:pt x="160502" y="61455"/>
                  </a:lnTo>
                  <a:lnTo>
                    <a:pt x="160502" y="50406"/>
                  </a:lnTo>
                  <a:close/>
                </a:path>
                <a:path w="627379" h="3980179">
                  <a:moveTo>
                    <a:pt x="167551" y="84582"/>
                  </a:moveTo>
                  <a:lnTo>
                    <a:pt x="133388" y="84582"/>
                  </a:lnTo>
                  <a:lnTo>
                    <a:pt x="133388" y="95631"/>
                  </a:lnTo>
                  <a:lnTo>
                    <a:pt x="167551" y="95631"/>
                  </a:lnTo>
                  <a:lnTo>
                    <a:pt x="167551" y="84582"/>
                  </a:lnTo>
                  <a:close/>
                </a:path>
                <a:path w="627379" h="3980179">
                  <a:moveTo>
                    <a:pt x="376504" y="3763353"/>
                  </a:moveTo>
                  <a:lnTo>
                    <a:pt x="345440" y="3747820"/>
                  </a:lnTo>
                  <a:lnTo>
                    <a:pt x="333679" y="3773233"/>
                  </a:lnTo>
                  <a:lnTo>
                    <a:pt x="348259" y="3780764"/>
                  </a:lnTo>
                  <a:lnTo>
                    <a:pt x="348259" y="3934193"/>
                  </a:lnTo>
                  <a:lnTo>
                    <a:pt x="345440" y="3932783"/>
                  </a:lnTo>
                  <a:lnTo>
                    <a:pt x="291795" y="3905961"/>
                  </a:lnTo>
                  <a:lnTo>
                    <a:pt x="291795" y="3843363"/>
                  </a:lnTo>
                  <a:lnTo>
                    <a:pt x="272961" y="3843363"/>
                  </a:lnTo>
                  <a:lnTo>
                    <a:pt x="272961" y="3905961"/>
                  </a:lnTo>
                  <a:lnTo>
                    <a:pt x="197662" y="3943604"/>
                  </a:lnTo>
                  <a:lnTo>
                    <a:pt x="197662" y="3790175"/>
                  </a:lnTo>
                  <a:lnTo>
                    <a:pt x="231076" y="3773233"/>
                  </a:lnTo>
                  <a:lnTo>
                    <a:pt x="226504" y="3763353"/>
                  </a:lnTo>
                  <a:lnTo>
                    <a:pt x="219316" y="3747820"/>
                  </a:lnTo>
                  <a:lnTo>
                    <a:pt x="188252" y="3763353"/>
                  </a:lnTo>
                  <a:lnTo>
                    <a:pt x="178841" y="3758654"/>
                  </a:lnTo>
                  <a:lnTo>
                    <a:pt x="178841" y="3790175"/>
                  </a:lnTo>
                  <a:lnTo>
                    <a:pt x="178841" y="3943604"/>
                  </a:lnTo>
                  <a:lnTo>
                    <a:pt x="157187" y="3932783"/>
                  </a:lnTo>
                  <a:lnTo>
                    <a:pt x="103543" y="3905961"/>
                  </a:lnTo>
                  <a:lnTo>
                    <a:pt x="103543" y="3752532"/>
                  </a:lnTo>
                  <a:lnTo>
                    <a:pt x="178841" y="3790175"/>
                  </a:lnTo>
                  <a:lnTo>
                    <a:pt x="178841" y="3758654"/>
                  </a:lnTo>
                  <a:lnTo>
                    <a:pt x="166611" y="3752532"/>
                  </a:lnTo>
                  <a:lnTo>
                    <a:pt x="94132" y="3716286"/>
                  </a:lnTo>
                  <a:lnTo>
                    <a:pt x="84721" y="3720998"/>
                  </a:lnTo>
                  <a:lnTo>
                    <a:pt x="84721" y="3752532"/>
                  </a:lnTo>
                  <a:lnTo>
                    <a:pt x="84721" y="3905961"/>
                  </a:lnTo>
                  <a:lnTo>
                    <a:pt x="28244" y="3934193"/>
                  </a:lnTo>
                  <a:lnTo>
                    <a:pt x="28244" y="3780764"/>
                  </a:lnTo>
                  <a:lnTo>
                    <a:pt x="84721" y="3752532"/>
                  </a:lnTo>
                  <a:lnTo>
                    <a:pt x="84721" y="3720998"/>
                  </a:lnTo>
                  <a:lnTo>
                    <a:pt x="0" y="3763353"/>
                  </a:lnTo>
                  <a:lnTo>
                    <a:pt x="12" y="3979849"/>
                  </a:lnTo>
                  <a:lnTo>
                    <a:pt x="91300" y="3934193"/>
                  </a:lnTo>
                  <a:lnTo>
                    <a:pt x="94132" y="3932783"/>
                  </a:lnTo>
                  <a:lnTo>
                    <a:pt x="188252" y="3979849"/>
                  </a:lnTo>
                  <a:lnTo>
                    <a:pt x="260731" y="3943604"/>
                  </a:lnTo>
                  <a:lnTo>
                    <a:pt x="282371" y="3932783"/>
                  </a:lnTo>
                  <a:lnTo>
                    <a:pt x="376504" y="3979849"/>
                  </a:lnTo>
                  <a:lnTo>
                    <a:pt x="376504" y="3934193"/>
                  </a:lnTo>
                  <a:lnTo>
                    <a:pt x="376504" y="3763353"/>
                  </a:lnTo>
                  <a:close/>
                </a:path>
                <a:path w="627379" h="3980179">
                  <a:moveTo>
                    <a:pt x="627113" y="65620"/>
                  </a:moveTo>
                  <a:lnTo>
                    <a:pt x="616153" y="65620"/>
                  </a:lnTo>
                  <a:lnTo>
                    <a:pt x="616153" y="76657"/>
                  </a:lnTo>
                  <a:lnTo>
                    <a:pt x="614807" y="80949"/>
                  </a:lnTo>
                  <a:lnTo>
                    <a:pt x="603986" y="125476"/>
                  </a:lnTo>
                  <a:lnTo>
                    <a:pt x="601624" y="143954"/>
                  </a:lnTo>
                  <a:lnTo>
                    <a:pt x="84175" y="143954"/>
                  </a:lnTo>
                  <a:lnTo>
                    <a:pt x="84175" y="113372"/>
                  </a:lnTo>
                  <a:lnTo>
                    <a:pt x="188963" y="113372"/>
                  </a:lnTo>
                  <a:lnTo>
                    <a:pt x="207632" y="130644"/>
                  </a:lnTo>
                  <a:lnTo>
                    <a:pt x="466636" y="130644"/>
                  </a:lnTo>
                  <a:lnTo>
                    <a:pt x="467385" y="129997"/>
                  </a:lnTo>
                  <a:lnTo>
                    <a:pt x="469912" y="127965"/>
                  </a:lnTo>
                  <a:lnTo>
                    <a:pt x="473176" y="125476"/>
                  </a:lnTo>
                  <a:lnTo>
                    <a:pt x="477443" y="122161"/>
                  </a:lnTo>
                  <a:lnTo>
                    <a:pt x="480034" y="120256"/>
                  </a:lnTo>
                  <a:lnTo>
                    <a:pt x="480910" y="119608"/>
                  </a:lnTo>
                  <a:lnTo>
                    <a:pt x="482676" y="118300"/>
                  </a:lnTo>
                  <a:lnTo>
                    <a:pt x="488746" y="114020"/>
                  </a:lnTo>
                  <a:lnTo>
                    <a:pt x="526796" y="90551"/>
                  </a:lnTo>
                  <a:lnTo>
                    <a:pt x="558330" y="78651"/>
                  </a:lnTo>
                  <a:lnTo>
                    <a:pt x="557847" y="78651"/>
                  </a:lnTo>
                  <a:lnTo>
                    <a:pt x="565848" y="77698"/>
                  </a:lnTo>
                  <a:lnTo>
                    <a:pt x="578929" y="77127"/>
                  </a:lnTo>
                  <a:lnTo>
                    <a:pt x="595325" y="76657"/>
                  </a:lnTo>
                  <a:lnTo>
                    <a:pt x="616153" y="76657"/>
                  </a:lnTo>
                  <a:lnTo>
                    <a:pt x="616153" y="65620"/>
                  </a:lnTo>
                  <a:lnTo>
                    <a:pt x="602348" y="65620"/>
                  </a:lnTo>
                  <a:lnTo>
                    <a:pt x="602348" y="10858"/>
                  </a:lnTo>
                  <a:lnTo>
                    <a:pt x="595985" y="10858"/>
                  </a:lnTo>
                  <a:lnTo>
                    <a:pt x="595985" y="65620"/>
                  </a:lnTo>
                  <a:lnTo>
                    <a:pt x="594906" y="65620"/>
                  </a:lnTo>
                  <a:lnTo>
                    <a:pt x="578815" y="66090"/>
                  </a:lnTo>
                  <a:lnTo>
                    <a:pt x="533527" y="75831"/>
                  </a:lnTo>
                  <a:lnTo>
                    <a:pt x="493255" y="99034"/>
                  </a:lnTo>
                  <a:lnTo>
                    <a:pt x="470484" y="115468"/>
                  </a:lnTo>
                  <a:lnTo>
                    <a:pt x="467334" y="117856"/>
                  </a:lnTo>
                  <a:lnTo>
                    <a:pt x="465188" y="119608"/>
                  </a:lnTo>
                  <a:lnTo>
                    <a:pt x="442315" y="119608"/>
                  </a:lnTo>
                  <a:lnTo>
                    <a:pt x="442315" y="99796"/>
                  </a:lnTo>
                  <a:lnTo>
                    <a:pt x="442341" y="88760"/>
                  </a:lnTo>
                  <a:lnTo>
                    <a:pt x="435952" y="88760"/>
                  </a:lnTo>
                  <a:lnTo>
                    <a:pt x="435952" y="99796"/>
                  </a:lnTo>
                  <a:lnTo>
                    <a:pt x="435952" y="119608"/>
                  </a:lnTo>
                  <a:lnTo>
                    <a:pt x="434289" y="119608"/>
                  </a:lnTo>
                  <a:lnTo>
                    <a:pt x="434289" y="99796"/>
                  </a:lnTo>
                  <a:lnTo>
                    <a:pt x="435952" y="99796"/>
                  </a:lnTo>
                  <a:lnTo>
                    <a:pt x="435952" y="88760"/>
                  </a:lnTo>
                  <a:lnTo>
                    <a:pt x="427926" y="88760"/>
                  </a:lnTo>
                  <a:lnTo>
                    <a:pt x="427926" y="99796"/>
                  </a:lnTo>
                  <a:lnTo>
                    <a:pt x="427926" y="119608"/>
                  </a:lnTo>
                  <a:lnTo>
                    <a:pt x="426250" y="119608"/>
                  </a:lnTo>
                  <a:lnTo>
                    <a:pt x="426250" y="99796"/>
                  </a:lnTo>
                  <a:lnTo>
                    <a:pt x="427926" y="99796"/>
                  </a:lnTo>
                  <a:lnTo>
                    <a:pt x="427926" y="88760"/>
                  </a:lnTo>
                  <a:lnTo>
                    <a:pt x="419874" y="88760"/>
                  </a:lnTo>
                  <a:lnTo>
                    <a:pt x="419874" y="99796"/>
                  </a:lnTo>
                  <a:lnTo>
                    <a:pt x="419900" y="119608"/>
                  </a:lnTo>
                  <a:lnTo>
                    <a:pt x="327482" y="119608"/>
                  </a:lnTo>
                  <a:lnTo>
                    <a:pt x="327482" y="89179"/>
                  </a:lnTo>
                  <a:lnTo>
                    <a:pt x="327482" y="78117"/>
                  </a:lnTo>
                  <a:lnTo>
                    <a:pt x="327482" y="77838"/>
                  </a:lnTo>
                  <a:lnTo>
                    <a:pt x="324446" y="78117"/>
                  </a:lnTo>
                  <a:lnTo>
                    <a:pt x="324319" y="78117"/>
                  </a:lnTo>
                  <a:lnTo>
                    <a:pt x="321119" y="78409"/>
                  </a:lnTo>
                  <a:lnTo>
                    <a:pt x="321119" y="89446"/>
                  </a:lnTo>
                  <a:lnTo>
                    <a:pt x="321119" y="119608"/>
                  </a:lnTo>
                  <a:lnTo>
                    <a:pt x="274891" y="119608"/>
                  </a:lnTo>
                  <a:lnTo>
                    <a:pt x="274891" y="119113"/>
                  </a:lnTo>
                  <a:lnTo>
                    <a:pt x="274891" y="93573"/>
                  </a:lnTo>
                  <a:lnTo>
                    <a:pt x="321119" y="89446"/>
                  </a:lnTo>
                  <a:lnTo>
                    <a:pt x="321119" y="78409"/>
                  </a:lnTo>
                  <a:lnTo>
                    <a:pt x="311048" y="79298"/>
                  </a:lnTo>
                  <a:lnTo>
                    <a:pt x="324256" y="78117"/>
                  </a:lnTo>
                  <a:lnTo>
                    <a:pt x="274891" y="74168"/>
                  </a:lnTo>
                  <a:lnTo>
                    <a:pt x="274891" y="71628"/>
                  </a:lnTo>
                  <a:lnTo>
                    <a:pt x="268528" y="71628"/>
                  </a:lnTo>
                  <a:lnTo>
                    <a:pt x="268528" y="82677"/>
                  </a:lnTo>
                  <a:lnTo>
                    <a:pt x="268528" y="94132"/>
                  </a:lnTo>
                  <a:lnTo>
                    <a:pt x="268528" y="119113"/>
                  </a:lnTo>
                  <a:lnTo>
                    <a:pt x="268058" y="119113"/>
                  </a:lnTo>
                  <a:lnTo>
                    <a:pt x="268058" y="82677"/>
                  </a:lnTo>
                  <a:lnTo>
                    <a:pt x="268528" y="82677"/>
                  </a:lnTo>
                  <a:lnTo>
                    <a:pt x="268528" y="71628"/>
                  </a:lnTo>
                  <a:lnTo>
                    <a:pt x="261696" y="71628"/>
                  </a:lnTo>
                  <a:lnTo>
                    <a:pt x="261696" y="119608"/>
                  </a:lnTo>
                  <a:lnTo>
                    <a:pt x="246214" y="119608"/>
                  </a:lnTo>
                  <a:lnTo>
                    <a:pt x="246214" y="99796"/>
                  </a:lnTo>
                  <a:lnTo>
                    <a:pt x="246240" y="88760"/>
                  </a:lnTo>
                  <a:lnTo>
                    <a:pt x="239852" y="88760"/>
                  </a:lnTo>
                  <a:lnTo>
                    <a:pt x="239852" y="99796"/>
                  </a:lnTo>
                  <a:lnTo>
                    <a:pt x="239852" y="119608"/>
                  </a:lnTo>
                  <a:lnTo>
                    <a:pt x="238188" y="119608"/>
                  </a:lnTo>
                  <a:lnTo>
                    <a:pt x="238188" y="99796"/>
                  </a:lnTo>
                  <a:lnTo>
                    <a:pt x="239852" y="99796"/>
                  </a:lnTo>
                  <a:lnTo>
                    <a:pt x="239852" y="88760"/>
                  </a:lnTo>
                  <a:lnTo>
                    <a:pt x="231825" y="88760"/>
                  </a:lnTo>
                  <a:lnTo>
                    <a:pt x="231825" y="99796"/>
                  </a:lnTo>
                  <a:lnTo>
                    <a:pt x="231825" y="119608"/>
                  </a:lnTo>
                  <a:lnTo>
                    <a:pt x="230162" y="119608"/>
                  </a:lnTo>
                  <a:lnTo>
                    <a:pt x="230162" y="99796"/>
                  </a:lnTo>
                  <a:lnTo>
                    <a:pt x="231825" y="99796"/>
                  </a:lnTo>
                  <a:lnTo>
                    <a:pt x="231825" y="88760"/>
                  </a:lnTo>
                  <a:lnTo>
                    <a:pt x="223774" y="88760"/>
                  </a:lnTo>
                  <a:lnTo>
                    <a:pt x="223774" y="99796"/>
                  </a:lnTo>
                  <a:lnTo>
                    <a:pt x="223799" y="119608"/>
                  </a:lnTo>
                  <a:lnTo>
                    <a:pt x="209219" y="119608"/>
                  </a:lnTo>
                  <a:lnTo>
                    <a:pt x="202488" y="113372"/>
                  </a:lnTo>
                  <a:lnTo>
                    <a:pt x="201790" y="112725"/>
                  </a:lnTo>
                  <a:lnTo>
                    <a:pt x="196519" y="107848"/>
                  </a:lnTo>
                  <a:lnTo>
                    <a:pt x="190588" y="102349"/>
                  </a:lnTo>
                  <a:lnTo>
                    <a:pt x="176479" y="102349"/>
                  </a:lnTo>
                  <a:lnTo>
                    <a:pt x="176479" y="102222"/>
                  </a:lnTo>
                  <a:lnTo>
                    <a:pt x="176479" y="78219"/>
                  </a:lnTo>
                  <a:lnTo>
                    <a:pt x="176479" y="72694"/>
                  </a:lnTo>
                  <a:lnTo>
                    <a:pt x="176479" y="67170"/>
                  </a:lnTo>
                  <a:lnTo>
                    <a:pt x="170116" y="67170"/>
                  </a:lnTo>
                  <a:lnTo>
                    <a:pt x="170116" y="78219"/>
                  </a:lnTo>
                  <a:lnTo>
                    <a:pt x="170116" y="102222"/>
                  </a:lnTo>
                  <a:lnTo>
                    <a:pt x="131864" y="102222"/>
                  </a:lnTo>
                  <a:lnTo>
                    <a:pt x="131864" y="78219"/>
                  </a:lnTo>
                  <a:lnTo>
                    <a:pt x="169697" y="78219"/>
                  </a:lnTo>
                  <a:lnTo>
                    <a:pt x="170116" y="78219"/>
                  </a:lnTo>
                  <a:lnTo>
                    <a:pt x="170116" y="67170"/>
                  </a:lnTo>
                  <a:lnTo>
                    <a:pt x="169697" y="67170"/>
                  </a:lnTo>
                  <a:lnTo>
                    <a:pt x="169697" y="48679"/>
                  </a:lnTo>
                  <a:lnTo>
                    <a:pt x="169697" y="43154"/>
                  </a:lnTo>
                  <a:lnTo>
                    <a:pt x="169697" y="37630"/>
                  </a:lnTo>
                  <a:lnTo>
                    <a:pt x="163334" y="37630"/>
                  </a:lnTo>
                  <a:lnTo>
                    <a:pt x="163334" y="48679"/>
                  </a:lnTo>
                  <a:lnTo>
                    <a:pt x="163334" y="67170"/>
                  </a:lnTo>
                  <a:lnTo>
                    <a:pt x="131864" y="67170"/>
                  </a:lnTo>
                  <a:lnTo>
                    <a:pt x="131864" y="48679"/>
                  </a:lnTo>
                  <a:lnTo>
                    <a:pt x="163334" y="48679"/>
                  </a:lnTo>
                  <a:lnTo>
                    <a:pt x="163334" y="37630"/>
                  </a:lnTo>
                  <a:lnTo>
                    <a:pt x="152019" y="37630"/>
                  </a:lnTo>
                  <a:lnTo>
                    <a:pt x="152019" y="26352"/>
                  </a:lnTo>
                  <a:lnTo>
                    <a:pt x="145669" y="26352"/>
                  </a:lnTo>
                  <a:lnTo>
                    <a:pt x="145669" y="37630"/>
                  </a:lnTo>
                  <a:lnTo>
                    <a:pt x="143738" y="37630"/>
                  </a:lnTo>
                  <a:lnTo>
                    <a:pt x="143738" y="26352"/>
                  </a:lnTo>
                  <a:lnTo>
                    <a:pt x="137388" y="26352"/>
                  </a:lnTo>
                  <a:lnTo>
                    <a:pt x="137388" y="0"/>
                  </a:lnTo>
                  <a:lnTo>
                    <a:pt x="131025" y="0"/>
                  </a:lnTo>
                  <a:lnTo>
                    <a:pt x="131025" y="18846"/>
                  </a:lnTo>
                  <a:lnTo>
                    <a:pt x="125514" y="18846"/>
                  </a:lnTo>
                  <a:lnTo>
                    <a:pt x="125514" y="102222"/>
                  </a:lnTo>
                  <a:lnTo>
                    <a:pt x="115900" y="102222"/>
                  </a:lnTo>
                  <a:lnTo>
                    <a:pt x="118173" y="29883"/>
                  </a:lnTo>
                  <a:lnTo>
                    <a:pt x="125514" y="29883"/>
                  </a:lnTo>
                  <a:lnTo>
                    <a:pt x="125514" y="18846"/>
                  </a:lnTo>
                  <a:lnTo>
                    <a:pt x="112153" y="18846"/>
                  </a:lnTo>
                  <a:lnTo>
                    <a:pt x="109524" y="102349"/>
                  </a:lnTo>
                  <a:lnTo>
                    <a:pt x="77825" y="102349"/>
                  </a:lnTo>
                  <a:lnTo>
                    <a:pt x="77825" y="170624"/>
                  </a:lnTo>
                  <a:lnTo>
                    <a:pt x="89001" y="170624"/>
                  </a:lnTo>
                  <a:lnTo>
                    <a:pt x="89001" y="213639"/>
                  </a:lnTo>
                  <a:lnTo>
                    <a:pt x="107162" y="213639"/>
                  </a:lnTo>
                  <a:lnTo>
                    <a:pt x="107162" y="208114"/>
                  </a:lnTo>
                  <a:lnTo>
                    <a:pt x="107162" y="202590"/>
                  </a:lnTo>
                  <a:lnTo>
                    <a:pt x="107162" y="180809"/>
                  </a:lnTo>
                  <a:lnTo>
                    <a:pt x="107162" y="175285"/>
                  </a:lnTo>
                  <a:lnTo>
                    <a:pt x="107162" y="172250"/>
                  </a:lnTo>
                  <a:lnTo>
                    <a:pt x="107924" y="172732"/>
                  </a:lnTo>
                  <a:lnTo>
                    <a:pt x="108648" y="173151"/>
                  </a:lnTo>
                  <a:lnTo>
                    <a:pt x="110883" y="175247"/>
                  </a:lnTo>
                  <a:lnTo>
                    <a:pt x="111125" y="175399"/>
                  </a:lnTo>
                  <a:lnTo>
                    <a:pt x="112102" y="176669"/>
                  </a:lnTo>
                  <a:lnTo>
                    <a:pt x="113334" y="178244"/>
                  </a:lnTo>
                  <a:lnTo>
                    <a:pt x="109080" y="178244"/>
                  </a:lnTo>
                  <a:lnTo>
                    <a:pt x="109080" y="184950"/>
                  </a:lnTo>
                  <a:lnTo>
                    <a:pt x="108737" y="184950"/>
                  </a:lnTo>
                  <a:lnTo>
                    <a:pt x="108737" y="195999"/>
                  </a:lnTo>
                  <a:lnTo>
                    <a:pt x="109080" y="195999"/>
                  </a:lnTo>
                  <a:lnTo>
                    <a:pt x="109080" y="201637"/>
                  </a:lnTo>
                  <a:lnTo>
                    <a:pt x="115443" y="201637"/>
                  </a:lnTo>
                  <a:lnTo>
                    <a:pt x="115443" y="195999"/>
                  </a:lnTo>
                  <a:lnTo>
                    <a:pt x="120230" y="195999"/>
                  </a:lnTo>
                  <a:lnTo>
                    <a:pt x="120345" y="196608"/>
                  </a:lnTo>
                  <a:lnTo>
                    <a:pt x="120421" y="197040"/>
                  </a:lnTo>
                  <a:lnTo>
                    <a:pt x="120535" y="197700"/>
                  </a:lnTo>
                  <a:lnTo>
                    <a:pt x="120624" y="198120"/>
                  </a:lnTo>
                  <a:lnTo>
                    <a:pt x="120713" y="198970"/>
                  </a:lnTo>
                  <a:lnTo>
                    <a:pt x="120827" y="200126"/>
                  </a:lnTo>
                  <a:lnTo>
                    <a:pt x="120878" y="200723"/>
                  </a:lnTo>
                  <a:lnTo>
                    <a:pt x="120992" y="208483"/>
                  </a:lnTo>
                  <a:lnTo>
                    <a:pt x="118059" y="215252"/>
                  </a:lnTo>
                  <a:lnTo>
                    <a:pt x="118351" y="215252"/>
                  </a:lnTo>
                  <a:lnTo>
                    <a:pt x="125234" y="216966"/>
                  </a:lnTo>
                  <a:lnTo>
                    <a:pt x="579805" y="216966"/>
                  </a:lnTo>
                  <a:lnTo>
                    <a:pt x="586867" y="215988"/>
                  </a:lnTo>
                  <a:lnTo>
                    <a:pt x="591058" y="215252"/>
                  </a:lnTo>
                  <a:lnTo>
                    <a:pt x="594436" y="214363"/>
                  </a:lnTo>
                  <a:lnTo>
                    <a:pt x="618972" y="180555"/>
                  </a:lnTo>
                  <a:lnTo>
                    <a:pt x="618858" y="169976"/>
                  </a:lnTo>
                  <a:lnTo>
                    <a:pt x="612025" y="169976"/>
                  </a:lnTo>
                  <a:lnTo>
                    <a:pt x="611873" y="169976"/>
                  </a:lnTo>
                  <a:lnTo>
                    <a:pt x="612267" y="171157"/>
                  </a:lnTo>
                  <a:lnTo>
                    <a:pt x="612495" y="171475"/>
                  </a:lnTo>
                  <a:lnTo>
                    <a:pt x="612521" y="171919"/>
                  </a:lnTo>
                  <a:lnTo>
                    <a:pt x="612787" y="172732"/>
                  </a:lnTo>
                  <a:lnTo>
                    <a:pt x="612698" y="178714"/>
                  </a:lnTo>
                  <a:lnTo>
                    <a:pt x="612241" y="182410"/>
                  </a:lnTo>
                  <a:lnTo>
                    <a:pt x="608876" y="193433"/>
                  </a:lnTo>
                  <a:lnTo>
                    <a:pt x="608749" y="193738"/>
                  </a:lnTo>
                  <a:lnTo>
                    <a:pt x="579602" y="205930"/>
                  </a:lnTo>
                  <a:lnTo>
                    <a:pt x="127368" y="205930"/>
                  </a:lnTo>
                  <a:lnTo>
                    <a:pt x="127266" y="200126"/>
                  </a:lnTo>
                  <a:lnTo>
                    <a:pt x="127152" y="198970"/>
                  </a:lnTo>
                  <a:lnTo>
                    <a:pt x="125882" y="190246"/>
                  </a:lnTo>
                  <a:lnTo>
                    <a:pt x="125818" y="189852"/>
                  </a:lnTo>
                  <a:lnTo>
                    <a:pt x="124167" y="183972"/>
                  </a:lnTo>
                  <a:lnTo>
                    <a:pt x="124079" y="183642"/>
                  </a:lnTo>
                  <a:lnTo>
                    <a:pt x="124002" y="183349"/>
                  </a:lnTo>
                  <a:lnTo>
                    <a:pt x="121450" y="176834"/>
                  </a:lnTo>
                  <a:lnTo>
                    <a:pt x="121450" y="207416"/>
                  </a:lnTo>
                  <a:lnTo>
                    <a:pt x="121310" y="207937"/>
                  </a:lnTo>
                  <a:lnTo>
                    <a:pt x="121158" y="208203"/>
                  </a:lnTo>
                  <a:lnTo>
                    <a:pt x="121158" y="208559"/>
                  </a:lnTo>
                  <a:lnTo>
                    <a:pt x="121018" y="209169"/>
                  </a:lnTo>
                  <a:lnTo>
                    <a:pt x="120904" y="209423"/>
                  </a:lnTo>
                  <a:lnTo>
                    <a:pt x="120865" y="209816"/>
                  </a:lnTo>
                  <a:lnTo>
                    <a:pt x="120916" y="209169"/>
                  </a:lnTo>
                  <a:lnTo>
                    <a:pt x="121158" y="208559"/>
                  </a:lnTo>
                  <a:lnTo>
                    <a:pt x="121158" y="208203"/>
                  </a:lnTo>
                  <a:lnTo>
                    <a:pt x="121056" y="208381"/>
                  </a:lnTo>
                  <a:lnTo>
                    <a:pt x="121450" y="207416"/>
                  </a:lnTo>
                  <a:lnTo>
                    <a:pt x="121450" y="176834"/>
                  </a:lnTo>
                  <a:lnTo>
                    <a:pt x="121386" y="176669"/>
                  </a:lnTo>
                  <a:lnTo>
                    <a:pt x="118770" y="171919"/>
                  </a:lnTo>
                  <a:lnTo>
                    <a:pt x="118656" y="171704"/>
                  </a:lnTo>
                  <a:lnTo>
                    <a:pt x="118135" y="170764"/>
                  </a:lnTo>
                  <a:lnTo>
                    <a:pt x="116941" y="169202"/>
                  </a:lnTo>
                  <a:lnTo>
                    <a:pt x="116941" y="184950"/>
                  </a:lnTo>
                  <a:lnTo>
                    <a:pt x="115443" y="184950"/>
                  </a:lnTo>
                  <a:lnTo>
                    <a:pt x="115443" y="181864"/>
                  </a:lnTo>
                  <a:lnTo>
                    <a:pt x="116103" y="183057"/>
                  </a:lnTo>
                  <a:lnTo>
                    <a:pt x="116319" y="183349"/>
                  </a:lnTo>
                  <a:lnTo>
                    <a:pt x="116941" y="184950"/>
                  </a:lnTo>
                  <a:lnTo>
                    <a:pt x="116941" y="169202"/>
                  </a:lnTo>
                  <a:lnTo>
                    <a:pt x="103466" y="159600"/>
                  </a:lnTo>
                  <a:lnTo>
                    <a:pt x="100799" y="159600"/>
                  </a:lnTo>
                  <a:lnTo>
                    <a:pt x="100799" y="180809"/>
                  </a:lnTo>
                  <a:lnTo>
                    <a:pt x="100799" y="202590"/>
                  </a:lnTo>
                  <a:lnTo>
                    <a:pt x="95351" y="202590"/>
                  </a:lnTo>
                  <a:lnTo>
                    <a:pt x="95351" y="180809"/>
                  </a:lnTo>
                  <a:lnTo>
                    <a:pt x="100799" y="180809"/>
                  </a:lnTo>
                  <a:lnTo>
                    <a:pt x="100799" y="159600"/>
                  </a:lnTo>
                  <a:lnTo>
                    <a:pt x="84175" y="159600"/>
                  </a:lnTo>
                  <a:lnTo>
                    <a:pt x="84175" y="154990"/>
                  </a:lnTo>
                  <a:lnTo>
                    <a:pt x="601078" y="154990"/>
                  </a:lnTo>
                  <a:lnTo>
                    <a:pt x="601065" y="155524"/>
                  </a:lnTo>
                  <a:lnTo>
                    <a:pt x="600938" y="160337"/>
                  </a:lnTo>
                  <a:lnTo>
                    <a:pt x="603478" y="161810"/>
                  </a:lnTo>
                  <a:lnTo>
                    <a:pt x="609612" y="166331"/>
                  </a:lnTo>
                  <a:lnTo>
                    <a:pt x="610095" y="166789"/>
                  </a:lnTo>
                  <a:lnTo>
                    <a:pt x="611695" y="169430"/>
                  </a:lnTo>
                  <a:lnTo>
                    <a:pt x="612025" y="169976"/>
                  </a:lnTo>
                  <a:lnTo>
                    <a:pt x="611771" y="169430"/>
                  </a:lnTo>
                  <a:lnTo>
                    <a:pt x="618769" y="169430"/>
                  </a:lnTo>
                  <a:lnTo>
                    <a:pt x="618655" y="168757"/>
                  </a:lnTo>
                  <a:lnTo>
                    <a:pt x="618502" y="167792"/>
                  </a:lnTo>
                  <a:lnTo>
                    <a:pt x="607517" y="152336"/>
                  </a:lnTo>
                  <a:lnTo>
                    <a:pt x="607542" y="151320"/>
                  </a:lnTo>
                  <a:lnTo>
                    <a:pt x="607644" y="148920"/>
                  </a:lnTo>
                  <a:lnTo>
                    <a:pt x="608076" y="143370"/>
                  </a:lnTo>
                  <a:lnTo>
                    <a:pt x="608101" y="142976"/>
                  </a:lnTo>
                  <a:lnTo>
                    <a:pt x="608914" y="136321"/>
                  </a:lnTo>
                  <a:lnTo>
                    <a:pt x="609752" y="130644"/>
                  </a:lnTo>
                  <a:lnTo>
                    <a:pt x="609854" y="129997"/>
                  </a:lnTo>
                  <a:lnTo>
                    <a:pt x="609981" y="129159"/>
                  </a:lnTo>
                  <a:lnTo>
                    <a:pt x="618959" y="90982"/>
                  </a:lnTo>
                  <a:lnTo>
                    <a:pt x="623214" y="77381"/>
                  </a:lnTo>
                  <a:lnTo>
                    <a:pt x="623290" y="77127"/>
                  </a:lnTo>
                  <a:lnTo>
                    <a:pt x="623354" y="76974"/>
                  </a:lnTo>
                  <a:lnTo>
                    <a:pt x="623455" y="76657"/>
                  </a:lnTo>
                  <a:lnTo>
                    <a:pt x="624205" y="74485"/>
                  </a:lnTo>
                  <a:lnTo>
                    <a:pt x="626211" y="68389"/>
                  </a:lnTo>
                  <a:lnTo>
                    <a:pt x="626783" y="66649"/>
                  </a:lnTo>
                  <a:lnTo>
                    <a:pt x="626884" y="66332"/>
                  </a:lnTo>
                  <a:lnTo>
                    <a:pt x="626960" y="66090"/>
                  </a:lnTo>
                  <a:lnTo>
                    <a:pt x="627062" y="65773"/>
                  </a:lnTo>
                  <a:lnTo>
                    <a:pt x="627113" y="656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OCCS</a:t>
            </a:r>
            <a:r>
              <a:rPr dirty="0" spc="-60"/>
              <a:t> </a:t>
            </a:r>
            <a:r>
              <a:rPr dirty="0"/>
              <a:t>–</a:t>
            </a:r>
            <a:r>
              <a:rPr dirty="0" spc="-40"/>
              <a:t> </a:t>
            </a:r>
            <a:r>
              <a:rPr dirty="0"/>
              <a:t>Key</a:t>
            </a:r>
            <a:r>
              <a:rPr dirty="0" spc="-40"/>
              <a:t> </a:t>
            </a:r>
            <a:r>
              <a:rPr dirty="0"/>
              <a:t>Integrated</a:t>
            </a:r>
            <a:r>
              <a:rPr dirty="0" spc="-35"/>
              <a:t> </a:t>
            </a:r>
            <a:r>
              <a:rPr dirty="0" spc="-10"/>
              <a:t>Conclusions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211023" y="739902"/>
            <a:ext cx="100755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OCCS</a:t>
            </a:r>
            <a:r>
              <a:rPr dirty="0" sz="1800" spc="-3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success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is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driven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by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alignment, across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ships,</a:t>
            </a:r>
            <a:r>
              <a:rPr dirty="0" sz="1800" spc="-3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systems,</a:t>
            </a:r>
            <a:r>
              <a:rPr dirty="0" sz="1800" spc="-3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and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storage,</a:t>
            </a:r>
            <a:r>
              <a:rPr dirty="0" sz="1800" spc="-3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not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by</a:t>
            </a:r>
            <a:r>
              <a:rPr dirty="0" sz="1800" spc="-20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capture</a:t>
            </a:r>
            <a:r>
              <a:rPr dirty="0" sz="1800" spc="-1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>
                <a:solidFill>
                  <a:srgbClr val="FF5A28"/>
                </a:solidFill>
                <a:latin typeface="Source Sans 3"/>
                <a:cs typeface="Source Sans 3"/>
              </a:rPr>
              <a:t>technology</a:t>
            </a:r>
            <a:r>
              <a:rPr dirty="0" sz="1800" spc="-5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800" spc="-10">
                <a:solidFill>
                  <a:srgbClr val="FF5A28"/>
                </a:solidFill>
                <a:latin typeface="Source Sans 3"/>
                <a:cs typeface="Source Sans 3"/>
              </a:rPr>
              <a:t>alone</a:t>
            </a:r>
            <a:endParaRPr sz="1800">
              <a:latin typeface="Source Sans 3"/>
              <a:cs typeface="Source Sans 3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109332" y="3767963"/>
            <a:ext cx="647700" cy="76200"/>
          </a:xfrm>
          <a:custGeom>
            <a:avLst/>
            <a:gdLst/>
            <a:ahLst/>
            <a:cxnLst/>
            <a:rect l="l" t="t" r="r" b="b"/>
            <a:pathLst>
              <a:path w="647700" h="76200">
                <a:moveTo>
                  <a:pt x="609473" y="0"/>
                </a:moveTo>
                <a:lnTo>
                  <a:pt x="594625" y="2988"/>
                </a:lnTo>
                <a:lnTo>
                  <a:pt x="582517" y="11144"/>
                </a:lnTo>
                <a:lnTo>
                  <a:pt x="574361" y="23252"/>
                </a:lnTo>
                <a:lnTo>
                  <a:pt x="571373" y="38100"/>
                </a:lnTo>
                <a:lnTo>
                  <a:pt x="574361" y="52893"/>
                </a:lnTo>
                <a:lnTo>
                  <a:pt x="582517" y="65008"/>
                </a:lnTo>
                <a:lnTo>
                  <a:pt x="594625" y="73193"/>
                </a:lnTo>
                <a:lnTo>
                  <a:pt x="609473" y="76200"/>
                </a:lnTo>
                <a:lnTo>
                  <a:pt x="624320" y="73193"/>
                </a:lnTo>
                <a:lnTo>
                  <a:pt x="636428" y="65008"/>
                </a:lnTo>
                <a:lnTo>
                  <a:pt x="644584" y="52893"/>
                </a:lnTo>
                <a:lnTo>
                  <a:pt x="645648" y="47625"/>
                </a:lnTo>
                <a:lnTo>
                  <a:pt x="609473" y="47625"/>
                </a:lnTo>
                <a:lnTo>
                  <a:pt x="609473" y="28575"/>
                </a:lnTo>
                <a:lnTo>
                  <a:pt x="645655" y="28575"/>
                </a:lnTo>
                <a:lnTo>
                  <a:pt x="644584" y="23252"/>
                </a:lnTo>
                <a:lnTo>
                  <a:pt x="636428" y="11144"/>
                </a:lnTo>
                <a:lnTo>
                  <a:pt x="624320" y="2988"/>
                </a:lnTo>
                <a:lnTo>
                  <a:pt x="609473" y="0"/>
                </a:lnTo>
                <a:close/>
              </a:path>
              <a:path w="647700" h="76200">
                <a:moveTo>
                  <a:pt x="573290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573297" y="47625"/>
                </a:lnTo>
                <a:lnTo>
                  <a:pt x="571373" y="38100"/>
                </a:lnTo>
                <a:lnTo>
                  <a:pt x="573290" y="28575"/>
                </a:lnTo>
                <a:close/>
              </a:path>
              <a:path w="647700" h="76200">
                <a:moveTo>
                  <a:pt x="645655" y="28575"/>
                </a:moveTo>
                <a:lnTo>
                  <a:pt x="609473" y="28575"/>
                </a:lnTo>
                <a:lnTo>
                  <a:pt x="609473" y="47625"/>
                </a:lnTo>
                <a:lnTo>
                  <a:pt x="645648" y="47625"/>
                </a:lnTo>
                <a:lnTo>
                  <a:pt x="647573" y="38100"/>
                </a:lnTo>
                <a:lnTo>
                  <a:pt x="645655" y="28575"/>
                </a:lnTo>
                <a:close/>
              </a:path>
            </a:pathLst>
          </a:custGeom>
          <a:solidFill>
            <a:srgbClr val="FFDE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665090" y="3767963"/>
            <a:ext cx="813435" cy="76200"/>
          </a:xfrm>
          <a:custGeom>
            <a:avLst/>
            <a:gdLst/>
            <a:ahLst/>
            <a:cxnLst/>
            <a:rect l="l" t="t" r="r" b="b"/>
            <a:pathLst>
              <a:path w="813435" h="76200">
                <a:moveTo>
                  <a:pt x="38099" y="0"/>
                </a:moveTo>
                <a:lnTo>
                  <a:pt x="23252" y="2988"/>
                </a:lnTo>
                <a:lnTo>
                  <a:pt x="11144" y="11144"/>
                </a:lnTo>
                <a:lnTo>
                  <a:pt x="2988" y="23252"/>
                </a:lnTo>
                <a:lnTo>
                  <a:pt x="0" y="38100"/>
                </a:lnTo>
                <a:lnTo>
                  <a:pt x="2988" y="52893"/>
                </a:lnTo>
                <a:lnTo>
                  <a:pt x="11144" y="65008"/>
                </a:lnTo>
                <a:lnTo>
                  <a:pt x="23252" y="73193"/>
                </a:lnTo>
                <a:lnTo>
                  <a:pt x="38099" y="76200"/>
                </a:lnTo>
                <a:lnTo>
                  <a:pt x="52947" y="73193"/>
                </a:lnTo>
                <a:lnTo>
                  <a:pt x="65055" y="65008"/>
                </a:lnTo>
                <a:lnTo>
                  <a:pt x="73211" y="52893"/>
                </a:lnTo>
                <a:lnTo>
                  <a:pt x="74275" y="47625"/>
                </a:lnTo>
                <a:lnTo>
                  <a:pt x="38099" y="47625"/>
                </a:lnTo>
                <a:lnTo>
                  <a:pt x="38099" y="28575"/>
                </a:lnTo>
                <a:lnTo>
                  <a:pt x="74282" y="28575"/>
                </a:lnTo>
                <a:lnTo>
                  <a:pt x="73211" y="23252"/>
                </a:lnTo>
                <a:lnTo>
                  <a:pt x="65055" y="11144"/>
                </a:lnTo>
                <a:lnTo>
                  <a:pt x="52947" y="2988"/>
                </a:lnTo>
                <a:lnTo>
                  <a:pt x="38099" y="0"/>
                </a:lnTo>
                <a:close/>
              </a:path>
              <a:path w="813435" h="76200">
                <a:moveTo>
                  <a:pt x="74282" y="28575"/>
                </a:moveTo>
                <a:lnTo>
                  <a:pt x="38099" y="28575"/>
                </a:lnTo>
                <a:lnTo>
                  <a:pt x="38099" y="47625"/>
                </a:lnTo>
                <a:lnTo>
                  <a:pt x="74275" y="47625"/>
                </a:lnTo>
                <a:lnTo>
                  <a:pt x="76199" y="38100"/>
                </a:lnTo>
                <a:lnTo>
                  <a:pt x="74282" y="28575"/>
                </a:lnTo>
                <a:close/>
              </a:path>
              <a:path w="813435" h="76200">
                <a:moveTo>
                  <a:pt x="813053" y="28575"/>
                </a:moveTo>
                <a:lnTo>
                  <a:pt x="74282" y="28575"/>
                </a:lnTo>
                <a:lnTo>
                  <a:pt x="76199" y="38100"/>
                </a:lnTo>
                <a:lnTo>
                  <a:pt x="74275" y="47625"/>
                </a:lnTo>
                <a:lnTo>
                  <a:pt x="813053" y="47625"/>
                </a:lnTo>
                <a:lnTo>
                  <a:pt x="813053" y="28575"/>
                </a:lnTo>
                <a:close/>
              </a:path>
            </a:pathLst>
          </a:custGeom>
          <a:solidFill>
            <a:srgbClr val="FFDE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1010818" y="5056987"/>
            <a:ext cx="3277870" cy="120713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400" b="1">
                <a:latin typeface="Source Sans 3"/>
                <a:cs typeface="Source Sans 3"/>
              </a:rPr>
              <a:t>Regulation</a:t>
            </a:r>
            <a:r>
              <a:rPr dirty="0" sz="1400" spc="-4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&amp;</a:t>
            </a:r>
            <a:r>
              <a:rPr dirty="0" sz="1400" spc="-15" b="1">
                <a:latin typeface="Source Sans 3"/>
                <a:cs typeface="Source Sans 3"/>
              </a:rPr>
              <a:t> </a:t>
            </a:r>
            <a:r>
              <a:rPr dirty="0" sz="1400" spc="-10" b="1">
                <a:latin typeface="Source Sans 3"/>
                <a:cs typeface="Source Sans 3"/>
              </a:rPr>
              <a:t>Compliance</a:t>
            </a:r>
            <a:endParaRPr sz="1400">
              <a:latin typeface="Source Sans 3"/>
              <a:cs typeface="Source Sans 3"/>
            </a:endParaRPr>
          </a:p>
          <a:p>
            <a:pPr marL="12700" marR="5080">
              <a:lnSpc>
                <a:spcPct val="100000"/>
              </a:lnSpc>
              <a:spcBef>
                <a:spcPts val="300"/>
              </a:spcBef>
            </a:pPr>
            <a:r>
              <a:rPr dirty="0" sz="1400">
                <a:latin typeface="Source Sans 3"/>
                <a:cs typeface="Source Sans 3"/>
              </a:rPr>
              <a:t>OCCS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has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technical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validity,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but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compliance </a:t>
            </a:r>
            <a:r>
              <a:rPr dirty="0" sz="1400">
                <a:latin typeface="Source Sans 3"/>
                <a:cs typeface="Source Sans 3"/>
              </a:rPr>
              <a:t>value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today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is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limited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outside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EU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20">
                <a:latin typeface="Source Sans 3"/>
                <a:cs typeface="Source Sans 3"/>
              </a:rPr>
              <a:t>ETS.</a:t>
            </a:r>
            <a:endParaRPr sz="1400">
              <a:latin typeface="Source Sans 3"/>
              <a:cs typeface="Source Sans 3"/>
            </a:endParaRPr>
          </a:p>
          <a:p>
            <a:pPr marL="12700" marR="363855">
              <a:lnSpc>
                <a:spcPct val="100000"/>
              </a:lnSpc>
              <a:spcBef>
                <a:spcPts val="300"/>
              </a:spcBef>
            </a:pPr>
            <a:r>
              <a:rPr dirty="0" sz="1400">
                <a:latin typeface="Source Sans 3"/>
                <a:cs typeface="Source Sans 3"/>
              </a:rPr>
              <a:t>Regulatory</a:t>
            </a:r>
            <a:r>
              <a:rPr dirty="0" sz="1400" spc="-7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recognition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6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monitoring </a:t>
            </a:r>
            <a:r>
              <a:rPr dirty="0" sz="1400">
                <a:latin typeface="Source Sans 3"/>
                <a:cs typeface="Source Sans 3"/>
              </a:rPr>
              <a:t>frameworks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are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primary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unlock.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975338" y="6553301"/>
            <a:ext cx="138430" cy="1695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sz="900" spc="-25">
                <a:latin typeface="Source Sans 3"/>
                <a:cs typeface="Source Sans 3"/>
              </a:rPr>
              <a:t>28</a:t>
            </a:r>
            <a:endParaRPr sz="900">
              <a:latin typeface="Source Sans 3"/>
              <a:cs typeface="Source Sans 3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0758" y="2997555"/>
            <a:ext cx="2911475" cy="142049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400" b="1">
                <a:solidFill>
                  <a:srgbClr val="FF5A28"/>
                </a:solidFill>
                <a:latin typeface="Source Sans 3"/>
                <a:cs typeface="Source Sans 3"/>
              </a:rPr>
              <a:t>Strategic</a:t>
            </a:r>
            <a:r>
              <a:rPr dirty="0" sz="1400" spc="-35" b="1">
                <a:solidFill>
                  <a:srgbClr val="FF5A28"/>
                </a:solidFill>
                <a:latin typeface="Source Sans 3"/>
                <a:cs typeface="Source Sans 3"/>
              </a:rPr>
              <a:t> </a:t>
            </a:r>
            <a:r>
              <a:rPr dirty="0" sz="1400" spc="-10" b="1">
                <a:solidFill>
                  <a:srgbClr val="FF5A28"/>
                </a:solidFill>
                <a:latin typeface="Source Sans 3"/>
                <a:cs typeface="Source Sans 3"/>
              </a:rPr>
              <a:t>Takeaway</a:t>
            </a:r>
            <a:endParaRPr sz="1400">
              <a:latin typeface="Source Sans 3"/>
              <a:cs typeface="Source Sans 3"/>
            </a:endParaRPr>
          </a:p>
          <a:p>
            <a:pPr marL="12700" marR="5080">
              <a:lnSpc>
                <a:spcPct val="100000"/>
              </a:lnSpc>
              <a:spcBef>
                <a:spcPts val="300"/>
              </a:spcBef>
            </a:pPr>
            <a:r>
              <a:rPr dirty="0" sz="1400">
                <a:latin typeface="Source Sans 3"/>
                <a:cs typeface="Source Sans 3"/>
              </a:rPr>
              <a:t>Prioritise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pilots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on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favorable</a:t>
            </a:r>
            <a:r>
              <a:rPr dirty="0" sz="1400" spc="-5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vessels, </a:t>
            </a:r>
            <a:r>
              <a:rPr dirty="0" sz="1400">
                <a:latin typeface="Source Sans 3"/>
                <a:cs typeface="Source Sans 3"/>
              </a:rPr>
              <a:t>secure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early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emitter-</a:t>
            </a:r>
            <a:r>
              <a:rPr dirty="0" sz="1400">
                <a:latin typeface="Source Sans 3"/>
                <a:cs typeface="Source Sans 3"/>
              </a:rPr>
              <a:t>receiver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links,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 spc="-25">
                <a:latin typeface="Source Sans 3"/>
                <a:cs typeface="Source Sans 3"/>
              </a:rPr>
              <a:t>and </a:t>
            </a:r>
            <a:r>
              <a:rPr dirty="0" sz="1400">
                <a:latin typeface="Source Sans 3"/>
                <a:cs typeface="Source Sans 3"/>
              </a:rPr>
              <a:t>engage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regulators.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400">
                <a:latin typeface="Source Sans 3"/>
                <a:cs typeface="Source Sans 3"/>
              </a:rPr>
              <a:t>Treat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OCCS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as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</a:t>
            </a:r>
            <a:r>
              <a:rPr dirty="0" sz="1400" spc="1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compliance-readiness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Source Sans 3"/>
                <a:cs typeface="Source Sans 3"/>
              </a:rPr>
              <a:t>investment,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not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standalone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solution.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33752" y="1268323"/>
            <a:ext cx="2520950" cy="142049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400" b="1">
                <a:latin typeface="Source Sans 3"/>
                <a:cs typeface="Source Sans 3"/>
              </a:rPr>
              <a:t>Technology</a:t>
            </a:r>
            <a:r>
              <a:rPr dirty="0" sz="1400" spc="-45" b="1">
                <a:latin typeface="Source Sans 3"/>
                <a:cs typeface="Source Sans 3"/>
              </a:rPr>
              <a:t> </a:t>
            </a:r>
            <a:r>
              <a:rPr dirty="0" sz="1400" spc="-10" b="1">
                <a:latin typeface="Source Sans 3"/>
                <a:cs typeface="Source Sans 3"/>
              </a:rPr>
              <a:t>Readiness</a:t>
            </a:r>
            <a:endParaRPr sz="1400">
              <a:latin typeface="Source Sans 3"/>
              <a:cs typeface="Source Sans 3"/>
            </a:endParaRPr>
          </a:p>
          <a:p>
            <a:pPr marL="12700" marR="224790">
              <a:lnSpc>
                <a:spcPct val="100000"/>
              </a:lnSpc>
              <a:spcBef>
                <a:spcPts val="300"/>
              </a:spcBef>
            </a:pPr>
            <a:r>
              <a:rPr dirty="0" sz="1400">
                <a:latin typeface="Source Sans 3"/>
                <a:cs typeface="Source Sans 3"/>
              </a:rPr>
              <a:t>Amine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based</a:t>
            </a:r>
            <a:r>
              <a:rPr dirty="0" sz="1400" spc="-10">
                <a:latin typeface="Source Sans 3"/>
                <a:cs typeface="Source Sans 3"/>
              </a:rPr>
              <a:t> post-combustion </a:t>
            </a:r>
            <a:r>
              <a:rPr dirty="0" sz="1400">
                <a:latin typeface="Source Sans 3"/>
                <a:cs typeface="Source Sans 3"/>
              </a:rPr>
              <a:t>systems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lead </a:t>
            </a:r>
            <a:r>
              <a:rPr dirty="0" sz="1400" spc="-10">
                <a:latin typeface="Source Sans 3"/>
                <a:cs typeface="Source Sans 3"/>
              </a:rPr>
              <a:t>near-</a:t>
            </a:r>
            <a:r>
              <a:rPr dirty="0" sz="1400" spc="-20">
                <a:latin typeface="Source Sans 3"/>
                <a:cs typeface="Source Sans 3"/>
              </a:rPr>
              <a:t>term </a:t>
            </a:r>
            <a:r>
              <a:rPr dirty="0" sz="1400" spc="-10">
                <a:latin typeface="Source Sans 3"/>
                <a:cs typeface="Source Sans 3"/>
              </a:rPr>
              <a:t>deployability.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400">
                <a:latin typeface="Source Sans 3"/>
                <a:cs typeface="Source Sans 3"/>
              </a:rPr>
              <a:t>Alternatives</a:t>
            </a:r>
            <a:r>
              <a:rPr dirty="0" sz="1400" spc="-7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remain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</a:pPr>
            <a:r>
              <a:rPr dirty="0" sz="1400" spc="-10">
                <a:latin typeface="Source Sans 3"/>
                <a:cs typeface="Source Sans 3"/>
              </a:rPr>
              <a:t>segment-</a:t>
            </a:r>
            <a:r>
              <a:rPr dirty="0" sz="1400">
                <a:latin typeface="Source Sans 3"/>
                <a:cs typeface="Source Sans 3"/>
              </a:rPr>
              <a:t>specific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early-</a:t>
            </a:r>
            <a:r>
              <a:rPr dirty="0" sz="1400" spc="-10">
                <a:latin typeface="Source Sans 3"/>
                <a:cs typeface="Source Sans 3"/>
              </a:rPr>
              <a:t>stage.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987665" y="1449793"/>
            <a:ext cx="3493770" cy="1206500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400" b="1">
                <a:latin typeface="Source Sans 3"/>
                <a:cs typeface="Source Sans 3"/>
              </a:rPr>
              <a:t>Vessel</a:t>
            </a:r>
            <a:r>
              <a:rPr dirty="0" sz="1400" spc="-35" b="1">
                <a:latin typeface="Source Sans 3"/>
                <a:cs typeface="Source Sans 3"/>
              </a:rPr>
              <a:t> </a:t>
            </a:r>
            <a:r>
              <a:rPr dirty="0" sz="1400" spc="-10" b="1">
                <a:latin typeface="Source Sans 3"/>
                <a:cs typeface="Source Sans 3"/>
              </a:rPr>
              <a:t>Integration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400">
                <a:latin typeface="Source Sans 3"/>
                <a:cs typeface="Source Sans 3"/>
              </a:rPr>
              <a:t>Larger,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energy-</a:t>
            </a:r>
            <a:r>
              <a:rPr dirty="0" sz="1400">
                <a:latin typeface="Source Sans 3"/>
                <a:cs typeface="Source Sans 3"/>
              </a:rPr>
              <a:t>rich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vessels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are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most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viable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Source Sans 3"/>
                <a:cs typeface="Source Sans 3"/>
              </a:rPr>
              <a:t>early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adopters.</a:t>
            </a:r>
            <a:endParaRPr sz="1400">
              <a:latin typeface="Source Sans 3"/>
              <a:cs typeface="Source Sans 3"/>
            </a:endParaRPr>
          </a:p>
          <a:p>
            <a:pPr marL="12700" marR="5080">
              <a:lnSpc>
                <a:spcPct val="100000"/>
              </a:lnSpc>
              <a:spcBef>
                <a:spcPts val="300"/>
              </a:spcBef>
            </a:pPr>
            <a:r>
              <a:rPr dirty="0" sz="1400">
                <a:latin typeface="Source Sans 3"/>
                <a:cs typeface="Source Sans 3"/>
              </a:rPr>
              <a:t>Space,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power,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heat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availability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are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binding constraints.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688705" y="3272383"/>
            <a:ext cx="3126740" cy="120713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400" b="1">
                <a:latin typeface="Source Sans 3"/>
                <a:cs typeface="Source Sans 3"/>
              </a:rPr>
              <a:t>CO₂</a:t>
            </a:r>
            <a:r>
              <a:rPr dirty="0" sz="1400" spc="-1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Value</a:t>
            </a:r>
            <a:r>
              <a:rPr dirty="0" sz="1400" spc="-2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Chain</a:t>
            </a:r>
            <a:r>
              <a:rPr dirty="0" sz="1400" spc="-2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&amp;</a:t>
            </a:r>
            <a:r>
              <a:rPr dirty="0" sz="1400" spc="-10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Port</a:t>
            </a:r>
            <a:r>
              <a:rPr dirty="0" sz="1400" spc="-15" b="1">
                <a:latin typeface="Source Sans 3"/>
                <a:cs typeface="Source Sans 3"/>
              </a:rPr>
              <a:t> </a:t>
            </a:r>
            <a:r>
              <a:rPr dirty="0" sz="1400" spc="-10" b="1">
                <a:latin typeface="Source Sans 3"/>
                <a:cs typeface="Source Sans 3"/>
              </a:rPr>
              <a:t>Access</a:t>
            </a:r>
            <a:endParaRPr sz="1400">
              <a:latin typeface="Source Sans 3"/>
              <a:cs typeface="Source Sans 3"/>
            </a:endParaRPr>
          </a:p>
          <a:p>
            <a:pPr marL="12700" marR="5080">
              <a:lnSpc>
                <a:spcPct val="100000"/>
              </a:lnSpc>
              <a:spcBef>
                <a:spcPts val="300"/>
              </a:spcBef>
            </a:pPr>
            <a:r>
              <a:rPr dirty="0" sz="1400">
                <a:latin typeface="Source Sans 3"/>
                <a:cs typeface="Source Sans 3"/>
              </a:rPr>
              <a:t>OCCS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only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works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with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credible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offloading, </a:t>
            </a:r>
            <a:r>
              <a:rPr dirty="0" sz="1400">
                <a:latin typeface="Source Sans 3"/>
                <a:cs typeface="Source Sans 3"/>
              </a:rPr>
              <a:t>transport,</a:t>
            </a:r>
            <a:r>
              <a:rPr dirty="0" sz="1400" spc="-6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storage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pathways.</a:t>
            </a:r>
            <a:endParaRPr sz="1400">
              <a:latin typeface="Source Sans 3"/>
              <a:cs typeface="Source Sans 3"/>
            </a:endParaRPr>
          </a:p>
          <a:p>
            <a:pPr marL="12700" marR="605155">
              <a:lnSpc>
                <a:spcPct val="100000"/>
              </a:lnSpc>
              <a:spcBef>
                <a:spcPts val="300"/>
              </a:spcBef>
            </a:pPr>
            <a:r>
              <a:rPr dirty="0" sz="1400">
                <a:latin typeface="Source Sans 3"/>
                <a:cs typeface="Source Sans 3"/>
              </a:rPr>
              <a:t>Ports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and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hubs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remain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the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critical bottleneck.</a:t>
            </a:r>
            <a:endParaRPr sz="1400">
              <a:latin typeface="Source Sans 3"/>
              <a:cs typeface="Source Sans 3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834121" y="5255561"/>
            <a:ext cx="3088640" cy="99441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dirty="0" sz="1400" spc="-10" b="1">
                <a:latin typeface="Source Sans 3"/>
                <a:cs typeface="Source Sans 3"/>
              </a:rPr>
              <a:t>Geography</a:t>
            </a:r>
            <a:r>
              <a:rPr dirty="0" sz="1400" spc="-25" b="1">
                <a:latin typeface="Source Sans 3"/>
                <a:cs typeface="Source Sans 3"/>
              </a:rPr>
              <a:t> </a:t>
            </a:r>
            <a:r>
              <a:rPr dirty="0" sz="1400" b="1">
                <a:latin typeface="Source Sans 3"/>
                <a:cs typeface="Source Sans 3"/>
              </a:rPr>
              <a:t>&amp;</a:t>
            </a:r>
            <a:r>
              <a:rPr dirty="0" sz="1400" spc="30" b="1">
                <a:latin typeface="Source Sans 3"/>
                <a:cs typeface="Source Sans 3"/>
              </a:rPr>
              <a:t> </a:t>
            </a:r>
            <a:r>
              <a:rPr dirty="0" sz="1400" spc="-20" b="1">
                <a:latin typeface="Source Sans 3"/>
                <a:cs typeface="Source Sans 3"/>
              </a:rPr>
              <a:t>Hubs</a:t>
            </a:r>
            <a:endParaRPr sz="1400">
              <a:latin typeface="Source Sans 3"/>
              <a:cs typeface="Source Sans 3"/>
            </a:endParaRPr>
          </a:p>
          <a:p>
            <a:pPr marL="12700" marR="5080">
              <a:lnSpc>
                <a:spcPct val="100000"/>
              </a:lnSpc>
              <a:spcBef>
                <a:spcPts val="305"/>
              </a:spcBef>
            </a:pPr>
            <a:r>
              <a:rPr dirty="0" sz="1400">
                <a:latin typeface="Source Sans 3"/>
                <a:cs typeface="Source Sans 3"/>
              </a:rPr>
              <a:t>North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Sea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is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most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mature.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APAC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hubs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25">
                <a:latin typeface="Source Sans 3"/>
                <a:cs typeface="Source Sans 3"/>
              </a:rPr>
              <a:t>can </a:t>
            </a:r>
            <a:r>
              <a:rPr dirty="0" sz="1400">
                <a:latin typeface="Source Sans 3"/>
                <a:cs typeface="Source Sans 3"/>
              </a:rPr>
              <a:t>extend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OCCS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to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tramp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trades.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400" spc="-10">
                <a:latin typeface="Source Sans 3"/>
                <a:cs typeface="Source Sans 3"/>
              </a:rPr>
              <a:t>Cross-</a:t>
            </a:r>
            <a:r>
              <a:rPr dirty="0" sz="1400">
                <a:latin typeface="Source Sans 3"/>
                <a:cs typeface="Source Sans 3"/>
              </a:rPr>
              <a:t>border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legal</a:t>
            </a:r>
            <a:r>
              <a:rPr dirty="0" sz="1400" spc="-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alignment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is </a:t>
            </a:r>
            <a:r>
              <a:rPr dirty="0" sz="1400" spc="-10">
                <a:latin typeface="Source Sans 3"/>
                <a:cs typeface="Source Sans 3"/>
              </a:rPr>
              <a:t>decisive.</a:t>
            </a:r>
            <a:endParaRPr sz="1400">
              <a:latin typeface="Source Sans 3"/>
              <a:cs typeface="Source Sans 3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4583" y="500481"/>
              <a:ext cx="1734820" cy="638175"/>
            </a:xfrm>
            <a:custGeom>
              <a:avLst/>
              <a:gdLst/>
              <a:ahLst/>
              <a:cxnLst/>
              <a:rect l="l" t="t" r="r" b="b"/>
              <a:pathLst>
                <a:path w="1734820" h="638175">
                  <a:moveTo>
                    <a:pt x="557580" y="0"/>
                  </a:moveTo>
                  <a:lnTo>
                    <a:pt x="505231" y="0"/>
                  </a:lnTo>
                  <a:lnTo>
                    <a:pt x="505231" y="554380"/>
                  </a:lnTo>
                  <a:lnTo>
                    <a:pt x="435216" y="554380"/>
                  </a:lnTo>
                  <a:lnTo>
                    <a:pt x="346519" y="445731"/>
                  </a:lnTo>
                  <a:lnTo>
                    <a:pt x="346519" y="506476"/>
                  </a:lnTo>
                  <a:lnTo>
                    <a:pt x="346519" y="554380"/>
                  </a:lnTo>
                  <a:lnTo>
                    <a:pt x="82270" y="554380"/>
                  </a:lnTo>
                  <a:lnTo>
                    <a:pt x="82270" y="83172"/>
                  </a:lnTo>
                  <a:lnTo>
                    <a:pt x="139611" y="83172"/>
                  </a:lnTo>
                  <a:lnTo>
                    <a:pt x="139611" y="506476"/>
                  </a:lnTo>
                  <a:lnTo>
                    <a:pt x="346519" y="506476"/>
                  </a:lnTo>
                  <a:lnTo>
                    <a:pt x="346519" y="445731"/>
                  </a:lnTo>
                  <a:lnTo>
                    <a:pt x="241185" y="316699"/>
                  </a:lnTo>
                  <a:lnTo>
                    <a:pt x="306832" y="316699"/>
                  </a:lnTo>
                  <a:lnTo>
                    <a:pt x="356260" y="310489"/>
                  </a:lnTo>
                  <a:lnTo>
                    <a:pt x="393077" y="292354"/>
                  </a:lnTo>
                  <a:lnTo>
                    <a:pt x="416064" y="263067"/>
                  </a:lnTo>
                  <a:lnTo>
                    <a:pt x="424002" y="223367"/>
                  </a:lnTo>
                  <a:lnTo>
                    <a:pt x="416420" y="183781"/>
                  </a:lnTo>
                  <a:lnTo>
                    <a:pt x="394220" y="154698"/>
                  </a:lnTo>
                  <a:lnTo>
                    <a:pt x="358178" y="136779"/>
                  </a:lnTo>
                  <a:lnTo>
                    <a:pt x="309118" y="130670"/>
                  </a:lnTo>
                  <a:lnTo>
                    <a:pt x="241604" y="130670"/>
                  </a:lnTo>
                  <a:lnTo>
                    <a:pt x="241604" y="83172"/>
                  </a:lnTo>
                  <a:lnTo>
                    <a:pt x="241604" y="82753"/>
                  </a:lnTo>
                  <a:lnTo>
                    <a:pt x="314528" y="82753"/>
                  </a:lnTo>
                  <a:lnTo>
                    <a:pt x="371970" y="88912"/>
                  </a:lnTo>
                  <a:lnTo>
                    <a:pt x="418312" y="106857"/>
                  </a:lnTo>
                  <a:lnTo>
                    <a:pt x="452577" y="135750"/>
                  </a:lnTo>
                  <a:lnTo>
                    <a:pt x="473837" y="174790"/>
                  </a:lnTo>
                  <a:lnTo>
                    <a:pt x="481126" y="223164"/>
                  </a:lnTo>
                  <a:lnTo>
                    <a:pt x="475208" y="270471"/>
                  </a:lnTo>
                  <a:lnTo>
                    <a:pt x="458038" y="307238"/>
                  </a:lnTo>
                  <a:lnTo>
                    <a:pt x="430466" y="334010"/>
                  </a:lnTo>
                  <a:lnTo>
                    <a:pt x="393357" y="351358"/>
                  </a:lnTo>
                  <a:lnTo>
                    <a:pt x="347548" y="359841"/>
                  </a:lnTo>
                  <a:lnTo>
                    <a:pt x="347345" y="360260"/>
                  </a:lnTo>
                  <a:lnTo>
                    <a:pt x="505231" y="554380"/>
                  </a:lnTo>
                  <a:lnTo>
                    <a:pt x="505231" y="0"/>
                  </a:lnTo>
                  <a:lnTo>
                    <a:pt x="0" y="0"/>
                  </a:lnTo>
                  <a:lnTo>
                    <a:pt x="0" y="637552"/>
                  </a:lnTo>
                  <a:lnTo>
                    <a:pt x="557580" y="637552"/>
                  </a:lnTo>
                  <a:lnTo>
                    <a:pt x="557580" y="554380"/>
                  </a:lnTo>
                  <a:lnTo>
                    <a:pt x="557580" y="82753"/>
                  </a:lnTo>
                  <a:lnTo>
                    <a:pt x="557580" y="0"/>
                  </a:lnTo>
                  <a:close/>
                </a:path>
                <a:path w="1734820" h="638175">
                  <a:moveTo>
                    <a:pt x="1734718" y="0"/>
                  </a:moveTo>
                  <a:lnTo>
                    <a:pt x="596430" y="0"/>
                  </a:lnTo>
                  <a:lnTo>
                    <a:pt x="596430" y="637552"/>
                  </a:lnTo>
                  <a:lnTo>
                    <a:pt x="1734718" y="637552"/>
                  </a:lnTo>
                  <a:lnTo>
                    <a:pt x="1734718" y="0"/>
                  </a:lnTo>
                  <a:close/>
                </a:path>
              </a:pathLst>
            </a:custGeom>
            <a:solidFill>
              <a:srgbClr val="FF58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213609" y="741892"/>
              <a:ext cx="910590" cy="198755"/>
            </a:xfrm>
            <a:custGeom>
              <a:avLst/>
              <a:gdLst/>
              <a:ahLst/>
              <a:cxnLst/>
              <a:rect l="l" t="t" r="r" b="b"/>
              <a:pathLst>
                <a:path w="910589" h="198755">
                  <a:moveTo>
                    <a:pt x="822855" y="170483"/>
                  </a:moveTo>
                  <a:lnTo>
                    <a:pt x="822855" y="193712"/>
                  </a:lnTo>
                  <a:lnTo>
                    <a:pt x="828107" y="195562"/>
                  </a:lnTo>
                  <a:lnTo>
                    <a:pt x="834644" y="197004"/>
                  </a:lnTo>
                  <a:lnTo>
                    <a:pt x="841727" y="197941"/>
                  </a:lnTo>
                  <a:lnTo>
                    <a:pt x="848615" y="198274"/>
                  </a:lnTo>
                  <a:lnTo>
                    <a:pt x="878182" y="194217"/>
                  </a:lnTo>
                  <a:lnTo>
                    <a:pt x="897252" y="182771"/>
                  </a:lnTo>
                  <a:lnTo>
                    <a:pt x="901944" y="174631"/>
                  </a:lnTo>
                  <a:lnTo>
                    <a:pt x="848615" y="174631"/>
                  </a:lnTo>
                  <a:lnTo>
                    <a:pt x="833927" y="174420"/>
                  </a:lnTo>
                  <a:lnTo>
                    <a:pt x="828334" y="173723"/>
                  </a:lnTo>
                  <a:lnTo>
                    <a:pt x="826442" y="172443"/>
                  </a:lnTo>
                  <a:lnTo>
                    <a:pt x="822855" y="170483"/>
                  </a:lnTo>
                  <a:close/>
                </a:path>
                <a:path w="910589" h="198755">
                  <a:moveTo>
                    <a:pt x="910521" y="130454"/>
                  </a:moveTo>
                  <a:lnTo>
                    <a:pt x="885177" y="130454"/>
                  </a:lnTo>
                  <a:lnTo>
                    <a:pt x="885177" y="142069"/>
                  </a:lnTo>
                  <a:lnTo>
                    <a:pt x="883408" y="155119"/>
                  </a:lnTo>
                  <a:lnTo>
                    <a:pt x="877413" y="165427"/>
                  </a:lnTo>
                  <a:lnTo>
                    <a:pt x="866159" y="172197"/>
                  </a:lnTo>
                  <a:lnTo>
                    <a:pt x="848615" y="174631"/>
                  </a:lnTo>
                  <a:lnTo>
                    <a:pt x="901944" y="174631"/>
                  </a:lnTo>
                  <a:lnTo>
                    <a:pt x="907480" y="165026"/>
                  </a:lnTo>
                  <a:lnTo>
                    <a:pt x="910521" y="142069"/>
                  </a:lnTo>
                  <a:lnTo>
                    <a:pt x="910521" y="130454"/>
                  </a:lnTo>
                  <a:close/>
                </a:path>
                <a:path w="910589" h="198755">
                  <a:moveTo>
                    <a:pt x="830957" y="39821"/>
                  </a:moveTo>
                  <a:lnTo>
                    <a:pt x="805821" y="39821"/>
                  </a:lnTo>
                  <a:lnTo>
                    <a:pt x="805821" y="98722"/>
                  </a:lnTo>
                  <a:lnTo>
                    <a:pt x="808411" y="120127"/>
                  </a:lnTo>
                  <a:lnTo>
                    <a:pt x="816259" y="135873"/>
                  </a:lnTo>
                  <a:lnTo>
                    <a:pt x="829483" y="145591"/>
                  </a:lnTo>
                  <a:lnTo>
                    <a:pt x="848199" y="148913"/>
                  </a:lnTo>
                  <a:lnTo>
                    <a:pt x="865224" y="147721"/>
                  </a:lnTo>
                  <a:lnTo>
                    <a:pt x="875179" y="144195"/>
                  </a:lnTo>
                  <a:lnTo>
                    <a:pt x="880889" y="138413"/>
                  </a:lnTo>
                  <a:lnTo>
                    <a:pt x="885177" y="130454"/>
                  </a:lnTo>
                  <a:lnTo>
                    <a:pt x="910521" y="130454"/>
                  </a:lnTo>
                  <a:lnTo>
                    <a:pt x="910521" y="124647"/>
                  </a:lnTo>
                  <a:lnTo>
                    <a:pt x="857132" y="124647"/>
                  </a:lnTo>
                  <a:lnTo>
                    <a:pt x="845242" y="122897"/>
                  </a:lnTo>
                  <a:lnTo>
                    <a:pt x="837111" y="117492"/>
                  </a:lnTo>
                  <a:lnTo>
                    <a:pt x="832447" y="108198"/>
                  </a:lnTo>
                  <a:lnTo>
                    <a:pt x="830957" y="94782"/>
                  </a:lnTo>
                  <a:lnTo>
                    <a:pt x="830957" y="39821"/>
                  </a:lnTo>
                  <a:close/>
                </a:path>
                <a:path w="910589" h="198755">
                  <a:moveTo>
                    <a:pt x="910521" y="39821"/>
                  </a:moveTo>
                  <a:lnTo>
                    <a:pt x="885385" y="39821"/>
                  </a:lnTo>
                  <a:lnTo>
                    <a:pt x="885385" y="92708"/>
                  </a:lnTo>
                  <a:lnTo>
                    <a:pt x="885177" y="92915"/>
                  </a:lnTo>
                  <a:lnTo>
                    <a:pt x="883395" y="105835"/>
                  </a:lnTo>
                  <a:lnTo>
                    <a:pt x="878088" y="115859"/>
                  </a:lnTo>
                  <a:lnTo>
                    <a:pt x="869314" y="122343"/>
                  </a:lnTo>
                  <a:lnTo>
                    <a:pt x="857132" y="124647"/>
                  </a:lnTo>
                  <a:lnTo>
                    <a:pt x="910521" y="124647"/>
                  </a:lnTo>
                  <a:lnTo>
                    <a:pt x="910521" y="39821"/>
                  </a:lnTo>
                  <a:close/>
                </a:path>
                <a:path w="910589" h="198755">
                  <a:moveTo>
                    <a:pt x="740590" y="39821"/>
                  </a:moveTo>
                  <a:lnTo>
                    <a:pt x="719193" y="39820"/>
                  </a:lnTo>
                  <a:lnTo>
                    <a:pt x="719193" y="154720"/>
                  </a:lnTo>
                  <a:lnTo>
                    <a:pt x="744537" y="154720"/>
                  </a:lnTo>
                  <a:lnTo>
                    <a:pt x="744537" y="97478"/>
                  </a:lnTo>
                  <a:lnTo>
                    <a:pt x="746436" y="83436"/>
                  </a:lnTo>
                  <a:lnTo>
                    <a:pt x="751938" y="72564"/>
                  </a:lnTo>
                  <a:lnTo>
                    <a:pt x="760751" y="65541"/>
                  </a:lnTo>
                  <a:lnTo>
                    <a:pt x="772428" y="63082"/>
                  </a:lnTo>
                  <a:lnTo>
                    <a:pt x="788578" y="63082"/>
                  </a:lnTo>
                  <a:lnTo>
                    <a:pt x="788578" y="59731"/>
                  </a:lnTo>
                  <a:lnTo>
                    <a:pt x="742668" y="59731"/>
                  </a:lnTo>
                  <a:lnTo>
                    <a:pt x="740590" y="39821"/>
                  </a:lnTo>
                  <a:close/>
                </a:path>
                <a:path w="910589" h="198755">
                  <a:moveTo>
                    <a:pt x="788578" y="63082"/>
                  </a:moveTo>
                  <a:lnTo>
                    <a:pt x="781479" y="63082"/>
                  </a:lnTo>
                  <a:lnTo>
                    <a:pt x="784397" y="63309"/>
                  </a:lnTo>
                  <a:lnTo>
                    <a:pt x="785407" y="63924"/>
                  </a:lnTo>
                  <a:lnTo>
                    <a:pt x="788578" y="65123"/>
                  </a:lnTo>
                  <a:lnTo>
                    <a:pt x="788578" y="63082"/>
                  </a:lnTo>
                  <a:close/>
                </a:path>
                <a:path w="910589" h="198755">
                  <a:moveTo>
                    <a:pt x="780061" y="37124"/>
                  </a:moveTo>
                  <a:lnTo>
                    <a:pt x="742668" y="59731"/>
                  </a:lnTo>
                  <a:lnTo>
                    <a:pt x="788578" y="59731"/>
                  </a:lnTo>
                  <a:lnTo>
                    <a:pt x="788578" y="38784"/>
                  </a:lnTo>
                  <a:lnTo>
                    <a:pt x="784839" y="37539"/>
                  </a:lnTo>
                  <a:lnTo>
                    <a:pt x="780061" y="37124"/>
                  </a:lnTo>
                  <a:close/>
                </a:path>
                <a:path w="910589" h="198755">
                  <a:moveTo>
                    <a:pt x="637136" y="37332"/>
                  </a:moveTo>
                  <a:lnTo>
                    <a:pt x="610273" y="41681"/>
                  </a:lnTo>
                  <a:lnTo>
                    <a:pt x="591278" y="53924"/>
                  </a:lnTo>
                  <a:lnTo>
                    <a:pt x="579995" y="72855"/>
                  </a:lnTo>
                  <a:lnTo>
                    <a:pt x="576269" y="97270"/>
                  </a:lnTo>
                  <a:lnTo>
                    <a:pt x="579995" y="121685"/>
                  </a:lnTo>
                  <a:lnTo>
                    <a:pt x="591278" y="140617"/>
                  </a:lnTo>
                  <a:lnTo>
                    <a:pt x="610273" y="152860"/>
                  </a:lnTo>
                  <a:lnTo>
                    <a:pt x="637136" y="157209"/>
                  </a:lnTo>
                  <a:lnTo>
                    <a:pt x="663999" y="152860"/>
                  </a:lnTo>
                  <a:lnTo>
                    <a:pt x="682995" y="140617"/>
                  </a:lnTo>
                  <a:lnTo>
                    <a:pt x="687568" y="132943"/>
                  </a:lnTo>
                  <a:lnTo>
                    <a:pt x="637136" y="132943"/>
                  </a:lnTo>
                  <a:lnTo>
                    <a:pt x="621111" y="130406"/>
                  </a:lnTo>
                  <a:lnTo>
                    <a:pt x="610364" y="123221"/>
                  </a:lnTo>
                  <a:lnTo>
                    <a:pt x="604330" y="112031"/>
                  </a:lnTo>
                  <a:lnTo>
                    <a:pt x="602444" y="97478"/>
                  </a:lnTo>
                  <a:lnTo>
                    <a:pt x="604330" y="82924"/>
                  </a:lnTo>
                  <a:lnTo>
                    <a:pt x="610364" y="71734"/>
                  </a:lnTo>
                  <a:lnTo>
                    <a:pt x="621111" y="64550"/>
                  </a:lnTo>
                  <a:lnTo>
                    <a:pt x="637136" y="62012"/>
                  </a:lnTo>
                  <a:lnTo>
                    <a:pt x="687815" y="62012"/>
                  </a:lnTo>
                  <a:lnTo>
                    <a:pt x="682995" y="53924"/>
                  </a:lnTo>
                  <a:lnTo>
                    <a:pt x="663999" y="41681"/>
                  </a:lnTo>
                  <a:lnTo>
                    <a:pt x="637136" y="37332"/>
                  </a:lnTo>
                  <a:close/>
                </a:path>
                <a:path w="910589" h="198755">
                  <a:moveTo>
                    <a:pt x="687815" y="62012"/>
                  </a:moveTo>
                  <a:lnTo>
                    <a:pt x="637136" y="62012"/>
                  </a:lnTo>
                  <a:lnTo>
                    <a:pt x="653161" y="64550"/>
                  </a:lnTo>
                  <a:lnTo>
                    <a:pt x="663909" y="71734"/>
                  </a:lnTo>
                  <a:lnTo>
                    <a:pt x="669943" y="82924"/>
                  </a:lnTo>
                  <a:lnTo>
                    <a:pt x="671802" y="97270"/>
                  </a:lnTo>
                  <a:lnTo>
                    <a:pt x="671829" y="97478"/>
                  </a:lnTo>
                  <a:lnTo>
                    <a:pt x="669943" y="112031"/>
                  </a:lnTo>
                  <a:lnTo>
                    <a:pt x="663909" y="123221"/>
                  </a:lnTo>
                  <a:lnTo>
                    <a:pt x="653161" y="130406"/>
                  </a:lnTo>
                  <a:lnTo>
                    <a:pt x="637136" y="132943"/>
                  </a:lnTo>
                  <a:lnTo>
                    <a:pt x="687568" y="132943"/>
                  </a:lnTo>
                  <a:lnTo>
                    <a:pt x="694277" y="121685"/>
                  </a:lnTo>
                  <a:lnTo>
                    <a:pt x="697972" y="97478"/>
                  </a:lnTo>
                  <a:lnTo>
                    <a:pt x="698004" y="97270"/>
                  </a:lnTo>
                  <a:lnTo>
                    <a:pt x="694277" y="72855"/>
                  </a:lnTo>
                  <a:lnTo>
                    <a:pt x="687815" y="62012"/>
                  </a:lnTo>
                  <a:close/>
                </a:path>
                <a:path w="910589" h="198755">
                  <a:moveTo>
                    <a:pt x="481124" y="123610"/>
                  </a:moveTo>
                  <a:lnTo>
                    <a:pt x="469490" y="144765"/>
                  </a:lnTo>
                  <a:lnTo>
                    <a:pt x="480244" y="151107"/>
                  </a:lnTo>
                  <a:lnTo>
                    <a:pt x="491641" y="154746"/>
                  </a:lnTo>
                  <a:lnTo>
                    <a:pt x="503232" y="156402"/>
                  </a:lnTo>
                  <a:lnTo>
                    <a:pt x="514570" y="156794"/>
                  </a:lnTo>
                  <a:lnTo>
                    <a:pt x="514362" y="157209"/>
                  </a:lnTo>
                  <a:lnTo>
                    <a:pt x="533234" y="154746"/>
                  </a:lnTo>
                  <a:lnTo>
                    <a:pt x="533857" y="154746"/>
                  </a:lnTo>
                  <a:lnTo>
                    <a:pt x="548691" y="147358"/>
                  </a:lnTo>
                  <a:lnTo>
                    <a:pt x="557773" y="136035"/>
                  </a:lnTo>
                  <a:lnTo>
                    <a:pt x="558474" y="132736"/>
                  </a:lnTo>
                  <a:lnTo>
                    <a:pt x="514570" y="132736"/>
                  </a:lnTo>
                  <a:lnTo>
                    <a:pt x="505225" y="132418"/>
                  </a:lnTo>
                  <a:lnTo>
                    <a:pt x="496990" y="131128"/>
                  </a:lnTo>
                  <a:lnTo>
                    <a:pt x="489184" y="128361"/>
                  </a:lnTo>
                  <a:lnTo>
                    <a:pt x="481124" y="123610"/>
                  </a:lnTo>
                  <a:close/>
                </a:path>
                <a:path w="910589" h="198755">
                  <a:moveTo>
                    <a:pt x="514985" y="37332"/>
                  </a:moveTo>
                  <a:lnTo>
                    <a:pt x="497003" y="39726"/>
                  </a:lnTo>
                  <a:lnTo>
                    <a:pt x="483773" y="46535"/>
                  </a:lnTo>
                  <a:lnTo>
                    <a:pt x="475606" y="57193"/>
                  </a:lnTo>
                  <a:lnTo>
                    <a:pt x="472814" y="71138"/>
                  </a:lnTo>
                  <a:lnTo>
                    <a:pt x="476041" y="84839"/>
                  </a:lnTo>
                  <a:lnTo>
                    <a:pt x="484759" y="95352"/>
                  </a:lnTo>
                  <a:lnTo>
                    <a:pt x="497529" y="102987"/>
                  </a:lnTo>
                  <a:lnTo>
                    <a:pt x="512908" y="108055"/>
                  </a:lnTo>
                  <a:lnTo>
                    <a:pt x="520828" y="109990"/>
                  </a:lnTo>
                  <a:lnTo>
                    <a:pt x="528125" y="112644"/>
                  </a:lnTo>
                  <a:lnTo>
                    <a:pt x="533474" y="116426"/>
                  </a:lnTo>
                  <a:lnTo>
                    <a:pt x="535552" y="121744"/>
                  </a:lnTo>
                  <a:lnTo>
                    <a:pt x="535552" y="130040"/>
                  </a:lnTo>
                  <a:lnTo>
                    <a:pt x="528073" y="132736"/>
                  </a:lnTo>
                  <a:lnTo>
                    <a:pt x="558474" y="132736"/>
                  </a:lnTo>
                  <a:lnTo>
                    <a:pt x="560808" y="121744"/>
                  </a:lnTo>
                  <a:lnTo>
                    <a:pt x="560896" y="121329"/>
                  </a:lnTo>
                  <a:lnTo>
                    <a:pt x="557575" y="107180"/>
                  </a:lnTo>
                  <a:lnTo>
                    <a:pt x="548509" y="96648"/>
                  </a:lnTo>
                  <a:lnTo>
                    <a:pt x="535042" y="89072"/>
                  </a:lnTo>
                  <a:lnTo>
                    <a:pt x="518517" y="83789"/>
                  </a:lnTo>
                  <a:lnTo>
                    <a:pt x="507507" y="81093"/>
                  </a:lnTo>
                  <a:lnTo>
                    <a:pt x="498366" y="78604"/>
                  </a:lnTo>
                  <a:lnTo>
                    <a:pt x="498366" y="63671"/>
                  </a:lnTo>
                  <a:lnTo>
                    <a:pt x="503767" y="61805"/>
                  </a:lnTo>
                  <a:lnTo>
                    <a:pt x="549655" y="61805"/>
                  </a:lnTo>
                  <a:lnTo>
                    <a:pt x="556118" y="47287"/>
                  </a:lnTo>
                  <a:lnTo>
                    <a:pt x="545075" y="42231"/>
                  </a:lnTo>
                  <a:lnTo>
                    <a:pt x="534305" y="39198"/>
                  </a:lnTo>
                  <a:lnTo>
                    <a:pt x="524158" y="37721"/>
                  </a:lnTo>
                  <a:lnTo>
                    <a:pt x="514985" y="37332"/>
                  </a:lnTo>
                  <a:close/>
                </a:path>
                <a:path w="910589" h="198755">
                  <a:moveTo>
                    <a:pt x="549655" y="61805"/>
                  </a:moveTo>
                  <a:lnTo>
                    <a:pt x="515193" y="61805"/>
                  </a:lnTo>
                  <a:lnTo>
                    <a:pt x="523519" y="62132"/>
                  </a:lnTo>
                  <a:lnTo>
                    <a:pt x="531475" y="63179"/>
                  </a:lnTo>
                  <a:lnTo>
                    <a:pt x="539236" y="65042"/>
                  </a:lnTo>
                  <a:lnTo>
                    <a:pt x="546977" y="67820"/>
                  </a:lnTo>
                  <a:lnTo>
                    <a:pt x="549655" y="61805"/>
                  </a:lnTo>
                  <a:close/>
                </a:path>
                <a:path w="910589" h="198755">
                  <a:moveTo>
                    <a:pt x="449547" y="39820"/>
                  </a:moveTo>
                  <a:lnTo>
                    <a:pt x="424411" y="39820"/>
                  </a:lnTo>
                  <a:lnTo>
                    <a:pt x="424411" y="154720"/>
                  </a:lnTo>
                  <a:lnTo>
                    <a:pt x="449547" y="154720"/>
                  </a:lnTo>
                  <a:lnTo>
                    <a:pt x="449547" y="39820"/>
                  </a:lnTo>
                  <a:close/>
                </a:path>
                <a:path w="910589" h="198755">
                  <a:moveTo>
                    <a:pt x="451002" y="0"/>
                  </a:moveTo>
                  <a:lnTo>
                    <a:pt x="422749" y="0"/>
                  </a:lnTo>
                  <a:lnTo>
                    <a:pt x="422749" y="25717"/>
                  </a:lnTo>
                  <a:lnTo>
                    <a:pt x="451002" y="25717"/>
                  </a:lnTo>
                  <a:lnTo>
                    <a:pt x="451002" y="0"/>
                  </a:lnTo>
                  <a:close/>
                </a:path>
                <a:path w="910589" h="198755">
                  <a:moveTo>
                    <a:pt x="313478" y="39820"/>
                  </a:moveTo>
                  <a:lnTo>
                    <a:pt x="285849" y="39820"/>
                  </a:lnTo>
                  <a:lnTo>
                    <a:pt x="338407" y="154720"/>
                  </a:lnTo>
                  <a:lnTo>
                    <a:pt x="356065" y="154720"/>
                  </a:lnTo>
                  <a:lnTo>
                    <a:pt x="371813" y="120292"/>
                  </a:lnTo>
                  <a:lnTo>
                    <a:pt x="347132" y="120292"/>
                  </a:lnTo>
                  <a:lnTo>
                    <a:pt x="344746" y="114261"/>
                  </a:lnTo>
                  <a:lnTo>
                    <a:pt x="342224" y="107977"/>
                  </a:lnTo>
                  <a:lnTo>
                    <a:pt x="339507" y="101422"/>
                  </a:lnTo>
                  <a:lnTo>
                    <a:pt x="336537" y="94574"/>
                  </a:lnTo>
                  <a:lnTo>
                    <a:pt x="313478" y="39820"/>
                  </a:lnTo>
                  <a:close/>
                </a:path>
                <a:path w="910589" h="198755">
                  <a:moveTo>
                    <a:pt x="408623" y="39820"/>
                  </a:moveTo>
                  <a:lnTo>
                    <a:pt x="381201" y="39820"/>
                  </a:lnTo>
                  <a:lnTo>
                    <a:pt x="357727" y="94989"/>
                  </a:lnTo>
                  <a:lnTo>
                    <a:pt x="354932" y="101422"/>
                  </a:lnTo>
                  <a:lnTo>
                    <a:pt x="352153" y="107977"/>
                  </a:lnTo>
                  <a:lnTo>
                    <a:pt x="349555" y="114261"/>
                  </a:lnTo>
                  <a:lnTo>
                    <a:pt x="347132" y="120292"/>
                  </a:lnTo>
                  <a:lnTo>
                    <a:pt x="371813" y="120292"/>
                  </a:lnTo>
                  <a:lnTo>
                    <a:pt x="408623" y="39820"/>
                  </a:lnTo>
                  <a:close/>
                </a:path>
                <a:path w="910589" h="198755">
                  <a:moveTo>
                    <a:pt x="268399" y="0"/>
                  </a:moveTo>
                  <a:lnTo>
                    <a:pt x="243262" y="6429"/>
                  </a:lnTo>
                  <a:lnTo>
                    <a:pt x="243262" y="41272"/>
                  </a:lnTo>
                  <a:lnTo>
                    <a:pt x="191514" y="41272"/>
                  </a:lnTo>
                  <a:lnTo>
                    <a:pt x="171722" y="53613"/>
                  </a:lnTo>
                  <a:lnTo>
                    <a:pt x="158897" y="73316"/>
                  </a:lnTo>
                  <a:lnTo>
                    <a:pt x="154350" y="99552"/>
                  </a:lnTo>
                  <a:lnTo>
                    <a:pt x="158190" y="124978"/>
                  </a:lnTo>
                  <a:lnTo>
                    <a:pt x="168866" y="142898"/>
                  </a:lnTo>
                  <a:lnTo>
                    <a:pt x="185112" y="153508"/>
                  </a:lnTo>
                  <a:lnTo>
                    <a:pt x="205661" y="157002"/>
                  </a:lnTo>
                  <a:lnTo>
                    <a:pt x="223004" y="155884"/>
                  </a:lnTo>
                  <a:lnTo>
                    <a:pt x="232849" y="152257"/>
                  </a:lnTo>
                  <a:lnTo>
                    <a:pt x="238760" y="145714"/>
                  </a:lnTo>
                  <a:lnTo>
                    <a:pt x="244301" y="135847"/>
                  </a:lnTo>
                  <a:lnTo>
                    <a:pt x="268898" y="135847"/>
                  </a:lnTo>
                  <a:lnTo>
                    <a:pt x="268863" y="135017"/>
                  </a:lnTo>
                  <a:lnTo>
                    <a:pt x="210647" y="135017"/>
                  </a:lnTo>
                  <a:lnTo>
                    <a:pt x="197735" y="132600"/>
                  </a:lnTo>
                  <a:lnTo>
                    <a:pt x="188367" y="125632"/>
                  </a:lnTo>
                  <a:lnTo>
                    <a:pt x="182661" y="114543"/>
                  </a:lnTo>
                  <a:lnTo>
                    <a:pt x="180733" y="99759"/>
                  </a:lnTo>
                  <a:lnTo>
                    <a:pt x="182778" y="84133"/>
                  </a:lnTo>
                  <a:lnTo>
                    <a:pt x="189146" y="71190"/>
                  </a:lnTo>
                  <a:lnTo>
                    <a:pt x="200189" y="62369"/>
                  </a:lnTo>
                  <a:lnTo>
                    <a:pt x="216256" y="59109"/>
                  </a:lnTo>
                  <a:lnTo>
                    <a:pt x="268438" y="59109"/>
                  </a:lnTo>
                  <a:lnTo>
                    <a:pt x="268399" y="0"/>
                  </a:lnTo>
                  <a:close/>
                </a:path>
                <a:path w="910589" h="198755">
                  <a:moveTo>
                    <a:pt x="268898" y="135847"/>
                  </a:moveTo>
                  <a:lnTo>
                    <a:pt x="244301" y="135847"/>
                  </a:lnTo>
                  <a:lnTo>
                    <a:pt x="245007" y="142898"/>
                  </a:lnTo>
                  <a:lnTo>
                    <a:pt x="245132" y="144143"/>
                  </a:lnTo>
                  <a:lnTo>
                    <a:pt x="247002" y="150572"/>
                  </a:lnTo>
                  <a:lnTo>
                    <a:pt x="249079" y="157002"/>
                  </a:lnTo>
                  <a:lnTo>
                    <a:pt x="271893" y="157002"/>
                  </a:lnTo>
                  <a:lnTo>
                    <a:pt x="269976" y="146392"/>
                  </a:lnTo>
                  <a:lnTo>
                    <a:pt x="268918" y="136313"/>
                  </a:lnTo>
                  <a:lnTo>
                    <a:pt x="268898" y="135847"/>
                  </a:lnTo>
                  <a:close/>
                </a:path>
                <a:path w="910589" h="198755">
                  <a:moveTo>
                    <a:pt x="268438" y="59109"/>
                  </a:moveTo>
                  <a:lnTo>
                    <a:pt x="216256" y="59109"/>
                  </a:lnTo>
                  <a:lnTo>
                    <a:pt x="230025" y="59423"/>
                  </a:lnTo>
                  <a:lnTo>
                    <a:pt x="236511" y="60379"/>
                  </a:lnTo>
                  <a:lnTo>
                    <a:pt x="239568" y="61996"/>
                  </a:lnTo>
                  <a:lnTo>
                    <a:pt x="243055" y="64294"/>
                  </a:lnTo>
                  <a:lnTo>
                    <a:pt x="243055" y="97063"/>
                  </a:lnTo>
                  <a:lnTo>
                    <a:pt x="240909" y="111830"/>
                  </a:lnTo>
                  <a:lnTo>
                    <a:pt x="234615" y="123895"/>
                  </a:lnTo>
                  <a:lnTo>
                    <a:pt x="224387" y="132033"/>
                  </a:lnTo>
                  <a:lnTo>
                    <a:pt x="210439" y="135017"/>
                  </a:lnTo>
                  <a:lnTo>
                    <a:pt x="268863" y="135017"/>
                  </a:lnTo>
                  <a:lnTo>
                    <a:pt x="268483" y="126002"/>
                  </a:lnTo>
                  <a:lnTo>
                    <a:pt x="268438" y="59109"/>
                  </a:lnTo>
                  <a:close/>
                </a:path>
                <a:path w="910589" h="198755">
                  <a:moveTo>
                    <a:pt x="217295" y="36917"/>
                  </a:moveTo>
                  <a:lnTo>
                    <a:pt x="191287" y="41272"/>
                  </a:lnTo>
                  <a:lnTo>
                    <a:pt x="243262" y="41272"/>
                  </a:lnTo>
                  <a:lnTo>
                    <a:pt x="236809" y="39454"/>
                  </a:lnTo>
                  <a:lnTo>
                    <a:pt x="230279" y="38083"/>
                  </a:lnTo>
                  <a:lnTo>
                    <a:pt x="223748" y="37218"/>
                  </a:lnTo>
                  <a:lnTo>
                    <a:pt x="217295" y="36917"/>
                  </a:lnTo>
                  <a:close/>
                </a:path>
                <a:path w="910589" h="198755">
                  <a:moveTo>
                    <a:pt x="66061" y="0"/>
                  </a:moveTo>
                  <a:lnTo>
                    <a:pt x="38298" y="4906"/>
                  </a:lnTo>
                  <a:lnTo>
                    <a:pt x="17528" y="19028"/>
                  </a:lnTo>
                  <a:lnTo>
                    <a:pt x="4508" y="41473"/>
                  </a:lnTo>
                  <a:lnTo>
                    <a:pt x="0" y="71345"/>
                  </a:lnTo>
                  <a:lnTo>
                    <a:pt x="0" y="154720"/>
                  </a:lnTo>
                  <a:lnTo>
                    <a:pt x="25967" y="154720"/>
                  </a:lnTo>
                  <a:lnTo>
                    <a:pt x="25967" y="113033"/>
                  </a:lnTo>
                  <a:lnTo>
                    <a:pt x="131706" y="113033"/>
                  </a:lnTo>
                  <a:lnTo>
                    <a:pt x="131706" y="87730"/>
                  </a:lnTo>
                  <a:lnTo>
                    <a:pt x="26175" y="87730"/>
                  </a:lnTo>
                  <a:lnTo>
                    <a:pt x="26175" y="71345"/>
                  </a:lnTo>
                  <a:lnTo>
                    <a:pt x="28875" y="51869"/>
                  </a:lnTo>
                  <a:lnTo>
                    <a:pt x="36717" y="37332"/>
                  </a:lnTo>
                  <a:lnTo>
                    <a:pt x="49312" y="28238"/>
                  </a:lnTo>
                  <a:lnTo>
                    <a:pt x="66268" y="25095"/>
                  </a:lnTo>
                  <a:lnTo>
                    <a:pt x="117866" y="25095"/>
                  </a:lnTo>
                  <a:lnTo>
                    <a:pt x="114386" y="19028"/>
                  </a:lnTo>
                  <a:lnTo>
                    <a:pt x="93758" y="4906"/>
                  </a:lnTo>
                  <a:lnTo>
                    <a:pt x="66061" y="0"/>
                  </a:lnTo>
                  <a:close/>
                </a:path>
                <a:path w="910589" h="198755">
                  <a:moveTo>
                    <a:pt x="131706" y="113033"/>
                  </a:moveTo>
                  <a:lnTo>
                    <a:pt x="105739" y="113033"/>
                  </a:lnTo>
                  <a:lnTo>
                    <a:pt x="105739" y="154720"/>
                  </a:lnTo>
                  <a:lnTo>
                    <a:pt x="131706" y="154720"/>
                  </a:lnTo>
                  <a:lnTo>
                    <a:pt x="131706" y="113033"/>
                  </a:lnTo>
                  <a:close/>
                </a:path>
                <a:path w="910589" h="198755">
                  <a:moveTo>
                    <a:pt x="117866" y="25095"/>
                  </a:moveTo>
                  <a:lnTo>
                    <a:pt x="66268" y="25095"/>
                  </a:lnTo>
                  <a:lnTo>
                    <a:pt x="83160" y="28238"/>
                  </a:lnTo>
                  <a:lnTo>
                    <a:pt x="95612" y="37332"/>
                  </a:lnTo>
                  <a:lnTo>
                    <a:pt x="103311" y="51869"/>
                  </a:lnTo>
                  <a:lnTo>
                    <a:pt x="105947" y="71345"/>
                  </a:lnTo>
                  <a:lnTo>
                    <a:pt x="105947" y="87730"/>
                  </a:lnTo>
                  <a:lnTo>
                    <a:pt x="131706" y="87730"/>
                  </a:lnTo>
                  <a:lnTo>
                    <a:pt x="131706" y="71345"/>
                  </a:lnTo>
                  <a:lnTo>
                    <a:pt x="127263" y="41473"/>
                  </a:lnTo>
                  <a:lnTo>
                    <a:pt x="117866" y="250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491439" y="1454277"/>
            <a:ext cx="199517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000000"/>
                </a:solidFill>
                <a:latin typeface="Calibri"/>
                <a:cs typeface="Calibri"/>
              </a:rPr>
              <a:t>Thank</a:t>
            </a:r>
            <a:r>
              <a:rPr dirty="0" sz="3600" spc="-1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600" spc="-25">
                <a:solidFill>
                  <a:srgbClr val="000000"/>
                </a:solidFill>
                <a:latin typeface="Calibri"/>
                <a:cs typeface="Calibri"/>
              </a:rPr>
              <a:t>you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1439" y="2483358"/>
            <a:ext cx="1520190" cy="54673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dirty="0" sz="1800" spc="-10" b="1">
                <a:latin typeface="Calibri"/>
                <a:cs typeface="Calibri"/>
              </a:rPr>
              <a:t>lr.org/advisory </a:t>
            </a:r>
            <a:r>
              <a:rPr dirty="0" sz="1800" spc="-20" b="1">
                <a:latin typeface="Calibri"/>
                <a:cs typeface="Calibri"/>
                <a:hlinkClick r:id="rId3"/>
              </a:rPr>
              <a:t>advisory@lr.org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1439" y="3271773"/>
            <a:ext cx="2929255" cy="29286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595"/>
              </a:lnSpc>
              <a:spcBef>
                <a:spcPts val="105"/>
              </a:spcBef>
            </a:pPr>
            <a:r>
              <a:rPr dirty="0" sz="1400">
                <a:latin typeface="Source Sans 3"/>
                <a:cs typeface="Source Sans 3"/>
              </a:rPr>
              <a:t>Emil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Shivachev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ts val="1510"/>
              </a:lnSpc>
            </a:pPr>
            <a:r>
              <a:rPr dirty="0" sz="1400">
                <a:latin typeface="Source Sans 3"/>
                <a:cs typeface="Source Sans 3"/>
              </a:rPr>
              <a:t>Technical</a:t>
            </a:r>
            <a:r>
              <a:rPr dirty="0" sz="1400" spc="-2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Consultant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–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LR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Advisory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ts val="1515"/>
              </a:lnSpc>
            </a:pPr>
            <a:r>
              <a:rPr dirty="0" sz="1400" spc="-10">
                <a:latin typeface="Source Sans 3"/>
                <a:cs typeface="Source Sans 3"/>
              </a:rPr>
              <a:t>+443304140364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ts val="1600"/>
              </a:lnSpc>
            </a:pPr>
            <a:r>
              <a:rPr dirty="0" u="sng" sz="1400" spc="-10">
                <a:solidFill>
                  <a:srgbClr val="FF5A28"/>
                </a:solidFill>
                <a:uFill>
                  <a:solidFill>
                    <a:srgbClr val="FF5A28"/>
                  </a:solidFill>
                </a:uFill>
                <a:latin typeface="Source Sans 3"/>
                <a:cs typeface="Source Sans 3"/>
                <a:hlinkClick r:id="rId4"/>
              </a:rPr>
              <a:t>Emil.Shivachev@lr.org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ts val="1595"/>
              </a:lnSpc>
              <a:spcBef>
                <a:spcPts val="1340"/>
              </a:spcBef>
            </a:pPr>
            <a:r>
              <a:rPr dirty="0" sz="1400">
                <a:latin typeface="Source Sans 3"/>
                <a:cs typeface="Source Sans 3"/>
              </a:rPr>
              <a:t>Olympia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Tsitonaki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ts val="1510"/>
              </a:lnSpc>
            </a:pPr>
            <a:r>
              <a:rPr dirty="0" sz="1400">
                <a:latin typeface="Source Sans 3"/>
                <a:cs typeface="Source Sans 3"/>
              </a:rPr>
              <a:t>Maritime</a:t>
            </a:r>
            <a:r>
              <a:rPr dirty="0" sz="1400" spc="-5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Decarbonisation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Consultant</a:t>
            </a:r>
            <a:r>
              <a:rPr dirty="0" sz="1400" spc="-45">
                <a:latin typeface="Source Sans 3"/>
                <a:cs typeface="Source Sans 3"/>
              </a:rPr>
              <a:t> </a:t>
            </a:r>
            <a:r>
              <a:rPr dirty="0" sz="1400" spc="-50">
                <a:latin typeface="Source Sans 3"/>
                <a:cs typeface="Source Sans 3"/>
              </a:rPr>
              <a:t>–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ts val="1510"/>
              </a:lnSpc>
            </a:pPr>
            <a:r>
              <a:rPr dirty="0" sz="1400">
                <a:latin typeface="Source Sans 3"/>
                <a:cs typeface="Source Sans 3"/>
              </a:rPr>
              <a:t>LR</a:t>
            </a:r>
            <a:r>
              <a:rPr dirty="0" sz="1400" spc="-1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Advisory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ts val="1510"/>
              </a:lnSpc>
            </a:pPr>
            <a:r>
              <a:rPr dirty="0" sz="1400" spc="-10">
                <a:latin typeface="Source Sans 3"/>
                <a:cs typeface="Source Sans 3"/>
              </a:rPr>
              <a:t>+302119907550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ts val="1595"/>
              </a:lnSpc>
            </a:pPr>
            <a:r>
              <a:rPr dirty="0" u="sng" sz="1400" spc="-10">
                <a:solidFill>
                  <a:srgbClr val="FF5A28"/>
                </a:solidFill>
                <a:uFill>
                  <a:solidFill>
                    <a:srgbClr val="FF5A28"/>
                  </a:solidFill>
                </a:uFill>
                <a:latin typeface="Source Sans 3"/>
                <a:cs typeface="Source Sans 3"/>
                <a:hlinkClick r:id="rId5"/>
              </a:rPr>
              <a:t>Olympia.Tsitonaki@lr.org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ts val="1595"/>
              </a:lnSpc>
              <a:spcBef>
                <a:spcPts val="1345"/>
              </a:spcBef>
            </a:pPr>
            <a:r>
              <a:rPr dirty="0" sz="1400">
                <a:latin typeface="Source Sans 3"/>
                <a:cs typeface="Source Sans 3"/>
              </a:rPr>
              <a:t>Iason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Kontochristos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ts val="1510"/>
              </a:lnSpc>
            </a:pPr>
            <a:r>
              <a:rPr dirty="0" sz="1400">
                <a:latin typeface="Source Sans 3"/>
                <a:cs typeface="Source Sans 3"/>
              </a:rPr>
              <a:t>MPS</a:t>
            </a:r>
            <a:r>
              <a:rPr dirty="0" sz="1400" spc="-4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Technical</a:t>
            </a:r>
            <a:r>
              <a:rPr dirty="0" sz="1400" spc="-3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Specialist</a:t>
            </a:r>
            <a:r>
              <a:rPr dirty="0" sz="1400" spc="-10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–</a:t>
            </a:r>
            <a:r>
              <a:rPr dirty="0" sz="1400" spc="-25">
                <a:latin typeface="Source Sans 3"/>
                <a:cs typeface="Source Sans 3"/>
              </a:rPr>
              <a:t> </a:t>
            </a:r>
            <a:r>
              <a:rPr dirty="0" sz="1400">
                <a:latin typeface="Source Sans 3"/>
                <a:cs typeface="Source Sans 3"/>
              </a:rPr>
              <a:t>LR</a:t>
            </a:r>
            <a:r>
              <a:rPr dirty="0" sz="1400" spc="-30">
                <a:latin typeface="Source Sans 3"/>
                <a:cs typeface="Source Sans 3"/>
              </a:rPr>
              <a:t> </a:t>
            </a:r>
            <a:r>
              <a:rPr dirty="0" sz="1400" spc="-10">
                <a:latin typeface="Source Sans 3"/>
                <a:cs typeface="Source Sans 3"/>
              </a:rPr>
              <a:t>Advisory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ts val="1510"/>
              </a:lnSpc>
            </a:pPr>
            <a:r>
              <a:rPr dirty="0" sz="1400" spc="-10">
                <a:latin typeface="Source Sans 3"/>
                <a:cs typeface="Source Sans 3"/>
              </a:rPr>
              <a:t>+302119907702</a:t>
            </a:r>
            <a:endParaRPr sz="1400">
              <a:latin typeface="Source Sans 3"/>
              <a:cs typeface="Source Sans 3"/>
            </a:endParaRPr>
          </a:p>
          <a:p>
            <a:pPr marL="12700">
              <a:lnSpc>
                <a:spcPts val="1595"/>
              </a:lnSpc>
            </a:pPr>
            <a:r>
              <a:rPr dirty="0" u="sng" sz="1400" spc="-10">
                <a:solidFill>
                  <a:srgbClr val="FF5A28"/>
                </a:solidFill>
                <a:uFill>
                  <a:solidFill>
                    <a:srgbClr val="FF5A28"/>
                  </a:solidFill>
                </a:uFill>
                <a:latin typeface="Source Sans 3"/>
                <a:cs typeface="Source Sans 3"/>
                <a:hlinkClick r:id="rId6"/>
              </a:rPr>
              <a:t>Iason.Kontochristos@lr.org</a:t>
            </a:r>
            <a:endParaRPr sz="1400">
              <a:latin typeface="Source Sans 3"/>
              <a:cs typeface="Source Sans 3"/>
            </a:endParaRPr>
          </a:p>
        </p:txBody>
      </p:sp>
      <p:pic>
        <p:nvPicPr>
          <p:cNvPr id="9" name="object 9" descr="A qr code with a logo  AI-generated content may be incorrect.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82125" y="3741077"/>
            <a:ext cx="2305811" cy="230581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598914" y="5899810"/>
            <a:ext cx="16744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Visit: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u="heavy" sz="1600" spc="-10">
                <a:solidFill>
                  <a:srgbClr val="FF5A28"/>
                </a:solidFill>
                <a:uFill>
                  <a:solidFill>
                    <a:srgbClr val="FF5A28"/>
                  </a:solidFill>
                </a:uFill>
                <a:latin typeface="Calibri"/>
                <a:cs typeface="Calibri"/>
              </a:rPr>
              <a:t>l</a:t>
            </a:r>
            <a:r>
              <a:rPr dirty="0" u="heavy" sz="1600" spc="-10">
                <a:solidFill>
                  <a:srgbClr val="FF5A28"/>
                </a:solidFill>
                <a:uFill>
                  <a:solidFill>
                    <a:srgbClr val="FF5A28"/>
                  </a:solidFill>
                </a:uFill>
                <a:latin typeface="Calibri"/>
                <a:cs typeface="Calibri"/>
                <a:hlinkClick r:id="rId8"/>
              </a:rPr>
              <a:t>r.org/advisory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Shivachev, Emil</dc:creator>
  <dcterms:created xsi:type="dcterms:W3CDTF">2026-05-13T15:37:54Z</dcterms:created>
  <dcterms:modified xsi:type="dcterms:W3CDTF">2026-05-13T15:37:54Z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2026-05-13T00:00:00Z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2026-05-13T00:00:00Z</vt:filetime>
  </property>
  <property fmtid="{D5CDD505-2E9C-101B-9397-08002B2CF9AE}" pid="5" name="Producer">
    <vt:lpwstr>Microsoft® PowerPoint® for Microsoft 365</vt:lpwstr>
  </property>
</Properties>
</file>